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drawings/drawing1.xml" ContentType="application/vnd.openxmlformats-officedocument.drawingml.chartshapes+xml"/>
  <Override PartName="/ppt/charts/chart19.xml" ContentType="application/vnd.openxmlformats-officedocument.drawingml.chart+xml"/>
  <Override PartName="/ppt/drawings/drawing2.xml" ContentType="application/vnd.openxmlformats-officedocument.drawingml.chartshapes+xml"/>
  <Override PartName="/ppt/charts/chart20.xml" ContentType="application/vnd.openxmlformats-officedocument.drawingml.chart+xml"/>
  <Override PartName="/ppt/drawings/drawing3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drawings/drawing4.xml" ContentType="application/vnd.openxmlformats-officedocument.drawingml.chartshapes+xml"/>
  <Override PartName="/ppt/charts/chart24.xml" ContentType="application/vnd.openxmlformats-officedocument.drawingml.chart+xml"/>
  <Override PartName="/ppt/drawings/drawing5.xml" ContentType="application/vnd.openxmlformats-officedocument.drawingml.chartshapes+xml"/>
  <Override PartName="/ppt/notesSlides/notesSlide6.xml" ContentType="application/vnd.openxmlformats-officedocument.presentationml.notesSlide+xml"/>
  <Override PartName="/ppt/charts/chart25.xml" ContentType="application/vnd.openxmlformats-officedocument.drawingml.chart+xml"/>
  <Override PartName="/ppt/drawings/drawing6.xml" ContentType="application/vnd.openxmlformats-officedocument.drawingml.chartshapes+xml"/>
  <Override PartName="/ppt/charts/chart26.xml" ContentType="application/vnd.openxmlformats-officedocument.drawingml.chart+xml"/>
  <Override PartName="/ppt/drawings/drawing7.xml" ContentType="application/vnd.openxmlformats-officedocument.drawingml.chartshapes+xml"/>
  <Override PartName="/ppt/charts/chart27.xml" ContentType="application/vnd.openxmlformats-officedocument.drawingml.chart+xml"/>
  <Override PartName="/ppt/drawings/drawing8.xml" ContentType="application/vnd.openxmlformats-officedocument.drawingml.chartshapes+xml"/>
  <Override PartName="/ppt/charts/chart28.xml" ContentType="application/vnd.openxmlformats-officedocument.drawingml.chart+xml"/>
  <Override PartName="/ppt/theme/themeOverride1.xml" ContentType="application/vnd.openxmlformats-officedocument.themeOverride+xml"/>
  <Override PartName="/ppt/drawings/drawing9.xml" ContentType="application/vnd.openxmlformats-officedocument.drawingml.chartshapes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drawings/drawing10.xml" ContentType="application/vnd.openxmlformats-officedocument.drawingml.chartshape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.xml" ContentType="application/vnd.openxmlformats-officedocument.presentationml.tags+xml"/>
  <Override PartName="/ppt/notesSlides/notesSlide10.xml" ContentType="application/vnd.openxmlformats-officedocument.presentationml.notesSlide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ppt/charts/chart33.xml" ContentType="application/vnd.openxmlformats-officedocument.drawingml.chart+xml"/>
  <Override PartName="/ppt/charts/chart34.xml" ContentType="application/vnd.openxmlformats-officedocument.drawingml.chart+xml"/>
  <Override PartName="/ppt/charts/chart35.xml" ContentType="application/vnd.openxmlformats-officedocument.drawingml.chart+xml"/>
  <Override PartName="/ppt/charts/chart36.xml" ContentType="application/vnd.openxmlformats-officedocument.drawingml.chart+xml"/>
  <Override PartName="/ppt/charts/chart37.xml" ContentType="application/vnd.openxmlformats-officedocument.drawingml.chart+xml"/>
  <Override PartName="/ppt/drawings/drawing11.xml" ContentType="application/vnd.openxmlformats-officedocument.drawingml.chartshapes+xml"/>
  <Override PartName="/ppt/charts/chart38.xml" ContentType="application/vnd.openxmlformats-officedocument.drawingml.chart+xml"/>
  <Override PartName="/ppt/charts/chart39.xml" ContentType="application/vnd.openxmlformats-officedocument.drawingml.chart+xml"/>
  <Override PartName="/ppt/drawings/drawing12.xml" ContentType="application/vnd.openxmlformats-officedocument.drawingml.chartshapes+xml"/>
  <Override PartName="/ppt/tags/tag2.xml" ContentType="application/vnd.openxmlformats-officedocument.presentationml.tags+xml"/>
  <Override PartName="/ppt/notesSlides/notesSlide11.xml" ContentType="application/vnd.openxmlformats-officedocument.presentationml.notesSlide+xml"/>
  <Override PartName="/ppt/tags/tag3.xml" ContentType="application/vnd.openxmlformats-officedocument.presentationml.tag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6" r:id="rId1"/>
  </p:sldMasterIdLst>
  <p:notesMasterIdLst>
    <p:notesMasterId r:id="rId81"/>
  </p:notesMasterIdLst>
  <p:handoutMasterIdLst>
    <p:handoutMasterId r:id="rId82"/>
  </p:handoutMasterIdLst>
  <p:sldIdLst>
    <p:sldId id="452" r:id="rId2"/>
    <p:sldId id="383" r:id="rId3"/>
    <p:sldId id="435" r:id="rId4"/>
    <p:sldId id="306" r:id="rId5"/>
    <p:sldId id="490" r:id="rId6"/>
    <p:sldId id="314" r:id="rId7"/>
    <p:sldId id="471" r:id="rId8"/>
    <p:sldId id="585" r:id="rId9"/>
    <p:sldId id="586" r:id="rId10"/>
    <p:sldId id="587" r:id="rId11"/>
    <p:sldId id="588" r:id="rId12"/>
    <p:sldId id="589" r:id="rId13"/>
    <p:sldId id="539" r:id="rId14"/>
    <p:sldId id="405" r:id="rId15"/>
    <p:sldId id="515" r:id="rId16"/>
    <p:sldId id="426" r:id="rId17"/>
    <p:sldId id="434" r:id="rId18"/>
    <p:sldId id="360" r:id="rId19"/>
    <p:sldId id="428" r:id="rId20"/>
    <p:sldId id="505" r:id="rId21"/>
    <p:sldId id="508" r:id="rId22"/>
    <p:sldId id="576" r:id="rId23"/>
    <p:sldId id="546" r:id="rId24"/>
    <p:sldId id="489" r:id="rId25"/>
    <p:sldId id="498" r:id="rId26"/>
    <p:sldId id="503" r:id="rId27"/>
    <p:sldId id="504" r:id="rId28"/>
    <p:sldId id="548" r:id="rId29"/>
    <p:sldId id="549" r:id="rId30"/>
    <p:sldId id="316" r:id="rId31"/>
    <p:sldId id="406" r:id="rId32"/>
    <p:sldId id="407" r:id="rId33"/>
    <p:sldId id="424" r:id="rId34"/>
    <p:sldId id="320" r:id="rId35"/>
    <p:sldId id="444" r:id="rId36"/>
    <p:sldId id="411" r:id="rId37"/>
    <p:sldId id="492" r:id="rId38"/>
    <p:sldId id="493" r:id="rId39"/>
    <p:sldId id="494" r:id="rId40"/>
    <p:sldId id="544" r:id="rId41"/>
    <p:sldId id="495" r:id="rId42"/>
    <p:sldId id="577" r:id="rId43"/>
    <p:sldId id="578" r:id="rId44"/>
    <p:sldId id="579" r:id="rId45"/>
    <p:sldId id="453" r:id="rId46"/>
    <p:sldId id="601" r:id="rId47"/>
    <p:sldId id="602" r:id="rId48"/>
    <p:sldId id="603" r:id="rId49"/>
    <p:sldId id="604" r:id="rId50"/>
    <p:sldId id="550" r:id="rId51"/>
    <p:sldId id="590" r:id="rId52"/>
    <p:sldId id="591" r:id="rId53"/>
    <p:sldId id="553" r:id="rId54"/>
    <p:sldId id="592" r:id="rId55"/>
    <p:sldId id="593" r:id="rId56"/>
    <p:sldId id="594" r:id="rId57"/>
    <p:sldId id="595" r:id="rId58"/>
    <p:sldId id="596" r:id="rId59"/>
    <p:sldId id="597" r:id="rId60"/>
    <p:sldId id="598" r:id="rId61"/>
    <p:sldId id="599" r:id="rId62"/>
    <p:sldId id="600" r:id="rId63"/>
    <p:sldId id="543" r:id="rId64"/>
    <p:sldId id="542" r:id="rId65"/>
    <p:sldId id="450" r:id="rId66"/>
    <p:sldId id="467" r:id="rId67"/>
    <p:sldId id="570" r:id="rId68"/>
    <p:sldId id="580" r:id="rId69"/>
    <p:sldId id="581" r:id="rId70"/>
    <p:sldId id="582" r:id="rId71"/>
    <p:sldId id="583" r:id="rId72"/>
    <p:sldId id="584" r:id="rId73"/>
    <p:sldId id="541" r:id="rId74"/>
    <p:sldId id="540" r:id="rId75"/>
    <p:sldId id="425" r:id="rId76"/>
    <p:sldId id="510" r:id="rId77"/>
    <p:sldId id="511" r:id="rId78"/>
    <p:sldId id="430" r:id="rId79"/>
    <p:sldId id="442" r:id="rId80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FF"/>
    <a:srgbClr val="0066FF"/>
    <a:srgbClr val="6666FF"/>
    <a:srgbClr val="CC6600"/>
    <a:srgbClr val="6600FF"/>
    <a:srgbClr val="4F81BD"/>
    <a:srgbClr val="FF9900"/>
    <a:srgbClr val="FF6699"/>
    <a:srgbClr val="CC00CC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70" autoAdjust="0"/>
    <p:restoredTop sz="95464" autoAdjust="0"/>
  </p:normalViewPr>
  <p:slideViewPr>
    <p:cSldViewPr snapToObjects="1">
      <p:cViewPr>
        <p:scale>
          <a:sx n="80" d="100"/>
          <a:sy n="80" d="100"/>
        </p:scale>
        <p:origin x="-2700" y="-888"/>
      </p:cViewPr>
      <p:guideLst>
        <p:guide orient="horz" pos="352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53" d="100"/>
          <a:sy n="53" d="100"/>
        </p:scale>
        <p:origin x="-1890" y="-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6\&#1044;&#1080;&#1072;&#1075;&#1088;&#1072;&#1084;&#1084;&#1099;%202016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8\&#1044;&#1080;&#1072;&#1075;&#1088;&#1072;&#1084;&#1084;&#1099;%202018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8\&#1044;&#1080;&#1072;&#1075;&#1088;&#1072;&#1084;&#1084;&#1099;%202018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8\&#1044;&#1080;&#1072;&#1075;&#1088;&#1072;&#1084;&#1084;&#1099;%202018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8\&#1044;&#1080;&#1072;&#1075;&#1088;&#1072;&#1084;&#1084;&#1099;%202018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8\&#1044;&#1080;&#1072;&#1075;&#1088;&#1072;&#1084;&#1084;&#1099;%202018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8\&#1044;&#1080;&#1072;&#1075;&#1088;&#1072;&#1084;&#1084;&#1099;%202018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8\&#1044;&#1080;&#1072;&#1075;&#1088;&#1072;&#1084;&#1084;&#1099;%202018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8\&#1044;&#1080;&#1072;&#1075;&#1088;&#1072;&#1084;&#1084;&#1099;%202018.xlsx" TargetMode="Externa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6\&#1044;&#1080;&#1072;&#1075;&#1088;&#1072;&#1084;&#1084;&#1099;%202016.xlsx" TargetMode="External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8\&#1043;&#1086;&#1076;&#1086;&#1074;&#1086;&#1081;%20&#1086;&#1090;&#1095;&#1077;&#1090;%202018\&#1041;&#1102;&#1076;&#1078;&#1077;&#1090;%20&#1076;&#1083;&#1103;%20&#1075;&#1088;&#1072;&#1078;&#1076;&#1072;&#1085;%20&#1087;&#1086;%20&#1080;&#1089;&#1087;&#1086;&#1083;&#1085;&#1077;&#1085;&#1080;&#1102;%202018%20&#1075;&#1086;&#1076;\&#1040;&#1085;&#1072;&#1083;&#1080;&#1079;%20&#1082;&#1086;&#1085;&#1089;&#1086;&#1083;&#1080;&#1076;&#1080;&#1088;&#1086;&#1074;&#1072;&#1085;&#1085;&#1086;&#1075;&#1086;%20&#1073;&#1102;&#1076;&#1078;&#1077;&#1090;&#1072;%202018.xls.xlsx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8\&#1043;&#1086;&#1076;&#1086;&#1074;&#1086;&#1081;%20&#1086;&#1090;&#1095;&#1077;&#1090;%202018\&#1041;&#1102;&#1076;&#1078;&#1077;&#1090;%20&#1076;&#1083;&#1103;%20&#1075;&#1088;&#1072;&#1078;&#1076;&#1072;&#1085;%20&#1087;&#1086;%20&#1080;&#1089;&#1087;&#1086;&#1083;&#1085;&#1077;&#1085;&#1080;&#1102;%202018%20&#1075;&#1086;&#1076;\&#1040;&#1085;&#1072;&#1083;&#1080;&#1079;%20&#1082;&#1086;&#1085;&#1089;&#1086;&#1083;&#1080;&#1076;&#1080;&#1088;&#1086;&#1074;&#1072;&#1085;&#1085;&#1086;&#1075;&#1086;%20&#1073;&#1102;&#1076;&#1078;&#1077;&#1090;&#1072;%202018.xls.xlsx" TargetMode="External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Microsoft_Excel_Worksheet2.xlsx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9.xml"/><Relationship Id="rId2" Type="http://schemas.openxmlformats.org/officeDocument/2006/relationships/oleObject" Target="file:///E:\Documents%20and%20Settings\admin\&#1056;&#1072;&#1073;&#1086;&#1095;&#1080;&#1081;%20&#1089;&#1090;&#1086;&#1083;\&#1076;&#1080;&#1072;&#1075;&#1088;&#1072;&#1084;&#1084;&#1099;%20&#1082;%20&#1087;&#1088;&#1077;&#1079;&#1077;&#1085;&#1090;&#1072;&#1094;&#1080;&#1080;\&#1044;&#1080;&#1072;&#1075;&#1088;&#1072;&#1084;&#1084;&#1099;%20&#1088;&#1072;&#1089;&#1093;&#1086;&#1076;&#1099;.xls" TargetMode="External"/><Relationship Id="rId1" Type="http://schemas.openxmlformats.org/officeDocument/2006/relationships/themeOverride" Target="../theme/themeOverride1.xml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8\&#1043;&#1086;&#1076;&#1086;&#1074;&#1086;&#1081;%20&#1086;&#1090;&#1095;&#1077;&#1090;%202018\&#1055;&#1091;&#1073;&#1083;&#1080;&#1095;&#1085;&#1099;&#1077;%20&#1089;&#1083;&#1091;&#1096;&#1072;&#1085;&#1080;&#1103;\&#1082;%20&#1087;&#1091;&#1073;&#1083;%20&#1089;&#1083;&#1091;&#1096;%20&#1087;&#1086;%20&#1080;&#1089;&#1087;%20&#1088;&#1072;&#1081;%20&#1073;&#1102;&#1076;&#1078;&#1077;&#1090;&#1072;%20&#1050;&#1083;&#1080;&#1084;&#1086;&#1074;&#1072;\&#1076;&#1080;&#1072;&#1075;&#1088;&#1072;&#1084;&#1084;&#1099;%202018%20&#1088;&#1072;&#1089;&#1093;&#1086;&#1076;&#1099;%20&#1088;&#1072;&#1081;&#1086;&#1085;&#1085;&#1086;&#1075;&#1086;%20&#1073;&#1102;&#1076;&#1078;&#1077;&#1090;&#1072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8\&#1044;&#1080;&#1072;&#1075;&#1088;&#1072;&#1084;&#1084;&#1099;%202018.xlsx" TargetMode="External"/></Relationships>
</file>

<file path=ppt/charts/_rels/chart3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8\&#1043;&#1086;&#1076;&#1086;&#1074;&#1086;&#1081;%20&#1086;&#1090;&#1095;&#1077;&#1090;%202018\&#1041;&#1102;&#1076;&#1078;&#1077;&#1090;%20&#1076;&#1083;&#1103;%20&#1075;&#1088;&#1072;&#1078;&#1076;&#1072;&#1085;%20&#1087;&#1086;%20&#1080;&#1089;&#1087;&#1086;&#1083;&#1085;&#1077;&#1085;&#1080;&#1102;%202018%20&#1075;&#1086;&#1076;\&#1076;&#1080;&#1072;&#1075;&#1088;&#1072;&#1084;&#1084;&#1099;%202018%20&#1088;&#1072;&#1089;&#1093;&#1086;&#1076;&#1099;%20&#1088;&#1072;&#1081;&#1086;&#1085;&#1085;&#1086;&#1075;&#1086;%20&#1073;&#1102;&#1076;&#1078;&#1077;&#1090;&#1072;.xlsx" TargetMode="External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4;&#1090;&#1095;&#1077;&#1090;&#1099;\2017\&#1044;&#1080;&#1072;&#1075;&#1088;&#1072;&#1084;&#1084;&#1099;%2017.xls" TargetMode="External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4;&#1090;&#1095;&#1077;&#1090;&#1099;\2017\&#1044;&#1080;&#1072;&#1075;&#1088;&#1072;&#1084;&#1084;&#1099;%2017.xls" TargetMode="External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4;&#1090;&#1095;&#1077;&#1090;&#1099;\2017\&#1044;&#1080;&#1072;&#1075;&#1088;&#1072;&#1084;&#1084;&#1099;%2017.xls" TargetMode="External"/></Relationships>
</file>

<file path=ppt/charts/_rels/chart3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4;&#1090;&#1095;&#1077;&#1090;&#1099;\2017\&#1044;&#1080;&#1072;&#1075;&#1088;&#1072;&#1084;&#1084;&#1099;%2017.xls" TargetMode="External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4;&#1090;&#1095;&#1077;&#1090;&#1099;\2017\&#1044;&#1080;&#1072;&#1075;&#1088;&#1072;&#1084;&#1084;&#1099;%2017.xls" TargetMode="External"/></Relationships>
</file>

<file path=ppt/charts/_rels/chart3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3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an\Desktop\&#1054;&#1090;&#1095;&#1077;&#1090;%20&#1074;%20&#1047;&#1077;&#1084;&#1089;&#1082;&#1086;&#1077;\2017%20&#1075;&#1086;&#1076;\&#1044;&#1080;&#1072;&#1075;&#1088;&#1072;&#1084;&#1084;&#1099;%20&#1087;&#1086;%20&#1076;&#1086;&#1083;&#1075;&#1072;&#1084;.xlsx" TargetMode="External"/></Relationships>
</file>

<file path=ppt/charts/_rels/chart3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44;&#1080;&#1072;&#1075;&#1088;&#1072;&#1084;&#1084;&#1099;%20&#1087;&#1086;%20&#1076;&#1086;&#1083;&#1075;&#1072;&#1084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8\&#1044;&#1080;&#1072;&#1075;&#1088;&#1072;&#1084;&#1084;&#1099;%202018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8\&#1044;&#1080;&#1072;&#1075;&#1088;&#1072;&#1084;&#1084;&#1099;%202018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8\&#1044;&#1080;&#1072;&#1075;&#1088;&#1072;&#1084;&#1084;&#1099;%202018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6\&#1044;&#1080;&#1072;&#1075;&#1088;&#1072;&#1084;&#1084;&#1099;%202016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6\&#1044;&#1080;&#1072;&#1075;&#1088;&#1072;&#1084;&#1084;&#1099;%202016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7\&#1044;&#1080;&#1072;&#1075;&#1088;&#1072;&#1084;&#1084;&#1099;%202016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 sz="1600"/>
            </a:pPr>
            <a:r>
              <a:rPr lang="ru-RU" sz="1600" b="1" i="0" u="none" strike="noStrike" baseline="0">
                <a:effectLst/>
              </a:rPr>
              <a:t>Отгружено товаров  и произведено услуг на душу населения, тыс.руб. </a:t>
            </a:r>
            <a:r>
              <a:rPr lang="ru-RU" sz="1600" b="1" i="0" u="none" strike="noStrike" baseline="0"/>
              <a:t> </a:t>
            </a:r>
            <a:endParaRPr lang="ru-RU" sz="1600" b="1"/>
          </a:p>
        </c:rich>
      </c:tx>
      <c:layout>
        <c:manualLayout>
          <c:xMode val="edge"/>
          <c:yMode val="edge"/>
          <c:x val="0.14470242393702287"/>
          <c:y val="4.9954729643715862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53022464"/>
        <c:axId val="112947136"/>
        <c:axId val="0"/>
      </c:bar3DChart>
      <c:catAx>
        <c:axId val="1530224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2947136"/>
        <c:crosses val="autoZero"/>
        <c:auto val="1"/>
        <c:lblAlgn val="ctr"/>
        <c:lblOffset val="100"/>
        <c:noMultiLvlLbl val="0"/>
      </c:catAx>
      <c:valAx>
        <c:axId val="112947136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1530224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Прожиточный минимум на душу населения,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Лист2!$F$68</c:f>
              <c:strCache>
                <c:ptCount val="1"/>
                <c:pt idx="0">
                  <c:v>прожиточный минимум на душу населения,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0555555555555555E-2"/>
                  <c:y val="-4.16666666666667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777777777777776E-2"/>
                  <c:y val="-3.7037037037037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4444444444444543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Лист2!$G$67:$I$67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Лист2!$G$68:$I$68</c:f>
              <c:numCache>
                <c:formatCode>General</c:formatCode>
                <c:ptCount val="3"/>
                <c:pt idx="0">
                  <c:v>7643.2</c:v>
                </c:pt>
                <c:pt idx="1">
                  <c:v>8186.7</c:v>
                </c:pt>
                <c:pt idx="2">
                  <c:v>8861.2000000000007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4843136"/>
        <c:axId val="223876736"/>
        <c:axId val="0"/>
      </c:bar3DChart>
      <c:catAx>
        <c:axId val="1548431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23876736"/>
        <c:crosses val="autoZero"/>
        <c:auto val="1"/>
        <c:lblAlgn val="ctr"/>
        <c:lblOffset val="100"/>
        <c:noMultiLvlLbl val="0"/>
      </c:catAx>
      <c:valAx>
        <c:axId val="2238767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48431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Лист2!$F$56</c:f>
              <c:strCache>
                <c:ptCount val="1"/>
                <c:pt idx="0">
                  <c:v>Среднемесячная заработная плата,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222222222222223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666666666666666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444444444444445E-2"/>
                  <c:y val="-3.70370370370370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Лист2!$G$55:$I$55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Лист2!$G$56:$I$56</c:f>
              <c:numCache>
                <c:formatCode>General</c:formatCode>
                <c:ptCount val="3"/>
                <c:pt idx="0">
                  <c:v>16081</c:v>
                </c:pt>
                <c:pt idx="1">
                  <c:v>17637</c:v>
                </c:pt>
                <c:pt idx="2">
                  <c:v>20565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4843648"/>
        <c:axId val="223878464"/>
        <c:axId val="0"/>
      </c:bar3DChart>
      <c:catAx>
        <c:axId val="154843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23878464"/>
        <c:crosses val="autoZero"/>
        <c:auto val="1"/>
        <c:lblAlgn val="ctr"/>
        <c:lblOffset val="100"/>
        <c:noMultiLvlLbl val="0"/>
      </c:catAx>
      <c:valAx>
        <c:axId val="2238784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484364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Лист2!$F$50</c:f>
              <c:strCache>
                <c:ptCount val="1"/>
                <c:pt idx="0">
                  <c:v>Денежные доходы на душу населения, тыс.руб.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222222222222223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777777777777776E-2"/>
                  <c:y val="-2.31481481481481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0555555555555555E-2"/>
                  <c:y val="-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Лист2!$G$49:$I$49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Лист2!$G$50:$I$50</c:f>
              <c:numCache>
                <c:formatCode>0.00</c:formatCode>
                <c:ptCount val="3"/>
                <c:pt idx="0">
                  <c:v>146.80319680319678</c:v>
                </c:pt>
                <c:pt idx="1">
                  <c:v>161.40093564293841</c:v>
                </c:pt>
                <c:pt idx="2">
                  <c:v>179.08823152772445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4844160"/>
        <c:axId val="223896704"/>
        <c:axId val="0"/>
      </c:bar3DChart>
      <c:catAx>
        <c:axId val="1548441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23896704"/>
        <c:crosses val="autoZero"/>
        <c:auto val="1"/>
        <c:lblAlgn val="ctr"/>
        <c:lblOffset val="100"/>
        <c:noMultiLvlLbl val="0"/>
      </c:catAx>
      <c:valAx>
        <c:axId val="223896704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15484416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1423840769903762"/>
          <c:y val="0.27813684747739864"/>
          <c:w val="0.78298381452318466"/>
          <c:h val="0.56421660834062404"/>
        </c:manualLayout>
      </c:layout>
      <c:lineChart>
        <c:grouping val="standard"/>
        <c:varyColors val="0"/>
        <c:ser>
          <c:idx val="0"/>
          <c:order val="0"/>
          <c:tx>
            <c:strRef>
              <c:f>Лист2!$F$62</c:f>
              <c:strCache>
                <c:ptCount val="1"/>
                <c:pt idx="0">
                  <c:v>Средняя пенсия, руб.</c:v>
                </c:pt>
              </c:strCache>
            </c:strRef>
          </c:tx>
          <c:spPr>
            <a:ln w="63500">
              <a:solidFill>
                <a:schemeClr val="accent1">
                  <a:shade val="95000"/>
                  <a:satMod val="105000"/>
                </a:schemeClr>
              </a:solidFill>
            </a:ln>
          </c:spPr>
          <c:marker>
            <c:symbol val="diamond"/>
            <c:size val="13"/>
            <c:spPr>
              <a:solidFill>
                <a:srgbClr val="FF0000"/>
              </a:solidFill>
            </c:spPr>
          </c:marker>
          <c:dLbls>
            <c:dLbl>
              <c:idx val="0"/>
              <c:layout>
                <c:manualLayout>
                  <c:x val="-8.8055555555555554E-2"/>
                  <c:y val="-9.87266695829688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1583333333333333"/>
                  <c:y val="-8.483778069407990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Лист2!$G$61:$I$61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Лист2!$G$62:$I$62</c:f>
              <c:numCache>
                <c:formatCode>General</c:formatCode>
                <c:ptCount val="3"/>
                <c:pt idx="0">
                  <c:v>11646</c:v>
                </c:pt>
                <c:pt idx="1">
                  <c:v>13010</c:v>
                </c:pt>
                <c:pt idx="2">
                  <c:v>13318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54844672"/>
        <c:axId val="223898432"/>
      </c:lineChart>
      <c:catAx>
        <c:axId val="1548446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23898432"/>
        <c:crosses val="autoZero"/>
        <c:auto val="1"/>
        <c:lblAlgn val="ctr"/>
        <c:lblOffset val="100"/>
        <c:noMultiLvlLbl val="0"/>
      </c:catAx>
      <c:valAx>
        <c:axId val="2238984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48446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7097462817147857"/>
          <c:y val="0.29653944298629337"/>
          <c:w val="0.79846981627296587"/>
          <c:h val="0.58748067949839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Лист2!$F$34</c:f>
              <c:strCache>
                <c:ptCount val="1"/>
                <c:pt idx="0">
                  <c:v>Инвестиции  в основной капитал на душу населения, тыс.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6666666666666666E-2"/>
                  <c:y val="-1.38888888888889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0555555555555555E-2"/>
                  <c:y val="-3.7037037037037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444444444444445E-2"/>
                  <c:y val="-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Лист2!$G$33:$I$33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Лист2!$G$34:$I$34</c:f>
              <c:numCache>
                <c:formatCode>0.00</c:formatCode>
                <c:ptCount val="3"/>
                <c:pt idx="0">
                  <c:v>32.007992007992009</c:v>
                </c:pt>
                <c:pt idx="1">
                  <c:v>25.660639777468706</c:v>
                </c:pt>
                <c:pt idx="2">
                  <c:v>29.168907670636447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5157504"/>
        <c:axId val="223900736"/>
        <c:axId val="0"/>
      </c:bar3DChart>
      <c:catAx>
        <c:axId val="1551575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23900736"/>
        <c:crosses val="autoZero"/>
        <c:auto val="1"/>
        <c:lblAlgn val="ctr"/>
        <c:lblOffset val="100"/>
        <c:noMultiLvlLbl val="0"/>
      </c:catAx>
      <c:valAx>
        <c:axId val="223900736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15515750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           </a:t>
            </a:r>
            <a:r>
              <a:rPr lang="ru-RU" sz="1600"/>
              <a:t>Отгрузка товаров собственного производства, выполнено работ и услуг собственными силами на душу населения, тыс.руб. 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116907261592301"/>
          <c:y val="0.40586832895888014"/>
          <c:w val="0.84827537182852142"/>
          <c:h val="0.4781517935258092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Лист2!$F$28</c:f>
              <c:strCache>
                <c:ptCount val="1"/>
                <c:pt idx="0">
                  <c:v>           Отгрузка товаров собственного производства, выполнено работ и услуг собственными силами на душу населения, тыс.руб.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888888888888888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3333333333333332E-3"/>
                  <c:y val="-3.7037037037037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111111111111112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Лист2!$G$27:$I$27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Лист2!$G$28:$I$28</c:f>
              <c:numCache>
                <c:formatCode>0.00</c:formatCode>
                <c:ptCount val="3"/>
                <c:pt idx="0">
                  <c:v>67.150349650349654</c:v>
                </c:pt>
                <c:pt idx="1">
                  <c:v>72.230370464028312</c:v>
                </c:pt>
                <c:pt idx="2">
                  <c:v>82.622614931489309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3026048"/>
        <c:axId val="223902464"/>
        <c:axId val="0"/>
      </c:bar3DChart>
      <c:catAx>
        <c:axId val="1530260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23902464"/>
        <c:crosses val="autoZero"/>
        <c:auto val="1"/>
        <c:lblAlgn val="ctr"/>
        <c:lblOffset val="100"/>
        <c:noMultiLvlLbl val="0"/>
      </c:catAx>
      <c:valAx>
        <c:axId val="223902464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15302604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           </a:t>
            </a:r>
            <a:r>
              <a:rPr lang="ru-RU" sz="1600"/>
              <a:t>Отгрузка товаров собственного производства, выполнено работ и услуг собственными силами на душу населения, тыс.руб. 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116907261592301"/>
          <c:y val="0.40586832895888014"/>
          <c:w val="0.84827537182852142"/>
          <c:h val="0.4781517935258092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Лист2!$F$28</c:f>
              <c:strCache>
                <c:ptCount val="1"/>
                <c:pt idx="0">
                  <c:v>           Отгрузка товаров собственного производства, выполнено работ и услуг собственными силами на душу населения, тыс.руб.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888888888888888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3333333333333332E-3"/>
                  <c:y val="-3.7037037037037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111111111111112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Лист2!$G$27:$I$27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Лист2!$G$28:$I$28</c:f>
              <c:numCache>
                <c:formatCode>0.00</c:formatCode>
                <c:ptCount val="3"/>
                <c:pt idx="0">
                  <c:v>67.150349650349654</c:v>
                </c:pt>
                <c:pt idx="1">
                  <c:v>72.230370464028312</c:v>
                </c:pt>
                <c:pt idx="2">
                  <c:v>82.622614931489309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5158016"/>
        <c:axId val="225124928"/>
        <c:axId val="0"/>
      </c:bar3DChart>
      <c:catAx>
        <c:axId val="155158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25124928"/>
        <c:crosses val="autoZero"/>
        <c:auto val="1"/>
        <c:lblAlgn val="ctr"/>
        <c:lblOffset val="100"/>
        <c:noMultiLvlLbl val="0"/>
      </c:catAx>
      <c:valAx>
        <c:axId val="225124928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15515801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Лист2!$F$65</c:f>
              <c:strCache>
                <c:ptCount val="1"/>
                <c:pt idx="0">
                  <c:v>Индекс потребительских цен, %</c:v>
                </c:pt>
              </c:strCache>
            </c:strRef>
          </c:tx>
          <c:spPr>
            <a:ln w="63500"/>
          </c:spPr>
          <c:marker>
            <c:symbol val="diamond"/>
            <c:size val="14"/>
            <c:spPr>
              <a:solidFill>
                <a:srgbClr val="FF0000"/>
              </a:solidFill>
            </c:spPr>
          </c:marker>
          <c:dLbls>
            <c:dLbl>
              <c:idx val="0"/>
              <c:layout>
                <c:manualLayout>
                  <c:x val="2.9930008748906387E-3"/>
                  <c:y val="-5.834499854184893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6451443569553806E-2"/>
                  <c:y val="-9.538203557888597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Лист2!$G$64:$I$64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Лист2!$G$65:$I$65</c:f>
              <c:numCache>
                <c:formatCode>General</c:formatCode>
                <c:ptCount val="3"/>
                <c:pt idx="0">
                  <c:v>105.38</c:v>
                </c:pt>
                <c:pt idx="1">
                  <c:v>102.52</c:v>
                </c:pt>
                <c:pt idx="2">
                  <c:v>103.7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55158528"/>
        <c:axId val="225126656"/>
      </c:lineChart>
      <c:catAx>
        <c:axId val="1551585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25126656"/>
        <c:crosses val="autoZero"/>
        <c:auto val="1"/>
        <c:lblAlgn val="ctr"/>
        <c:lblOffset val="100"/>
        <c:noMultiLvlLbl val="0"/>
      </c:catAx>
      <c:valAx>
        <c:axId val="2251266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515852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372962684727329E-2"/>
          <c:y val="0.13557858447314122"/>
          <c:w val="0.9125937041003116"/>
          <c:h val="0.57417080072669169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0066FF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1.09333332472441E-2"/>
                  <c:y val="-2.49904768901220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966666462204732E-2"/>
                  <c:y val="-2.91555563718091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133333182677167E-2"/>
                  <c:y val="-4.16507948168701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6'!$C$6:$E$6</c:f>
              <c:strCache>
                <c:ptCount val="3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</c:strCache>
            </c:strRef>
          </c:cat>
          <c:val>
            <c:numRef>
              <c:f>'таб к диаг 6'!$C$7:$E$7</c:f>
              <c:numCache>
                <c:formatCode>#,##0</c:formatCode>
                <c:ptCount val="3"/>
                <c:pt idx="0">
                  <c:v>377383</c:v>
                </c:pt>
                <c:pt idx="1">
                  <c:v>411428</c:v>
                </c:pt>
                <c:pt idx="2">
                  <c:v>474017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05124608"/>
        <c:axId val="256413056"/>
        <c:axId val="0"/>
      </c:bar3DChart>
      <c:catAx>
        <c:axId val="20512460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256413056"/>
        <c:crosses val="autoZero"/>
        <c:auto val="1"/>
        <c:lblAlgn val="ctr"/>
        <c:lblOffset val="100"/>
        <c:noMultiLvlLbl val="0"/>
      </c:catAx>
      <c:valAx>
        <c:axId val="256413056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spPr>
          <a:noFill/>
        </c:spPr>
        <c:crossAx val="205124608"/>
        <c:crosses val="autoZero"/>
        <c:crossBetween val="between"/>
      </c:valAx>
      <c:spPr>
        <a:noFill/>
      </c:spPr>
    </c:plotArea>
    <c:plotVisOnly val="1"/>
    <c:dispBlanksAs val="gap"/>
    <c:showDLblsOverMax val="0"/>
  </c:chart>
  <c:spPr>
    <a:gradFill>
      <a:gsLst>
        <a:gs pos="32000">
          <a:srgbClr val="FFCC00">
            <a:alpha val="29000"/>
          </a:srgbClr>
        </a:gs>
        <a:gs pos="50000">
          <a:srgbClr val="4F81BD">
            <a:tint val="44500"/>
            <a:satMod val="160000"/>
          </a:srgbClr>
        </a:gs>
        <a:gs pos="100000">
          <a:srgbClr val="4F81BD">
            <a:tint val="23500"/>
            <a:satMod val="160000"/>
          </a:srgbClr>
        </a:gs>
      </a:gsLst>
      <a:lin ang="5400000" scaled="0"/>
    </a:gradFill>
    <a:ln w="38100">
      <a:solidFill>
        <a:srgbClr val="0070C0"/>
      </a:solidFill>
    </a:ln>
  </c:spPr>
  <c:externalData r:id="rId1">
    <c:autoUpdate val="0"/>
  </c:externalData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1343962771569775E-2"/>
          <c:y val="0.13766112421398458"/>
          <c:w val="0.91952270404575231"/>
          <c:h val="0.67529450309535977"/>
        </c:manualLayout>
      </c:layout>
      <c:lineChart>
        <c:grouping val="stacked"/>
        <c:varyColors val="0"/>
        <c:ser>
          <c:idx val="0"/>
          <c:order val="0"/>
          <c:tx>
            <c:strRef>
              <c:f>'таб к диаг 1'!$B$5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ln>
              <a:solidFill>
                <a:srgbClr val="0066FF"/>
              </a:solidFill>
            </a:ln>
          </c:spPr>
          <c:marker>
            <c:spPr>
              <a:solidFill>
                <a:srgbClr val="0066FF"/>
              </a:solidFill>
              <a:ln>
                <a:solidFill>
                  <a:srgbClr val="0066FF"/>
                </a:solidFill>
              </a:ln>
            </c:spPr>
          </c:marker>
          <c:dLbls>
            <c:dLbl>
              <c:idx val="0"/>
              <c:layout>
                <c:manualLayout>
                  <c:x val="-7.2433332762992131E-2"/>
                  <c:y val="2.49904768901220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333333118110289E-3"/>
                  <c:y val="1.66603179267480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848539704738689E-3"/>
                  <c:y val="1.53140717912034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>
                    <a:latin typeface="Arial Black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1'!$C$4:$E$4</c:f>
              <c:strCache>
                <c:ptCount val="3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</c:strCache>
            </c:strRef>
          </c:cat>
          <c:val>
            <c:numRef>
              <c:f>'таб к диаг 1'!$C$5:$E$5</c:f>
              <c:numCache>
                <c:formatCode>#,##0</c:formatCode>
                <c:ptCount val="3"/>
                <c:pt idx="0">
                  <c:v>67405</c:v>
                </c:pt>
                <c:pt idx="1">
                  <c:v>69735</c:v>
                </c:pt>
                <c:pt idx="2">
                  <c:v>75837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5159552"/>
        <c:axId val="225128960"/>
      </c:lineChart>
      <c:lineChart>
        <c:grouping val="stacked"/>
        <c:varyColors val="0"/>
        <c:ser>
          <c:idx val="1"/>
          <c:order val="1"/>
          <c:tx>
            <c:strRef>
              <c:f>'таб к диаг 1'!$B$6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ln cmpd="sng"/>
            </c:spPr>
          </c:marker>
          <c:dLbls>
            <c:dLbl>
              <c:idx val="0"/>
              <c:layout>
                <c:manualLayout>
                  <c:x val="-4.0999999677165354E-2"/>
                  <c:y val="-2.49904768901220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9633333021259917E-2"/>
                  <c:y val="-3.33206358534960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1433440697374533E-2"/>
                  <c:y val="-4.58158742985571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</c:spPr>
            <c:txPr>
              <a:bodyPr/>
              <a:lstStyle/>
              <a:p>
                <a:pPr>
                  <a:defRPr sz="1200" b="1">
                    <a:latin typeface="Arial Black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1'!$C$4:$E$4</c:f>
              <c:strCache>
                <c:ptCount val="3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</c:strCache>
            </c:strRef>
          </c:cat>
          <c:val>
            <c:numRef>
              <c:f>'таб к диаг 1'!$C$6:$E$6</c:f>
              <c:numCache>
                <c:formatCode>#,##0</c:formatCode>
                <c:ptCount val="3"/>
                <c:pt idx="0">
                  <c:v>5040</c:v>
                </c:pt>
                <c:pt idx="1">
                  <c:v>4483</c:v>
                </c:pt>
                <c:pt idx="2">
                  <c:v>6295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8650368"/>
        <c:axId val="225129536"/>
      </c:lineChart>
      <c:catAx>
        <c:axId val="15515955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Arial Black" pitchFamily="34" charset="0"/>
              </a:defRPr>
            </a:pPr>
            <a:endParaRPr lang="ru-RU"/>
          </a:p>
        </c:txPr>
        <c:crossAx val="225128960"/>
        <c:crosses val="autoZero"/>
        <c:auto val="1"/>
        <c:lblAlgn val="ctr"/>
        <c:lblOffset val="100"/>
        <c:noMultiLvlLbl val="0"/>
      </c:catAx>
      <c:valAx>
        <c:axId val="225128960"/>
        <c:scaling>
          <c:orientation val="minMax"/>
          <c:max val="80000"/>
          <c:min val="0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155159552"/>
        <c:crosses val="autoZero"/>
        <c:crossBetween val="between"/>
      </c:valAx>
      <c:valAx>
        <c:axId val="225129536"/>
        <c:scaling>
          <c:orientation val="minMax"/>
          <c:max val="30000"/>
          <c:min val="0"/>
        </c:scaling>
        <c:delete val="0"/>
        <c:axPos val="r"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158650368"/>
        <c:crosses val="max"/>
        <c:crossBetween val="between"/>
      </c:valAx>
      <c:catAx>
        <c:axId val="158650368"/>
        <c:scaling>
          <c:orientation val="minMax"/>
        </c:scaling>
        <c:delete val="1"/>
        <c:axPos val="b"/>
        <c:majorTickMark val="out"/>
        <c:minorTickMark val="none"/>
        <c:tickLblPos val="nextTo"/>
        <c:crossAx val="225129536"/>
        <c:crosses val="autoZero"/>
        <c:auto val="1"/>
        <c:lblAlgn val="ctr"/>
        <c:lblOffset val="100"/>
        <c:noMultiLvlLbl val="0"/>
      </c:catAx>
      <c:spPr>
        <a:gradFill>
          <a:gsLst>
            <a:gs pos="0">
              <a:srgbClr val="9966FF">
                <a:alpha val="32000"/>
              </a:srgbClr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plotArea>
    <c:legend>
      <c:legendPos val="b"/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/>
              <a:t>Инвестиции в основной капитал  всего, млн.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3022976"/>
        <c:axId val="205495616"/>
        <c:axId val="0"/>
      </c:bar3DChart>
      <c:catAx>
        <c:axId val="1530229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05495616"/>
        <c:crosses val="autoZero"/>
        <c:auto val="1"/>
        <c:lblAlgn val="ctr"/>
        <c:lblOffset val="100"/>
        <c:noMultiLvlLbl val="0"/>
      </c:catAx>
      <c:valAx>
        <c:axId val="205495616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15302297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2355296096939933E-2"/>
          <c:y val="0.11891826654639315"/>
          <c:w val="0.92261137068809984"/>
          <c:h val="0.732388723916394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'таб. к диаг 2'!$B$6:$B$7</c:f>
              <c:strCache>
                <c:ptCount val="1"/>
                <c:pt idx="0">
                  <c:v>2017 год</c:v>
                </c:pt>
              </c:strCache>
            </c:strRef>
          </c:tx>
          <c:spPr>
            <a:solidFill>
              <a:srgbClr val="3333FF"/>
            </a:solidFill>
          </c:spPr>
          <c:invertIfNegative val="0"/>
          <c:dLbls>
            <c:dLbl>
              <c:idx val="0"/>
              <c:layout>
                <c:manualLayout>
                  <c:x val="-1.3666666559055121E-3"/>
                  <c:y val="8.3301589633740288E-3"/>
                </c:manualLayout>
              </c:layout>
              <c:tx>
                <c:rich>
                  <a:bodyPr/>
                  <a:lstStyle/>
                  <a:p>
                    <a:r>
                      <a:rPr lang="en-US" b="1">
                        <a:latin typeface="Calibri" pitchFamily="34" charset="0"/>
                        <a:cs typeface="Times New Roman" pitchFamily="18" charset="0"/>
                      </a:rPr>
                      <a:t>47 305</a:t>
                    </a:r>
                    <a:endParaRPr lang="en-US" b="1">
                      <a:latin typeface="+mn-lt"/>
                      <a:cs typeface="Arial" pitchFamily="34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4.35479734076178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Calibri" pitchFamily="34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 2'!$A$8:$A$11</c:f>
              <c:strCache>
                <c:ptCount val="4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единый налог на вмененный доход</c:v>
                </c:pt>
                <c:pt idx="3">
                  <c:v>налоги на имущество</c:v>
                </c:pt>
              </c:strCache>
            </c:strRef>
          </c:cat>
          <c:val>
            <c:numRef>
              <c:f>'таб. к диаг 2'!$B$8:$B$11</c:f>
              <c:numCache>
                <c:formatCode>#,##0</c:formatCode>
                <c:ptCount val="4"/>
                <c:pt idx="0">
                  <c:v>51179</c:v>
                </c:pt>
                <c:pt idx="1">
                  <c:v>6261</c:v>
                </c:pt>
                <c:pt idx="2">
                  <c:v>3538</c:v>
                </c:pt>
                <c:pt idx="3">
                  <c:v>6997</c:v>
                </c:pt>
              </c:numCache>
            </c:numRef>
          </c:val>
        </c:ser>
        <c:ser>
          <c:idx val="1"/>
          <c:order val="1"/>
          <c:tx>
            <c:strRef>
              <c:f>'таб. к диаг 2'!$C$6:$C$7</c:f>
              <c:strCache>
                <c:ptCount val="1"/>
                <c:pt idx="0">
                  <c:v>2018 год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1"/>
              <c:layout>
                <c:manualLayout>
                  <c:x val="0"/>
                  <c:y val="1.24952384450610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Calibri" pitchFamily="34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 2'!$A$8:$A$11</c:f>
              <c:strCache>
                <c:ptCount val="4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единый налог на вмененный доход</c:v>
                </c:pt>
                <c:pt idx="3">
                  <c:v>налоги на имущество</c:v>
                </c:pt>
              </c:strCache>
            </c:strRef>
          </c:cat>
          <c:val>
            <c:numRef>
              <c:f>'таб. к диаг 2'!$C$8:$C$11</c:f>
              <c:numCache>
                <c:formatCode>#,##0</c:formatCode>
                <c:ptCount val="4"/>
                <c:pt idx="0">
                  <c:v>57075</c:v>
                </c:pt>
                <c:pt idx="1">
                  <c:v>8158</c:v>
                </c:pt>
                <c:pt idx="2">
                  <c:v>2620</c:v>
                </c:pt>
                <c:pt idx="3">
                  <c:v>6985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8653952"/>
        <c:axId val="225131840"/>
      </c:barChart>
      <c:catAx>
        <c:axId val="15865395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225131840"/>
        <c:crosses val="autoZero"/>
        <c:auto val="1"/>
        <c:lblAlgn val="ctr"/>
        <c:lblOffset val="100"/>
        <c:noMultiLvlLbl val="0"/>
      </c:catAx>
      <c:valAx>
        <c:axId val="225131840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158653952"/>
        <c:crosses val="autoZero"/>
        <c:crossBetween val="between"/>
      </c:valAx>
      <c:spPr>
        <a:gradFill>
          <a:gsLst>
            <a:gs pos="0">
              <a:srgbClr val="CCCCFF"/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plotArea>
    <c:legend>
      <c:legendPos val="b"/>
      <c:layout>
        <c:manualLayout>
          <c:xMode val="edge"/>
          <c:yMode val="edge"/>
          <c:x val="0.13987079942358935"/>
          <c:y val="0.93977508242839947"/>
          <c:w val="0.71069162694993504"/>
          <c:h val="4.7729679126540241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15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917581819163113E-2"/>
          <c:y val="1.4543784119059842E-2"/>
          <c:w val="0.84490111009763647"/>
          <c:h val="0.82912917069105552"/>
        </c:manualLayout>
      </c:layout>
      <c:pie3DChart>
        <c:varyColors val="1"/>
        <c:ser>
          <c:idx val="0"/>
          <c:order val="0"/>
          <c:explosion val="25"/>
          <c:dPt>
            <c:idx val="1"/>
            <c:bubble3D val="0"/>
            <c:explosion val="89"/>
          </c:dPt>
          <c:dPt>
            <c:idx val="2"/>
            <c:bubble3D val="0"/>
            <c:explosion val="94"/>
          </c:dPt>
          <c:dPt>
            <c:idx val="7"/>
            <c:bubble3D val="0"/>
            <c:explosion val="76"/>
          </c:dPt>
          <c:dPt>
            <c:idx val="8"/>
            <c:bubble3D val="0"/>
            <c:explosion val="201"/>
          </c:dPt>
          <c:dPt>
            <c:idx val="9"/>
            <c:bubble3D val="0"/>
            <c:explosion val="134"/>
          </c:dPt>
          <c:dPt>
            <c:idx val="10"/>
            <c:bubble3D val="0"/>
            <c:explosion val="102"/>
          </c:dPt>
          <c:dPt>
            <c:idx val="11"/>
            <c:bubble3D val="0"/>
            <c:explosion val="64"/>
          </c:dPt>
          <c:dLbls>
            <c:dLbl>
              <c:idx val="0"/>
              <c:layout>
                <c:manualLayout>
                  <c:x val="-0.30008132334816057"/>
                  <c:y val="0.2796361246543458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22654105805672639"/>
                  <c:y val="0.1575174926493850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21299828056436615"/>
                  <c:y val="4.6191200211065956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14994726209419526"/>
                  <c:y val="-2.695983426003043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1076166764896021"/>
                  <c:y val="-0.1011921384826465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28015424827504343"/>
                  <c:y val="-2.213943323142866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9.5066444590402976E-2"/>
                  <c:y val="-0.1600088786924024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8.0418654190694799E-2"/>
                  <c:y val="-8.1251363695243481E-2"/>
                </c:manualLayout>
              </c:layout>
              <c:tx>
                <c:rich>
                  <a:bodyPr/>
                  <a:lstStyle/>
                  <a:p>
                    <a:r>
                      <a:rPr lang="ru-RU">
                        <a:latin typeface="Arial Narrow" panose="020B0606020202030204" pitchFamily="34" charset="0"/>
                      </a:rPr>
                      <a:t>Социальная политика;            16 588.1; 4%</a:t>
                    </a:r>
                    <a:endParaRPr lang="ru-RU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3.8763518835097273E-2"/>
                  <c:y val="-7.223870285718882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4.9364425015703949E-2"/>
                  <c:y val="0.1276676505794545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-0.11026859973992473"/>
                  <c:y val="0.2038275570116961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-0.22676232995647708"/>
                  <c:y val="0.18336634112008449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Лист1!$N$6:$N$17</c:f>
              <c:strCache>
                <c:ptCount val="12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 и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государственного и муниципального долга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Лист1!$O$6:$O$17</c:f>
              <c:numCache>
                <c:formatCode>#,##0</c:formatCode>
                <c:ptCount val="12"/>
                <c:pt idx="0">
                  <c:v>61725.5</c:v>
                </c:pt>
                <c:pt idx="1">
                  <c:v>333.9</c:v>
                </c:pt>
                <c:pt idx="2">
                  <c:v>10687</c:v>
                </c:pt>
                <c:pt idx="3">
                  <c:v>42443.3</c:v>
                </c:pt>
                <c:pt idx="4">
                  <c:v>15672.9</c:v>
                </c:pt>
                <c:pt idx="5">
                  <c:v>278637.3</c:v>
                </c:pt>
                <c:pt idx="6">
                  <c:v>40939.599999999999</c:v>
                </c:pt>
                <c:pt idx="7">
                  <c:v>16588.099999999999</c:v>
                </c:pt>
                <c:pt idx="8">
                  <c:v>2388.8000000000002</c:v>
                </c:pt>
                <c:pt idx="9">
                  <c:v>1793.5</c:v>
                </c:pt>
                <c:pt idx="10">
                  <c:v>6.6</c:v>
                </c:pt>
                <c:pt idx="11">
                  <c:v>210.1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Лист1!$N$6:$N$17</c:f>
              <c:strCache>
                <c:ptCount val="12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 и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государственного и муниципального долга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Лист1!$P$6:$P$17</c:f>
              <c:numCache>
                <c:formatCode>0.0</c:formatCode>
                <c:ptCount val="12"/>
                <c:pt idx="0">
                  <c:v>13.093339855379426</c:v>
                </c:pt>
                <c:pt idx="1">
                  <c:v>7.0827553891198769E-2</c:v>
                </c:pt>
                <c:pt idx="2">
                  <c:v>2.26694839303756</c:v>
                </c:pt>
                <c:pt idx="3">
                  <c:v>9.0031599822411419</c:v>
                </c:pt>
                <c:pt idx="4">
                  <c:v>3.3245677429810403</c:v>
                </c:pt>
                <c:pt idx="5">
                  <c:v>59.10511644758347</c:v>
                </c:pt>
                <c:pt idx="6">
                  <c:v>8.6841920493684377</c:v>
                </c:pt>
                <c:pt idx="7">
                  <c:v>3.5187018469679372</c:v>
                </c:pt>
                <c:pt idx="8">
                  <c:v>0.50671716302873815</c:v>
                </c:pt>
                <c:pt idx="9">
                  <c:v>0.38044090417449838</c:v>
                </c:pt>
                <c:pt idx="10" formatCode="0.000">
                  <c:v>1.4000055575978194E-3</c:v>
                </c:pt>
                <c:pt idx="11" formatCode="0.00">
                  <c:v>4.4566843583530587E-2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1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6181308083200394E-2"/>
          <c:y val="8.7520462611396149E-2"/>
          <c:w val="0.84490111009763647"/>
          <c:h val="0.82912917069105552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4.4996899426396682E-2"/>
                  <c:y val="0.35307296540312688"/>
                </c:manualLayout>
              </c:layout>
              <c:tx>
                <c:rich>
                  <a:bodyPr/>
                  <a:lstStyle/>
                  <a:p>
                    <a:pPr>
                      <a:defRPr sz="1400" b="1"/>
                    </a:pPr>
                    <a:r>
                      <a:rPr lang="ru-RU" sz="1400" dirty="0"/>
                      <a:t>Программные </a:t>
                    </a:r>
                    <a:r>
                      <a:rPr lang="ru-RU" sz="1400" dirty="0" smtClean="0"/>
                      <a:t>расходы (21 муниципальная программа) </a:t>
                    </a:r>
                    <a:r>
                      <a:rPr lang="ru-RU" sz="1400" dirty="0"/>
                      <a:t>всего; 421 312; 89%</a:t>
                    </a:r>
                    <a:endParaRPr lang="ru-RU" dirty="0"/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2.9868989705782053E-2"/>
                  <c:y val="-0.17624679529200285"/>
                </c:manualLayout>
              </c:layout>
              <c:tx>
                <c:rich>
                  <a:bodyPr/>
                  <a:lstStyle/>
                  <a:p>
                    <a:pPr>
                      <a:defRPr sz="1400" b="1"/>
                    </a:pPr>
                    <a:r>
                      <a:rPr lang="ru-RU" sz="1400" b="1" dirty="0"/>
                      <a:t>Непрограммные расходы; </a:t>
                    </a:r>
                    <a:r>
                      <a:rPr lang="ru-RU" sz="1400" b="1" dirty="0" smtClean="0"/>
                      <a:t> </a:t>
                    </a:r>
                    <a:r>
                      <a:rPr lang="ru-RU" sz="1400" b="1" dirty="0"/>
                      <a:t>50 115; 11%</a:t>
                    </a:r>
                    <a:endParaRPr lang="ru-RU" sz="1000" b="1" dirty="0"/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'таб. программы'!$L$8:$L$9</c:f>
              <c:strCache>
                <c:ptCount val="2"/>
                <c:pt idx="0">
                  <c:v>Программные расходы всего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'таб. программы'!$M$8:$M$9</c:f>
              <c:numCache>
                <c:formatCode>#,##0</c:formatCode>
                <c:ptCount val="2"/>
                <c:pt idx="0">
                  <c:v>421312.09999999992</c:v>
                </c:pt>
                <c:pt idx="1">
                  <c:v>50114.5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'таб. программы'!$L$8:$L$9</c:f>
              <c:strCache>
                <c:ptCount val="2"/>
                <c:pt idx="0">
                  <c:v>Программные расходы всего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'таб. программы'!$N$8:$N$9</c:f>
              <c:numCache>
                <c:formatCode>0.0</c:formatCode>
                <c:ptCount val="2"/>
                <c:pt idx="0">
                  <c:v>89.369607060781036</c:v>
                </c:pt>
                <c:pt idx="1">
                  <c:v>10.630392939218957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20"/>
      <c:rotY val="60"/>
      <c:rAngAx val="1"/>
    </c:view3D>
    <c:floor>
      <c:thickness val="0"/>
      <c:spPr>
        <a:ln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5834800798536744E-2"/>
          <c:y val="9.6957841207349085E-2"/>
          <c:w val="0.90503603749315464"/>
          <c:h val="0.7993504470733306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'таб к диаг 3'!$B$4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0066FF"/>
            </a:solidFill>
          </c:spPr>
          <c:invertIfNegative val="0"/>
          <c:dLbls>
            <c:dLbl>
              <c:idx val="0"/>
              <c:layout>
                <c:manualLayout>
                  <c:x val="3.1433333085826819E-2"/>
                  <c:y val="-2.734708441517986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latin typeface="Calibri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966558850656997E-2"/>
                  <c:y val="-2.6963404796561598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latin typeface="Calibri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7333333118110373E-2"/>
                  <c:y val="-2.2880477568659015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latin typeface="Calibri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3'!$C$3:$E$3</c:f>
              <c:strCache>
                <c:ptCount val="3"/>
                <c:pt idx="0">
                  <c:v>2016 год</c:v>
                </c:pt>
                <c:pt idx="1">
                  <c:v> 2017 год</c:v>
                </c:pt>
                <c:pt idx="2">
                  <c:v> 2018 год</c:v>
                </c:pt>
              </c:strCache>
            </c:strRef>
          </c:cat>
          <c:val>
            <c:numRef>
              <c:f>'таб к диаг 3'!$C$4:$E$4</c:f>
              <c:numCache>
                <c:formatCode>0.0</c:formatCode>
                <c:ptCount val="3"/>
                <c:pt idx="0" formatCode="General">
                  <c:v>358.4</c:v>
                </c:pt>
                <c:pt idx="1">
                  <c:v>411</c:v>
                </c:pt>
                <c:pt idx="2" formatCode="General">
                  <c:v>472.8</c:v>
                </c:pt>
              </c:numCache>
            </c:numRef>
          </c:val>
        </c:ser>
        <c:ser>
          <c:idx val="1"/>
          <c:order val="1"/>
          <c:tx>
            <c:strRef>
              <c:f>'таб к диаг 3'!$B$5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9900FF"/>
            </a:solidFill>
          </c:spPr>
          <c:invertIfNegative val="0"/>
          <c:dLbls>
            <c:dLbl>
              <c:idx val="0"/>
              <c:layout>
                <c:manualLayout>
                  <c:x val="3.5533333053543337E-2"/>
                  <c:y val="-2.31270940759446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4166666397637768E-2"/>
                  <c:y val="-2.28804775686590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5533333053543337E-2"/>
                  <c:y val="-2.92925067580852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3'!$C$3:$E$3</c:f>
              <c:strCache>
                <c:ptCount val="3"/>
                <c:pt idx="0">
                  <c:v>2016 год</c:v>
                </c:pt>
                <c:pt idx="1">
                  <c:v> 2017 год</c:v>
                </c:pt>
                <c:pt idx="2">
                  <c:v> 2018 год</c:v>
                </c:pt>
              </c:strCache>
            </c:strRef>
          </c:cat>
          <c:val>
            <c:numRef>
              <c:f>'таб к диаг 3'!$C$5:$E$5</c:f>
              <c:numCache>
                <c:formatCode>General</c:formatCode>
                <c:ptCount val="3"/>
                <c:pt idx="0">
                  <c:v>349.8</c:v>
                </c:pt>
                <c:pt idx="1">
                  <c:v>420.7</c:v>
                </c:pt>
                <c:pt idx="2">
                  <c:v>469.4</c:v>
                </c:pt>
              </c:numCache>
            </c:numRef>
          </c:val>
        </c:ser>
        <c:ser>
          <c:idx val="2"/>
          <c:order val="2"/>
          <c:tx>
            <c:strRef>
              <c:f>'таб к диаг 3'!$B$6</c:f>
              <c:strCache>
                <c:ptCount val="1"/>
                <c:pt idx="0">
                  <c:v>Дефицит ( профицит)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2.7406368084599148E-2"/>
                  <c:y val="-1.99829498448267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5970004775955752E-2"/>
                  <c:y val="5.83620932215134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8406242139029627E-2"/>
                  <c:y val="3.04512411757047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3'!$C$3:$E$3</c:f>
              <c:strCache>
                <c:ptCount val="3"/>
                <c:pt idx="0">
                  <c:v>2016 год</c:v>
                </c:pt>
                <c:pt idx="1">
                  <c:v> 2017 год</c:v>
                </c:pt>
                <c:pt idx="2">
                  <c:v> 2018 год</c:v>
                </c:pt>
              </c:strCache>
            </c:strRef>
          </c:cat>
          <c:val>
            <c:numRef>
              <c:f>'таб к диаг 3'!$C$6:$E$6</c:f>
              <c:numCache>
                <c:formatCode>General</c:formatCode>
                <c:ptCount val="3"/>
                <c:pt idx="0">
                  <c:v>8.6</c:v>
                </c:pt>
                <c:pt idx="1">
                  <c:v>-9.6999999999999993</c:v>
                </c:pt>
                <c:pt idx="2">
                  <c:v>3.4000000000000341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0133120"/>
        <c:axId val="223812352"/>
        <c:axId val="0"/>
      </c:bar3DChart>
      <c:catAx>
        <c:axId val="1601331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223812352"/>
        <c:crosses val="autoZero"/>
        <c:auto val="1"/>
        <c:lblAlgn val="ctr"/>
        <c:lblOffset val="100"/>
        <c:noMultiLvlLbl val="0"/>
      </c:catAx>
      <c:valAx>
        <c:axId val="223812352"/>
        <c:scaling>
          <c:orientation val="minMax"/>
          <c:max val="350"/>
          <c:min val="-1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0133120"/>
        <c:crosses val="autoZero"/>
        <c:crossBetween val="between"/>
      </c:valAx>
      <c:spPr>
        <a:ln>
          <a:noFill/>
        </a:ln>
      </c:spPr>
    </c:plotArea>
    <c:legend>
      <c:legendPos val="b"/>
      <c:layout>
        <c:manualLayout>
          <c:xMode val="edge"/>
          <c:yMode val="edge"/>
          <c:x val="9.715299661034385E-2"/>
          <c:y val="0.93693300656106715"/>
          <c:w val="0.8070605658236697"/>
          <c:h val="5.0571841054166233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1">
    <c:autoUpdate val="0"/>
  </c:externalData>
  <c:userShapes r:id="rId2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101051455568487E-2"/>
          <c:y val="4.353836853509175E-2"/>
          <c:w val="0.91806037072393376"/>
          <c:h val="0.849504944902787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'таб к диаг 7'!$C$4</c:f>
              <c:strCache>
                <c:ptCount val="1"/>
                <c:pt idx="0">
                  <c:v>План на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0037389702860477E-2"/>
                  <c:y val="-1.4877318932898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677933707456174E-3"/>
                  <c:y val="-1.27946338256833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0287887950503911E-3"/>
                  <c:y val="7.91545275590551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7'!$B$5:$B$8</c:f>
              <c:strCache>
                <c:ptCount val="4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  <c:pt idx="3">
                  <c:v>Муниц.долг</c:v>
                </c:pt>
              </c:strCache>
            </c:strRef>
          </c:cat>
          <c:val>
            <c:numRef>
              <c:f>'таб к диаг 7'!$C$5:$C$8</c:f>
              <c:numCache>
                <c:formatCode>#,##0</c:formatCode>
                <c:ptCount val="4"/>
                <c:pt idx="0">
                  <c:v>467978</c:v>
                </c:pt>
                <c:pt idx="1">
                  <c:v>469915</c:v>
                </c:pt>
                <c:pt idx="2">
                  <c:v>-1937</c:v>
                </c:pt>
                <c:pt idx="3">
                  <c:v>7000</c:v>
                </c:pt>
              </c:numCache>
            </c:numRef>
          </c:val>
        </c:ser>
        <c:ser>
          <c:idx val="1"/>
          <c:order val="1"/>
          <c:tx>
            <c:strRef>
              <c:f>'таб к диаг 7'!$D$4</c:f>
              <c:strCache>
                <c:ptCount val="1"/>
                <c:pt idx="0">
                  <c:v>Фактическое исполнение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2837891544119307E-2"/>
                  <c:y val="-6.43826625310878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8304537978165027E-2"/>
                  <c:y val="-1.27130673913177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8389478856459491E-2"/>
                  <c:y val="4.97634988711105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7'!$B$5:$B$8</c:f>
              <c:strCache>
                <c:ptCount val="4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  <c:pt idx="3">
                  <c:v>Муниц.долг</c:v>
                </c:pt>
              </c:strCache>
            </c:strRef>
          </c:cat>
          <c:val>
            <c:numRef>
              <c:f>'таб к диаг 7'!$D$5:$D$8</c:f>
              <c:numCache>
                <c:formatCode>#,##0</c:formatCode>
                <c:ptCount val="4"/>
                <c:pt idx="0">
                  <c:v>472803</c:v>
                </c:pt>
                <c:pt idx="1">
                  <c:v>469451</c:v>
                </c:pt>
                <c:pt idx="2">
                  <c:v>3352</c:v>
                </c:pt>
                <c:pt idx="3">
                  <c:v>3500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0136704"/>
        <c:axId val="117638272"/>
      </c:barChart>
      <c:catAx>
        <c:axId val="1601367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anchor="t" anchorCtr="1"/>
          <a:lstStyle/>
          <a:p>
            <a:pPr>
              <a:defRPr sz="1400" b="1"/>
            </a:pPr>
            <a:endParaRPr lang="ru-RU"/>
          </a:p>
        </c:txPr>
        <c:crossAx val="117638272"/>
        <c:crosses val="autoZero"/>
        <c:auto val="1"/>
        <c:lblAlgn val="ctr"/>
        <c:lblOffset val="100"/>
        <c:noMultiLvlLbl val="0"/>
      </c:catAx>
      <c:valAx>
        <c:axId val="117638272"/>
        <c:scaling>
          <c:orientation val="minMax"/>
          <c:max val="500000"/>
          <c:min val="-19000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160136704"/>
        <c:crosses val="autoZero"/>
        <c:crossBetween val="between"/>
      </c:valAx>
      <c:spPr>
        <a:noFill/>
        <a:ln>
          <a:noFill/>
        </a:ln>
      </c:spPr>
    </c:plotArea>
    <c:legend>
      <c:legendPos val="b"/>
      <c:layout>
        <c:manualLayout>
          <c:xMode val="edge"/>
          <c:yMode val="edge"/>
          <c:x val="0.10608927475520265"/>
          <c:y val="0.95817653476209752"/>
          <c:w val="0.75775478405967411"/>
          <c:h val="3.7658385756215301E-2"/>
        </c:manualLayout>
      </c:layout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32000">
          <a:srgbClr val="FFFF00">
            <a:alpha val="16000"/>
          </a:srgbClr>
        </a:gs>
        <a:gs pos="50000">
          <a:srgbClr val="4F81BD">
            <a:tint val="44500"/>
            <a:satMod val="160000"/>
          </a:srgbClr>
        </a:gs>
        <a:gs pos="100000">
          <a:srgbClr val="4F81BD">
            <a:tint val="23500"/>
            <a:satMod val="160000"/>
          </a:srgbClr>
        </a:gs>
      </a:gsLst>
      <a:lin ang="5400000" scaled="0"/>
    </a:gradFill>
  </c:spPr>
  <c:externalData r:id="rId1">
    <c:autoUpdate val="0"/>
  </c:externalData>
  <c:userShapes r:id="rId2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1633259199738128E-2"/>
          <c:y val="0.13587128789340941"/>
          <c:w val="0.84493348153595649"/>
          <c:h val="0.720044018658901"/>
        </c:manualLayout>
      </c:layout>
      <c:pie3DChart>
        <c:varyColors val="1"/>
        <c:ser>
          <c:idx val="0"/>
          <c:order val="0"/>
          <c:tx>
            <c:strRef>
              <c:f>'таб к диаг 4'!$C$3</c:f>
              <c:strCache>
                <c:ptCount val="1"/>
                <c:pt idx="0">
                  <c:v>тыс.руб.</c:v>
                </c:pt>
              </c:strCache>
            </c:strRef>
          </c:tx>
          <c:explosion val="25"/>
          <c:dPt>
            <c:idx val="0"/>
            <c:bubble3D val="0"/>
            <c:explosion val="50"/>
            <c:spPr>
              <a:solidFill>
                <a:srgbClr val="FFFF00"/>
              </a:solidFill>
            </c:spPr>
          </c:dPt>
          <c:dPt>
            <c:idx val="1"/>
            <c:bubble3D val="0"/>
            <c:spPr>
              <a:solidFill>
                <a:srgbClr val="66FF33"/>
              </a:solidFill>
            </c:spPr>
          </c:dPt>
          <c:dPt>
            <c:idx val="2"/>
            <c:bubble3D val="0"/>
            <c:explosion val="29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0.1147740647130651"/>
                  <c:y val="1.7810306210412286E-2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Налоговые доходы
12%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4751553453399859E-2"/>
                  <c:y val="0.19973474674922928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Неналоговые доходы
1%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5.5734603235685597E-2"/>
                  <c:y val="5.9774301885944757E-2"/>
                </c:manualLayout>
              </c:layout>
              <c:tx>
                <c:rich>
                  <a:bodyPr/>
                  <a:lstStyle/>
                  <a:p>
                    <a:r>
                      <a:rPr lang="ru-RU" sz="1600" b="1"/>
                      <a:t>Безвозмездные поступления</a:t>
                    </a:r>
                    <a:r>
                      <a:rPr lang="ru-RU" sz="1600" b="1" baseline="0"/>
                      <a:t> 87</a:t>
                    </a:r>
                    <a:r>
                      <a:rPr lang="ru-RU" sz="1600" b="1"/>
                      <a:t>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'таб к диаг 4'!$B$4:$B$6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'таб к диаг 4'!$C$4:$C$6</c:f>
              <c:numCache>
                <c:formatCode>#,##0</c:formatCode>
                <c:ptCount val="3"/>
                <c:pt idx="0">
                  <c:v>54803</c:v>
                </c:pt>
                <c:pt idx="1">
                  <c:v>4870</c:v>
                </c:pt>
                <c:pt idx="2">
                  <c:v>413131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rgbClr val="9999FF">
            <a:alpha val="45000"/>
          </a:srgbClr>
        </a:gs>
        <a:gs pos="50000">
          <a:srgbClr val="4F81BD">
            <a:tint val="44500"/>
            <a:satMod val="160000"/>
          </a:srgbClr>
        </a:gs>
        <a:gs pos="100000">
          <a:srgbClr val="4F81BD">
            <a:tint val="23500"/>
            <a:satMod val="160000"/>
          </a:srgbClr>
        </a:gs>
      </a:gsLst>
      <a:lin ang="5400000" scaled="0"/>
    </a:gradFill>
  </c:spPr>
  <c:externalData r:id="rId1">
    <c:autoUpdate val="0"/>
  </c:externalData>
  <c:userShapes r:id="rId2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8177296051097402E-2"/>
          <c:y val="0.13974366395482823"/>
          <c:w val="0.86911207452142725"/>
          <c:h val="0.71448429346887743"/>
        </c:manualLayout>
      </c:layout>
      <c:lineChart>
        <c:grouping val="stacked"/>
        <c:varyColors val="0"/>
        <c:ser>
          <c:idx val="0"/>
          <c:order val="0"/>
          <c:tx>
            <c:strRef>
              <c:f>'таб к диаг 5'!$B$5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ln>
              <a:solidFill>
                <a:srgbClr val="3366FF"/>
              </a:solidFill>
            </a:ln>
          </c:spPr>
          <c:marker>
            <c:spPr>
              <a:solidFill>
                <a:srgbClr val="3366FF"/>
              </a:solidFill>
            </c:spPr>
          </c:marker>
          <c:dLbls>
            <c:dLbl>
              <c:idx val="0"/>
              <c:layout>
                <c:manualLayout>
                  <c:x val="-7.9266666042519696E-2"/>
                  <c:y val="-2.08253974084350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333333118110281E-3"/>
                  <c:y val="1.24952384450610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5'!$C$4:$E$4</c:f>
              <c:strCache>
                <c:ptCount val="3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</c:strCache>
            </c:strRef>
          </c:cat>
          <c:val>
            <c:numRef>
              <c:f>'таб к диаг 5'!$C$5:$E$5</c:f>
              <c:numCache>
                <c:formatCode>#,##0</c:formatCode>
                <c:ptCount val="3"/>
                <c:pt idx="0">
                  <c:v>49107</c:v>
                </c:pt>
                <c:pt idx="1">
                  <c:v>50945</c:v>
                </c:pt>
                <c:pt idx="2">
                  <c:v>54803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0564736"/>
        <c:axId val="117642304"/>
      </c:lineChart>
      <c:lineChart>
        <c:grouping val="stacked"/>
        <c:varyColors val="0"/>
        <c:ser>
          <c:idx val="1"/>
          <c:order val="1"/>
          <c:tx>
            <c:strRef>
              <c:f>'таб к диаг 5'!$B$6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solidFill>
                <a:srgbClr val="FF0000"/>
              </a:solidFill>
            </c:spPr>
          </c:marker>
          <c:dLbls>
            <c:dLbl>
              <c:idx val="0"/>
              <c:layout>
                <c:manualLayout>
                  <c:x val="-6.9699999451181105E-2"/>
                  <c:y val="-2.08253974084350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1.87428576675915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5'!$C$4:$E$4</c:f>
              <c:strCache>
                <c:ptCount val="3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</c:strCache>
            </c:strRef>
          </c:cat>
          <c:val>
            <c:numRef>
              <c:f>'таб к диаг 5'!$C$6:$E$6</c:f>
              <c:numCache>
                <c:formatCode>#,##0</c:formatCode>
                <c:ptCount val="3"/>
                <c:pt idx="0">
                  <c:v>3663</c:v>
                </c:pt>
                <c:pt idx="1">
                  <c:v>3203</c:v>
                </c:pt>
                <c:pt idx="2">
                  <c:v>4870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0566272"/>
        <c:axId val="117642880"/>
      </c:lineChart>
      <c:catAx>
        <c:axId val="16056473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17642304"/>
        <c:crosses val="autoZero"/>
        <c:auto val="1"/>
        <c:lblAlgn val="ctr"/>
        <c:lblOffset val="100"/>
        <c:noMultiLvlLbl val="0"/>
      </c:catAx>
      <c:valAx>
        <c:axId val="117642304"/>
        <c:scaling>
          <c:orientation val="minMax"/>
          <c:max val="60000"/>
          <c:min val="0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160564736"/>
        <c:crosses val="autoZero"/>
        <c:crossBetween val="between"/>
      </c:valAx>
      <c:valAx>
        <c:axId val="117642880"/>
        <c:scaling>
          <c:orientation val="minMax"/>
          <c:max val="15000"/>
          <c:min val="0"/>
        </c:scaling>
        <c:delete val="0"/>
        <c:axPos val="r"/>
        <c:numFmt formatCode="#,##0" sourceLinked="1"/>
        <c:majorTickMark val="none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160566272"/>
        <c:crosses val="max"/>
        <c:crossBetween val="between"/>
      </c:valAx>
      <c:catAx>
        <c:axId val="160566272"/>
        <c:scaling>
          <c:orientation val="minMax"/>
        </c:scaling>
        <c:delete val="1"/>
        <c:axPos val="t"/>
        <c:majorTickMark val="out"/>
        <c:minorTickMark val="none"/>
        <c:tickLblPos val="nextTo"/>
        <c:crossAx val="117642880"/>
        <c:crosses val="max"/>
        <c:auto val="1"/>
        <c:lblAlgn val="ctr"/>
        <c:lblOffset val="100"/>
        <c:noMultiLvlLbl val="0"/>
      </c:catAx>
      <c:spPr>
        <a:gradFill>
          <a:gsLst>
            <a:gs pos="0">
              <a:srgbClr val="9966FF">
                <a:alpha val="60000"/>
              </a:srgbClr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plotArea>
    <c:legend>
      <c:legendPos val="b"/>
      <c:layout>
        <c:manualLayout>
          <c:xMode val="edge"/>
          <c:yMode val="edge"/>
          <c:x val="0.14902628229113182"/>
          <c:y val="0.94984637579872366"/>
          <c:w val="0.62814743599883971"/>
          <c:h val="3.7658385756215301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  <c:userShapes r:id="rId2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546686359511419"/>
          <c:y val="0.29618430170161536"/>
          <c:w val="0.6794961531133038"/>
          <c:h val="0.6666441783633279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0.10906215624079114"/>
                  <c:y val="-0.16949557086614173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Общегосударственные вопросы; 47 197,0; 11,2%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0964430944969143"/>
                  <c:y val="-0.12818405511811024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Национальная оборона; 305,0; 0,1%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7.7792658495706199E-2"/>
                  <c:y val="-1.2593503937007875E-3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Национальная безопасность; 3 069,0; 0,7%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6.0459630791910322E-2"/>
                  <c:y val="6.5046916010498682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Национальная экономика; 22 696,0; 5,4%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4.1942593685808166E-3"/>
                  <c:y val="0.29560088582677163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Жилищно-коммунальное хозяйство; 23 121,0; 5,5%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33701175346611034"/>
                  <c:y val="-5.2156678679840029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Образование; 235271,0; 55,9%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4.6138332346810709E-2"/>
                  <c:y val="0.15500525798805934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Культура; 39 053,0; 9,3%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0.11642130755249609"/>
                  <c:y val="4.9701089005638147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Социальная политика; 13 458,0; 3,2%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0.12930202796939808"/>
                  <c:y val="-2.3104261607125694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Физическая культура и спорт; 2 031,0; 0,5%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-0.14305537102032947"/>
                  <c:y val="-0.19376503323761457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Средства массовой информации; 1 667,0; 0,4%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7.5812404883540227E-2"/>
                  <c:y val="-0.1606958122889227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0.22741733333721262"/>
                  <c:y val="-0.12315734256141316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Межбюджетные трансферты общего характера; 32 880,0; 7,8%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Бюджет!$B$12:$B$23</c:f>
              <c:strCache>
                <c:ptCount val="12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государственного и муниципального долга</c:v>
                </c:pt>
                <c:pt idx="11">
                  <c:v>Межбюджетные трансферты общего характера</c:v>
                </c:pt>
              </c:strCache>
            </c:strRef>
          </c:cat>
          <c:val>
            <c:numRef>
              <c:f>Бюджет!$C$12:$C$23</c:f>
              <c:numCache>
                <c:formatCode>#,##0.0</c:formatCode>
                <c:ptCount val="12"/>
                <c:pt idx="0">
                  <c:v>49933</c:v>
                </c:pt>
                <c:pt idx="1">
                  <c:v>334</c:v>
                </c:pt>
                <c:pt idx="2">
                  <c:v>3822</c:v>
                </c:pt>
                <c:pt idx="3">
                  <c:v>32806</c:v>
                </c:pt>
                <c:pt idx="4">
                  <c:v>8153</c:v>
                </c:pt>
                <c:pt idx="5">
                  <c:v>278637</c:v>
                </c:pt>
                <c:pt idx="6">
                  <c:v>41202</c:v>
                </c:pt>
                <c:pt idx="7">
                  <c:v>16579</c:v>
                </c:pt>
                <c:pt idx="8">
                  <c:v>2389</c:v>
                </c:pt>
                <c:pt idx="9">
                  <c:v>1793</c:v>
                </c:pt>
                <c:pt idx="10">
                  <c:v>7</c:v>
                </c:pt>
                <c:pt idx="11">
                  <c:v>33796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Бюджет!$B$12:$B$23</c:f>
              <c:strCache>
                <c:ptCount val="12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государственного и муниципального долга</c:v>
                </c:pt>
                <c:pt idx="11">
                  <c:v>Межбюджетные трансферты общего характера</c:v>
                </c:pt>
              </c:strCache>
            </c:strRef>
          </c:cat>
          <c:val>
            <c:numRef>
              <c:f>Бюджет!$D$12:$D$23</c:f>
              <c:numCache>
                <c:formatCode>0.00</c:formatCode>
                <c:ptCount val="12"/>
                <c:pt idx="0">
                  <c:v>10.64</c:v>
                </c:pt>
                <c:pt idx="1">
                  <c:v>7.0000000000000007E-2</c:v>
                </c:pt>
                <c:pt idx="2">
                  <c:v>0.81</c:v>
                </c:pt>
                <c:pt idx="3">
                  <c:v>6.99</c:v>
                </c:pt>
                <c:pt idx="4">
                  <c:v>1.74</c:v>
                </c:pt>
                <c:pt idx="5">
                  <c:v>59.35</c:v>
                </c:pt>
                <c:pt idx="6">
                  <c:v>8.7799999999999994</c:v>
                </c:pt>
                <c:pt idx="7">
                  <c:v>3.53</c:v>
                </c:pt>
                <c:pt idx="8">
                  <c:v>0.51</c:v>
                </c:pt>
                <c:pt idx="9">
                  <c:v>0.38</c:v>
                </c:pt>
                <c:pt idx="10">
                  <c:v>0</c:v>
                </c:pt>
                <c:pt idx="11">
                  <c:v>7.2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50"/>
      <c:rotY val="1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639868501148841"/>
          <c:y val="0.11868496700669309"/>
          <c:w val="0.73965832473520743"/>
          <c:h val="0.72517342131548956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  <c:userShapes r:id="rId3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Lbls>
            <c:dLbl>
              <c:idx val="0"/>
              <c:layout>
                <c:manualLayout>
                  <c:x val="-0.11738657418205076"/>
                  <c:y val="-4.263200693089642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2.2294167309349858E-3"/>
                  <c:y val="-0.1263399511442070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4.6360987544891317E-3"/>
                  <c:y val="-4.215310260882185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5.1121834527185363E-2"/>
                  <c:y val="0.1457157928591868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0.15502385782924941"/>
                  <c:y val="0.1533700531621558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5.0552657271911383E-2"/>
                  <c:y val="-8.330669561435609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multiLvlStrRef>
              <c:f>КОСГУ!$A$35:$B$42</c:f>
              <c:multiLvlStrCache>
                <c:ptCount val="8"/>
                <c:lvl>
                  <c:pt idx="0">
                    <c:v>Оплата труда и начисления</c:v>
                  </c:pt>
                  <c:pt idx="1">
                    <c:v>Оплата работ, услуг</c:v>
                  </c:pt>
                  <c:pt idx="2">
                    <c:v>Обслуживание муниципального долга</c:v>
                  </c:pt>
                  <c:pt idx="3">
                    <c:v>Безвозмездные перечисления организациям</c:v>
                  </c:pt>
                  <c:pt idx="4">
                    <c:v>Безвозмездные перечисления бюджетам</c:v>
                  </c:pt>
                  <c:pt idx="5">
                    <c:v>Социальное обеспечение</c:v>
                  </c:pt>
                  <c:pt idx="6">
                    <c:v>Прочие расходы</c:v>
                  </c:pt>
                  <c:pt idx="7">
                    <c:v>Поступления нефинансовых активов</c:v>
                  </c:pt>
                </c:lvl>
                <c:lvl>
                  <c:pt idx="0">
                    <c:v>210</c:v>
                  </c:pt>
                  <c:pt idx="1">
                    <c:v>220</c:v>
                  </c:pt>
                  <c:pt idx="2">
                    <c:v>230</c:v>
                  </c:pt>
                  <c:pt idx="3">
                    <c:v>240</c:v>
                  </c:pt>
                  <c:pt idx="4">
                    <c:v>250</c:v>
                  </c:pt>
                  <c:pt idx="5">
                    <c:v>260</c:v>
                  </c:pt>
                  <c:pt idx="6">
                    <c:v>290</c:v>
                  </c:pt>
                  <c:pt idx="7">
                    <c:v>300</c:v>
                  </c:pt>
                </c:lvl>
              </c:multiLvlStrCache>
            </c:multiLvlStrRef>
          </c:cat>
          <c:val>
            <c:numRef>
              <c:f>КОСГУ!$C$35:$C$42</c:f>
              <c:numCache>
                <c:formatCode>General</c:formatCode>
                <c:ptCount val="8"/>
                <c:pt idx="0">
                  <c:v>58746</c:v>
                </c:pt>
                <c:pt idx="1">
                  <c:v>12043</c:v>
                </c:pt>
                <c:pt idx="2">
                  <c:v>7</c:v>
                </c:pt>
                <c:pt idx="3">
                  <c:v>199532</c:v>
                </c:pt>
                <c:pt idx="4">
                  <c:v>43511</c:v>
                </c:pt>
                <c:pt idx="5">
                  <c:v>12550</c:v>
                </c:pt>
                <c:pt idx="6">
                  <c:v>2919</c:v>
                </c:pt>
                <c:pt idx="7">
                  <c:v>140143</c:v>
                </c:pt>
              </c:numCache>
            </c:numRef>
          </c:val>
        </c:ser>
        <c:ser>
          <c:idx val="1"/>
          <c:order val="1"/>
          <c:cat>
            <c:multiLvlStrRef>
              <c:f>КОСГУ!$A$35:$B$42</c:f>
              <c:multiLvlStrCache>
                <c:ptCount val="8"/>
                <c:lvl>
                  <c:pt idx="0">
                    <c:v>Оплата труда и начисления</c:v>
                  </c:pt>
                  <c:pt idx="1">
                    <c:v>Оплата работ, услуг</c:v>
                  </c:pt>
                  <c:pt idx="2">
                    <c:v>Обслуживание муниципального долга</c:v>
                  </c:pt>
                  <c:pt idx="3">
                    <c:v>Безвозмездные перечисления организациям</c:v>
                  </c:pt>
                  <c:pt idx="4">
                    <c:v>Безвозмездные перечисления бюджетам</c:v>
                  </c:pt>
                  <c:pt idx="5">
                    <c:v>Социальное обеспечение</c:v>
                  </c:pt>
                  <c:pt idx="6">
                    <c:v>Прочие расходы</c:v>
                  </c:pt>
                  <c:pt idx="7">
                    <c:v>Поступления нефинансовых активов</c:v>
                  </c:pt>
                </c:lvl>
                <c:lvl>
                  <c:pt idx="0">
                    <c:v>210</c:v>
                  </c:pt>
                  <c:pt idx="1">
                    <c:v>220</c:v>
                  </c:pt>
                  <c:pt idx="2">
                    <c:v>230</c:v>
                  </c:pt>
                  <c:pt idx="3">
                    <c:v>240</c:v>
                  </c:pt>
                  <c:pt idx="4">
                    <c:v>250</c:v>
                  </c:pt>
                  <c:pt idx="5">
                    <c:v>260</c:v>
                  </c:pt>
                  <c:pt idx="6">
                    <c:v>290</c:v>
                  </c:pt>
                  <c:pt idx="7">
                    <c:v>300</c:v>
                  </c:pt>
                </c:lvl>
              </c:multiLvlStrCache>
            </c:multiLvlStrRef>
          </c:cat>
          <c:val>
            <c:numRef>
              <c:f>КОСГУ!$D$35:$D$42</c:f>
              <c:numCache>
                <c:formatCode>0.00</c:formatCode>
                <c:ptCount val="8"/>
                <c:pt idx="0">
                  <c:v>12.51</c:v>
                </c:pt>
                <c:pt idx="1">
                  <c:v>2.57</c:v>
                </c:pt>
                <c:pt idx="2">
                  <c:v>0</c:v>
                </c:pt>
                <c:pt idx="3">
                  <c:v>42.5</c:v>
                </c:pt>
                <c:pt idx="4">
                  <c:v>9.27</c:v>
                </c:pt>
                <c:pt idx="5">
                  <c:v>2.67</c:v>
                </c:pt>
                <c:pt idx="6">
                  <c:v>0.62</c:v>
                </c:pt>
                <c:pt idx="7">
                  <c:v>29.85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           </a:t>
            </a:r>
            <a:r>
              <a:rPr lang="ru-RU" sz="1600" dirty="0"/>
              <a:t>Отгрузка товаров собственного </a:t>
            </a:r>
            <a:r>
              <a:rPr lang="ru-RU" sz="1600" dirty="0" smtClean="0"/>
              <a:t> производства</a:t>
            </a:r>
            <a:r>
              <a:rPr lang="ru-RU" sz="1600" dirty="0"/>
              <a:t>, выполнено работ и услуг собственными силами</a:t>
            </a:r>
            <a:r>
              <a:rPr lang="ru-RU" sz="1600" dirty="0" smtClean="0"/>
              <a:t>,                                     </a:t>
            </a:r>
            <a:r>
              <a:rPr lang="ru-RU" sz="1600" dirty="0"/>
              <a:t>млн</a:t>
            </a:r>
            <a:r>
              <a:rPr lang="ru-RU" sz="1600" dirty="0" smtClean="0"/>
              <a:t>. руб</a:t>
            </a:r>
            <a:r>
              <a:rPr lang="ru-RU" dirty="0"/>
              <a:t>. 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4405074365704292E-2"/>
          <c:y val="0.43904979392533622"/>
          <c:w val="0.88337270341207352"/>
          <c:h val="0.470042285274535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Лист2!$A$28</c:f>
              <c:strCache>
                <c:ptCount val="1"/>
                <c:pt idx="0">
                  <c:v>           Отгрузка товаров собственного производства, выполнено работ и услуг собственными силами, млн.руб.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5000000000000001E-2"/>
                  <c:y val="-2.31481481481480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3333333333333333E-2"/>
                  <c:y val="-1.38888888888888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000000000000001E-2"/>
                  <c:y val="-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Лист2!$C$27:$E$27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Лист2!$C$28:$E$28</c:f>
              <c:numCache>
                <c:formatCode>General</c:formatCode>
                <c:ptCount val="3"/>
                <c:pt idx="0">
                  <c:v>537.74</c:v>
                </c:pt>
                <c:pt idx="1">
                  <c:v>571.27</c:v>
                </c:pt>
                <c:pt idx="2">
                  <c:v>645.20000000000005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3024000"/>
        <c:axId val="223290496"/>
        <c:axId val="0"/>
      </c:bar3DChart>
      <c:catAx>
        <c:axId val="1530240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23290496"/>
        <c:crosses val="autoZero"/>
        <c:auto val="1"/>
        <c:lblAlgn val="ctr"/>
        <c:lblOffset val="100"/>
        <c:noMultiLvlLbl val="0"/>
      </c:catAx>
      <c:valAx>
        <c:axId val="2232904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302400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553324642611949"/>
          <c:y val="8.7520462611396149E-2"/>
          <c:w val="0.69714232835564927"/>
          <c:h val="0.68317581370638292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6.7371907108462123E-2"/>
                  <c:y val="9.644299027399007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6.9516434717194799E-3"/>
                  <c:y val="-5.072888843794938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образование!$C$16:$C$17</c:f>
              <c:strCache>
                <c:ptCount val="2"/>
                <c:pt idx="0">
                  <c:v>Средства областного бюджета</c:v>
                </c:pt>
                <c:pt idx="1">
                  <c:v>Средства местного бюджета</c:v>
                </c:pt>
              </c:strCache>
            </c:strRef>
          </c:cat>
          <c:val>
            <c:numRef>
              <c:f>образование!$D$16:$D$17</c:f>
              <c:numCache>
                <c:formatCode>#,##0</c:formatCode>
                <c:ptCount val="2"/>
                <c:pt idx="0">
                  <c:v>208863</c:v>
                </c:pt>
                <c:pt idx="1">
                  <c:v>69774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образование!$C$16:$C$17</c:f>
              <c:strCache>
                <c:ptCount val="2"/>
                <c:pt idx="0">
                  <c:v>Средства областного бюджета</c:v>
                </c:pt>
                <c:pt idx="1">
                  <c:v>Средства местного бюджета</c:v>
                </c:pt>
              </c:strCache>
            </c:strRef>
          </c:cat>
          <c:val>
            <c:numRef>
              <c:f>образование!$E$16:$E$17</c:f>
              <c:numCache>
                <c:formatCode>0.0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24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АПК!$I$11</c:f>
              <c:strCache>
                <c:ptCount val="1"/>
                <c:pt idx="0">
                  <c:v>Сумма, млн. руб.</c:v>
                </c:pt>
              </c:strCache>
            </c:strRef>
          </c:tx>
          <c:explosion val="25"/>
          <c:dPt>
            <c:idx val="2"/>
            <c:bubble3D val="0"/>
            <c:explosion val="80"/>
          </c:dPt>
          <c:dPt>
            <c:idx val="3"/>
            <c:bubble3D val="0"/>
            <c:explosion val="45"/>
          </c:dPt>
          <c:dPt>
            <c:idx val="4"/>
            <c:bubble3D val="0"/>
            <c:explosion val="38"/>
          </c:dPt>
          <c:dPt>
            <c:idx val="6"/>
            <c:bubble3D val="0"/>
            <c:explosion val="3"/>
          </c:dPt>
          <c:dLbls>
            <c:dLbl>
              <c:idx val="0"/>
              <c:layout>
                <c:manualLayout>
                  <c:x val="0.30292758667012398"/>
                  <c:y val="0.1403212648459108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2232217847769029"/>
                  <c:y val="-1.816149762503492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1999912510936132"/>
                  <c:y val="-4.297471770270479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6.3018810148731355E-2"/>
                  <c:y val="0.1106498002735828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22982841207349081"/>
                  <c:y val="0.1044667909894216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29702416885389327"/>
                  <c:y val="-9.781707080663261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0.15016655730533685"/>
                  <c:y val="-0.1432727828729477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АПК!$H$12:$H$18</c:f>
              <c:strCache>
                <c:ptCount val="7"/>
                <c:pt idx="0">
                  <c:v>Развитие производства продукции растениеводства</c:v>
                </c:pt>
                <c:pt idx="1">
                  <c:v>Развитие производства продукции животноводства</c:v>
                </c:pt>
                <c:pt idx="2">
                  <c:v>Возмещение части затрат организаций АПК на уплату % за пользование кредитными ресурсами</c:v>
                </c:pt>
                <c:pt idx="3">
                  <c:v>Проведение районных мероприятий</c:v>
                </c:pt>
                <c:pt idx="4">
                  <c:v>Меры гос. поддержки кадрового потенциала АПК</c:v>
                </c:pt>
                <c:pt idx="5">
                  <c:v>Эпизодическое благополучие Тонкинского муниципального района Нижегородской области </c:v>
                </c:pt>
                <c:pt idx="6">
                  <c:v>Обеспечение реализации муниципальной программы</c:v>
                </c:pt>
              </c:strCache>
            </c:strRef>
          </c:cat>
          <c:val>
            <c:numRef>
              <c:f>АПК!$I$12:$I$18</c:f>
              <c:numCache>
                <c:formatCode>0.0</c:formatCode>
                <c:ptCount val="7"/>
                <c:pt idx="0">
                  <c:v>16.7</c:v>
                </c:pt>
                <c:pt idx="1">
                  <c:v>3.4</c:v>
                </c:pt>
                <c:pt idx="2">
                  <c:v>0.1</c:v>
                </c:pt>
                <c:pt idx="3">
                  <c:v>0.2</c:v>
                </c:pt>
                <c:pt idx="4">
                  <c:v>0.2</c:v>
                </c:pt>
                <c:pt idx="5">
                  <c:v>0.1</c:v>
                </c:pt>
                <c:pt idx="6">
                  <c:v>3.7</c:v>
                </c:pt>
              </c:numCache>
            </c:numRef>
          </c:val>
        </c:ser>
        <c:ser>
          <c:idx val="1"/>
          <c:order val="1"/>
          <c:tx>
            <c:strRef>
              <c:f>АПК!$J$11</c:f>
              <c:strCache>
                <c:ptCount val="1"/>
                <c:pt idx="0">
                  <c:v>Структура, %</c:v>
                </c:pt>
              </c:strCache>
            </c:strRef>
          </c:tx>
          <c:explosion val="25"/>
          <c:cat>
            <c:strRef>
              <c:f>АПК!$H$12:$H$18</c:f>
              <c:strCache>
                <c:ptCount val="7"/>
                <c:pt idx="0">
                  <c:v>Развитие производства продукции растениеводства</c:v>
                </c:pt>
                <c:pt idx="1">
                  <c:v>Развитие производства продукции животноводства</c:v>
                </c:pt>
                <c:pt idx="2">
                  <c:v>Возмещение части затрат организаций АПК на уплату % за пользование кредитными ресурсами</c:v>
                </c:pt>
                <c:pt idx="3">
                  <c:v>Проведение районных мероприятий</c:v>
                </c:pt>
                <c:pt idx="4">
                  <c:v>Меры гос. поддержки кадрового потенциала АПК</c:v>
                </c:pt>
                <c:pt idx="5">
                  <c:v>Эпизодическое благополучие Тонкинского муниципального района Нижегородской области </c:v>
                </c:pt>
                <c:pt idx="6">
                  <c:v>Обеспечение реализации муниципальной программы</c:v>
                </c:pt>
              </c:strCache>
            </c:strRef>
          </c:cat>
          <c:val>
            <c:numRef>
              <c:f>АПК!$J$12:$J$18</c:f>
              <c:numCache>
                <c:formatCode>0.0</c:formatCode>
                <c:ptCount val="7"/>
                <c:pt idx="0">
                  <c:v>68.400000000000006</c:v>
                </c:pt>
                <c:pt idx="1">
                  <c:v>13.9</c:v>
                </c:pt>
                <c:pt idx="2">
                  <c:v>0.4</c:v>
                </c:pt>
                <c:pt idx="3">
                  <c:v>0.8</c:v>
                </c:pt>
                <c:pt idx="4">
                  <c:v>0.8</c:v>
                </c:pt>
                <c:pt idx="5">
                  <c:v>0.4</c:v>
                </c:pt>
                <c:pt idx="6">
                  <c:v>15.2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49366340247909"/>
          <c:y val="5.5985333461447226E-2"/>
          <c:w val="0.86931610773406132"/>
          <c:h val="0.84277685362287069"/>
        </c:manualLayout>
      </c:layout>
      <c:lineChart>
        <c:grouping val="stacked"/>
        <c:varyColors val="0"/>
        <c:ser>
          <c:idx val="0"/>
          <c:order val="0"/>
          <c:tx>
            <c:strRef>
              <c:f>Площ!$B$29</c:f>
              <c:strCache>
                <c:ptCount val="1"/>
                <c:pt idx="0">
                  <c:v>Всего</c:v>
                </c:pt>
              </c:strCache>
            </c:strRef>
          </c:tx>
          <c:spPr>
            <a:ln w="88900">
              <a:solidFill>
                <a:srgbClr val="FFFF00"/>
              </a:solidFill>
            </a:ln>
          </c:spPr>
          <c:marker>
            <c:spPr>
              <a:solidFill>
                <a:srgbClr val="FFC000"/>
              </a:solidFill>
              <a:ln>
                <a:solidFill>
                  <a:srgbClr val="FFFF00"/>
                </a:solidFill>
              </a:ln>
            </c:spPr>
          </c:marker>
          <c:dLbls>
            <c:dLbl>
              <c:idx val="1"/>
              <c:layout>
                <c:manualLayout>
                  <c:x val="4.5564629723681499E-2"/>
                  <c:y val="2.74862477742714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2700225768565398E-2"/>
                  <c:y val="6.323677999741771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delete val="1"/>
            </c:dLbl>
            <c:dLbl>
              <c:idx val="4"/>
              <c:layout>
                <c:manualLayout>
                  <c:x val="-1.0675897122542055E-2"/>
                  <c:y val="8.945383696105838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32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Площ!$A$30:$A$34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Площ!$B$30:$B$34</c:f>
              <c:numCache>
                <c:formatCode>0.00</c:formatCode>
                <c:ptCount val="5"/>
                <c:pt idx="0">
                  <c:v>20.68</c:v>
                </c:pt>
                <c:pt idx="1">
                  <c:v>20.69</c:v>
                </c:pt>
                <c:pt idx="2">
                  <c:v>20.81</c:v>
                </c:pt>
                <c:pt idx="3">
                  <c:v>20.9</c:v>
                </c:pt>
                <c:pt idx="4">
                  <c:v>20.9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1995264"/>
        <c:axId val="207303168"/>
      </c:lineChart>
      <c:catAx>
        <c:axId val="161995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>
                <a:solidFill>
                  <a:srgbClr val="FFFF00"/>
                </a:solidFill>
              </a:defRPr>
            </a:pPr>
            <a:endParaRPr lang="ru-RU"/>
          </a:p>
        </c:txPr>
        <c:crossAx val="207303168"/>
        <c:crosses val="autoZero"/>
        <c:auto val="1"/>
        <c:lblAlgn val="ctr"/>
        <c:lblOffset val="100"/>
        <c:noMultiLvlLbl val="0"/>
      </c:catAx>
      <c:valAx>
        <c:axId val="207303168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2000">
                <a:solidFill>
                  <a:srgbClr val="FFFF00"/>
                </a:solidFill>
              </a:defRPr>
            </a:pPr>
            <a:endParaRPr lang="ru-RU"/>
          </a:p>
        </c:txPr>
        <c:crossAx val="161995264"/>
        <c:crosses val="autoZero"/>
        <c:crossBetween val="between"/>
      </c:valAx>
    </c:plotArea>
    <c:plotVisOnly val="1"/>
    <c:dispBlanksAs val="zero"/>
    <c:showDLblsOverMax val="0"/>
  </c:chart>
  <c:externalData r:id="rId1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3198168171504467E-2"/>
          <c:y val="0.29432769578308965"/>
          <c:w val="0.8212777409116705"/>
          <c:h val="0.60380399328849488"/>
        </c:manualLayout>
      </c:layout>
      <c:lineChart>
        <c:grouping val="standard"/>
        <c:varyColors val="0"/>
        <c:ser>
          <c:idx val="0"/>
          <c:order val="0"/>
          <c:tx>
            <c:strRef>
              <c:f>Площ!$B$20</c:f>
              <c:strCache>
                <c:ptCount val="1"/>
                <c:pt idx="0">
                  <c:v>тыс. га</c:v>
                </c:pt>
              </c:strCache>
            </c:strRef>
          </c:tx>
          <c:spPr>
            <a:ln w="66675">
              <a:solidFill>
                <a:schemeClr val="tx2">
                  <a:lumMod val="60000"/>
                  <a:lumOff val="40000"/>
                </a:schemeClr>
              </a:solidFill>
            </a:ln>
          </c:spPr>
          <c:marker>
            <c:spPr>
              <a:solidFill>
                <a:srgbClr val="FFFF00"/>
              </a:solidFill>
            </c:spPr>
          </c:marker>
          <c:dLbls>
            <c:dLbl>
              <c:idx val="3"/>
              <c:layout>
                <c:manualLayout>
                  <c:x val="3.3346346290741356E-3"/>
                  <c:y val="3.160912337653539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9.0113735783037307E-4"/>
                  <c:y val="8.1714785651793524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>
                    <a:solidFill>
                      <a:srgbClr val="FFFF00"/>
                    </a:solidFill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trendline>
            <c:spPr>
              <a:ln>
                <a:noFill/>
              </a:ln>
            </c:spPr>
            <c:trendlineType val="linear"/>
            <c:dispRSqr val="0"/>
            <c:dispEq val="0"/>
          </c:trendline>
          <c:cat>
            <c:numRef>
              <c:f>Площ!$A$21:$A$25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Площ!$B$21:$B$25</c:f>
              <c:numCache>
                <c:formatCode>0.00</c:formatCode>
                <c:ptCount val="5"/>
                <c:pt idx="0">
                  <c:v>0.99</c:v>
                </c:pt>
                <c:pt idx="1">
                  <c:v>1.07</c:v>
                </c:pt>
                <c:pt idx="2">
                  <c:v>1.34</c:v>
                </c:pt>
                <c:pt idx="3">
                  <c:v>1.34</c:v>
                </c:pt>
                <c:pt idx="4">
                  <c:v>2.2999999999999998</c:v>
                </c:pt>
              </c:numCache>
            </c:numRef>
          </c:val>
          <c:smooth val="0"/>
        </c:ser>
        <c:dLbls>
          <c:dLblPos val="b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62103296"/>
        <c:axId val="207339520"/>
      </c:lineChart>
      <c:catAx>
        <c:axId val="1621032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>
                <a:solidFill>
                  <a:srgbClr val="FFFF00"/>
                </a:solidFill>
              </a:defRPr>
            </a:pPr>
            <a:endParaRPr lang="ru-RU"/>
          </a:p>
        </c:txPr>
        <c:crossAx val="207339520"/>
        <c:crosses val="autoZero"/>
        <c:auto val="1"/>
        <c:lblAlgn val="ctr"/>
        <c:lblOffset val="100"/>
        <c:noMultiLvlLbl val="0"/>
      </c:catAx>
      <c:valAx>
        <c:axId val="207339520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1621032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9551156066238458E-2"/>
          <c:y val="4.8421987720854334E-2"/>
          <c:w val="0.73282786671687417"/>
          <c:h val="0.88798375772455151"/>
        </c:manualLayout>
      </c:layout>
      <c:lineChart>
        <c:grouping val="standard"/>
        <c:varyColors val="0"/>
        <c:ser>
          <c:idx val="0"/>
          <c:order val="0"/>
          <c:tx>
            <c:strRef>
              <c:f>' Поголовье скота'!$B$47</c:f>
              <c:strCache>
                <c:ptCount val="1"/>
                <c:pt idx="0">
                  <c:v>КРС</c:v>
                </c:pt>
              </c:strCache>
            </c:strRef>
          </c:tx>
          <c:spPr>
            <a:ln w="76200">
              <a:solidFill>
                <a:srgbClr val="692303"/>
              </a:solidFill>
            </a:ln>
          </c:spPr>
          <c:dLbls>
            <c:dLbl>
              <c:idx val="0"/>
              <c:layout>
                <c:manualLayout>
                  <c:x val="-5.7333333333333333E-2"/>
                  <c:y val="-9.211796442111402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1777777777777777E-2"/>
                  <c:y val="-0.10600685331000291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5666666666666609E-2"/>
                  <c:y val="-6.896981627296587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4E-2"/>
                  <c:y val="-5.508092738407698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5111111111111114E-2"/>
                  <c:y val="-8.748833479148439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 Поголовье скота'!$A$48:$A$52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' Поголовье скота'!$B$48:$B$52</c:f>
              <c:numCache>
                <c:formatCode>General</c:formatCode>
                <c:ptCount val="5"/>
                <c:pt idx="0">
                  <c:v>1949</c:v>
                </c:pt>
                <c:pt idx="1">
                  <c:v>1653</c:v>
                </c:pt>
                <c:pt idx="2">
                  <c:v>1717</c:v>
                </c:pt>
                <c:pt idx="3">
                  <c:v>1188</c:v>
                </c:pt>
                <c:pt idx="4">
                  <c:v>1051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 Поголовье скота'!$C$47</c:f>
              <c:strCache>
                <c:ptCount val="1"/>
                <c:pt idx="0">
                  <c:v>Коровы</c:v>
                </c:pt>
              </c:strCache>
            </c:strRef>
          </c:tx>
          <c:spPr>
            <a:ln w="76200">
              <a:solidFill>
                <a:srgbClr val="FFC000"/>
              </a:solidFill>
            </a:ln>
          </c:spPr>
          <c:dLbls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 Поголовье скота'!$A$48:$A$52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' Поголовье скота'!$C$48:$C$52</c:f>
              <c:numCache>
                <c:formatCode>General</c:formatCode>
                <c:ptCount val="5"/>
                <c:pt idx="0">
                  <c:v>1030</c:v>
                </c:pt>
                <c:pt idx="1">
                  <c:v>813</c:v>
                </c:pt>
                <c:pt idx="2">
                  <c:v>801</c:v>
                </c:pt>
                <c:pt idx="3">
                  <c:v>578</c:v>
                </c:pt>
                <c:pt idx="4">
                  <c:v>514</c:v>
                </c:pt>
              </c:numCache>
            </c:numRef>
          </c:val>
          <c:smooth val="0"/>
        </c:ser>
        <c:dLbls>
          <c:dLblPos val="b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62105344"/>
        <c:axId val="207342400"/>
      </c:lineChart>
      <c:catAx>
        <c:axId val="1621053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07342400"/>
        <c:crosses val="autoZero"/>
        <c:auto val="1"/>
        <c:lblAlgn val="ctr"/>
        <c:lblOffset val="100"/>
        <c:noMultiLvlLbl val="0"/>
      </c:catAx>
      <c:valAx>
        <c:axId val="2073424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21053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266929534869769"/>
          <c:y val="0.5721199465997403"/>
          <c:w val="0.18328359287512794"/>
          <c:h val="0.22006389089736841"/>
        </c:manualLayout>
      </c:layout>
      <c:overlay val="0"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466766144757864"/>
          <c:y val="0.28310994226879743"/>
          <c:w val="0.79468022071621669"/>
          <c:h val="0.5149118304124173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Молоко!$F$5</c:f>
              <c:strCache>
                <c:ptCount val="1"/>
                <c:pt idx="0">
                  <c:v>производство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-1.06246561627020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1111111111111112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3333258965821583E-3"/>
                  <c:y val="-4.90270157398842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3888888888888888E-2"/>
                  <c:y val="-1.38888888888888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9.7666481342827387E-3"/>
                  <c:y val="-2.99026346470204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Молоко!$E$6:$E$10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Молоко!$F$6:$F$10</c:f>
              <c:numCache>
                <c:formatCode>0</c:formatCode>
                <c:ptCount val="5"/>
                <c:pt idx="0">
                  <c:v>2635.5</c:v>
                </c:pt>
                <c:pt idx="1">
                  <c:v>2446.4</c:v>
                </c:pt>
                <c:pt idx="2">
                  <c:v>2213.4</c:v>
                </c:pt>
                <c:pt idx="3">
                  <c:v>2588</c:v>
                </c:pt>
                <c:pt idx="4">
                  <c:v>2433</c:v>
                </c:pt>
              </c:numCache>
            </c:numRef>
          </c:val>
        </c:ser>
        <c:ser>
          <c:idx val="1"/>
          <c:order val="1"/>
          <c:tx>
            <c:strRef>
              <c:f>Молоко!$G$5</c:f>
              <c:strCache>
                <c:ptCount val="1"/>
                <c:pt idx="0">
                  <c:v>реализация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0189338321768053E-2"/>
                  <c:y val="-4.24986246508085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589165768368081E-2"/>
                  <c:y val="-4.24986246508085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00000000000000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0905948002830724E-2"/>
                  <c:y val="4.24986246508085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6.6666666666666666E-2"/>
                  <c:y val="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Молоко!$E$6:$E$10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Молоко!$G$6:$G$10</c:f>
              <c:numCache>
                <c:formatCode>0</c:formatCode>
                <c:ptCount val="5"/>
                <c:pt idx="0">
                  <c:v>2285.8000000000002</c:v>
                </c:pt>
                <c:pt idx="1">
                  <c:v>2018.7</c:v>
                </c:pt>
                <c:pt idx="2">
                  <c:v>1952.4</c:v>
                </c:pt>
                <c:pt idx="3">
                  <c:v>2418.4</c:v>
                </c:pt>
                <c:pt idx="4">
                  <c:v>2323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62106880"/>
        <c:axId val="207345280"/>
        <c:axId val="0"/>
      </c:bar3DChart>
      <c:catAx>
        <c:axId val="162106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07345280"/>
        <c:crosses val="autoZero"/>
        <c:auto val="1"/>
        <c:lblAlgn val="ctr"/>
        <c:lblOffset val="100"/>
        <c:noMultiLvlLbl val="0"/>
      </c:catAx>
      <c:valAx>
        <c:axId val="207345280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621068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7968429753015949"/>
          <c:y val="0.87783352050575369"/>
          <c:w val="0.71540638204950413"/>
          <c:h val="0.11795576930541854"/>
        </c:manualLayout>
      </c:layout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8930883367194618E-2"/>
          <c:y val="0.32044762399255833"/>
          <c:w val="0.92535304108124394"/>
          <c:h val="0.58867764332283479"/>
        </c:manualLayout>
      </c:layout>
      <c:lineChart>
        <c:grouping val="standard"/>
        <c:varyColors val="0"/>
        <c:ser>
          <c:idx val="0"/>
          <c:order val="0"/>
          <c:tx>
            <c:strRef>
              <c:f>мясо!$B$43</c:f>
              <c:strCache>
                <c:ptCount val="1"/>
                <c:pt idx="0">
                  <c:v>Всего</c:v>
                </c:pt>
              </c:strCache>
            </c:strRef>
          </c:tx>
          <c:spPr>
            <a:ln w="57150">
              <a:solidFill>
                <a:srgbClr val="FFFF00"/>
              </a:solidFill>
            </a:ln>
          </c:spPr>
          <c:dLbls>
            <c:txPr>
              <a:bodyPr/>
              <a:lstStyle/>
              <a:p>
                <a:pPr>
                  <a:defRPr sz="2400" b="1" u="none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мясо!$A$44:$A$48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мясо!$B$44:$B$48</c:f>
              <c:numCache>
                <c:formatCode>General</c:formatCode>
                <c:ptCount val="5"/>
                <c:pt idx="0">
                  <c:v>225.1</c:v>
                </c:pt>
                <c:pt idx="1">
                  <c:v>192.4</c:v>
                </c:pt>
                <c:pt idx="2">
                  <c:v>189.4</c:v>
                </c:pt>
                <c:pt idx="3">
                  <c:v>266.3</c:v>
                </c:pt>
                <c:pt idx="4">
                  <c:v>205.6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2338304"/>
        <c:axId val="214556672"/>
      </c:lineChart>
      <c:catAx>
        <c:axId val="1623383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14556672"/>
        <c:crosses val="autoZero"/>
        <c:auto val="1"/>
        <c:lblAlgn val="ctr"/>
        <c:lblOffset val="100"/>
        <c:noMultiLvlLbl val="0"/>
      </c:catAx>
      <c:valAx>
        <c:axId val="2145566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233830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4875899193156411"/>
          <c:y val="2.6853316115430431E-2"/>
          <c:w val="0.7872941576747351"/>
          <c:h val="0.44171454251110198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'таб к диаг 8'!$B$5</c:f>
              <c:strCache>
                <c:ptCount val="1"/>
                <c:pt idx="0">
                  <c:v>Муниципальный долг, тыс.рублей</c:v>
                </c:pt>
              </c:strCache>
            </c:strRef>
          </c:tx>
          <c:spPr>
            <a:solidFill>
              <a:srgbClr val="00FFFF"/>
            </a:solidFill>
          </c:spPr>
          <c:invertIfNegative val="0"/>
          <c:dLbls>
            <c:dLbl>
              <c:idx val="2"/>
              <c:layout>
                <c:manualLayout>
                  <c:x val="4.6296296296296294E-3"/>
                  <c:y val="-7.3236316678446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8'!$C$4:$E$4</c:f>
              <c:strCache>
                <c:ptCount val="3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</c:strCache>
            </c:strRef>
          </c:cat>
          <c:val>
            <c:numRef>
              <c:f>'таб к диаг 8'!$C$5:$E$5</c:f>
              <c:numCache>
                <c:formatCode>#,##0</c:formatCode>
                <c:ptCount val="3"/>
                <c:pt idx="0">
                  <c:v>8500</c:v>
                </c:pt>
                <c:pt idx="1">
                  <c:v>7000</c:v>
                </c:pt>
                <c:pt idx="2">
                  <c:v>3500</c:v>
                </c:pt>
              </c:numCache>
            </c:numRef>
          </c:val>
        </c:ser>
        <c:ser>
          <c:idx val="1"/>
          <c:order val="1"/>
          <c:tx>
            <c:strRef>
              <c:f>'таб к диаг 8'!$B$6</c:f>
              <c:strCache>
                <c:ptCount val="1"/>
                <c:pt idx="0">
                  <c:v>Доходы консолидированного бюджета без учета безвозмездных поступлений и поступлений по доп.нормативу, тыс.рублей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8'!$C$4:$E$4</c:f>
              <c:strCache>
                <c:ptCount val="3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</c:strCache>
            </c:strRef>
          </c:cat>
          <c:val>
            <c:numRef>
              <c:f>'таб к диаг 8'!$C$6:$E$6</c:f>
              <c:numCache>
                <c:formatCode>#,##0</c:formatCode>
                <c:ptCount val="3"/>
                <c:pt idx="0">
                  <c:v>52770</c:v>
                </c:pt>
                <c:pt idx="1">
                  <c:v>54148</c:v>
                </c:pt>
                <c:pt idx="2">
                  <c:v>36975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2339840"/>
        <c:axId val="214559552"/>
      </c:barChart>
      <c:catAx>
        <c:axId val="162339840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800" b="1"/>
            </a:pPr>
            <a:endParaRPr lang="ru-RU"/>
          </a:p>
        </c:txPr>
        <c:crossAx val="214559552"/>
        <c:crosses val="autoZero"/>
        <c:auto val="1"/>
        <c:lblAlgn val="ctr"/>
        <c:lblOffset val="100"/>
        <c:noMultiLvlLbl val="0"/>
      </c:catAx>
      <c:valAx>
        <c:axId val="214559552"/>
        <c:scaling>
          <c:orientation val="minMax"/>
        </c:scaling>
        <c:delete val="0"/>
        <c:axPos val="b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6233984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"/>
          <c:y val="0.83948897539366452"/>
          <c:w val="0.98842738407699027"/>
          <c:h val="0.14586376590309116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633443268831693E-2"/>
          <c:y val="0.11063024934383202"/>
          <c:w val="0.91931019669081249"/>
          <c:h val="0.75550951443569558"/>
        </c:manualLayout>
      </c:layout>
      <c:lineChart>
        <c:grouping val="standard"/>
        <c:varyColors val="0"/>
        <c:ser>
          <c:idx val="0"/>
          <c:order val="0"/>
          <c:tx>
            <c:strRef>
              <c:f>'таб к диаг 4'!$A$5</c:f>
              <c:strCache>
                <c:ptCount val="1"/>
                <c:pt idx="0">
                  <c:v>Бюджетный кредит 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dLbls>
            <c:dLbl>
              <c:idx val="0"/>
              <c:layout>
                <c:manualLayout>
                  <c:x val="-2.6021698864060642E-2"/>
                  <c:y val="-3.91931760668567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4'!$B$4:$C$4</c:f>
              <c:strCache>
                <c:ptCount val="2"/>
                <c:pt idx="0">
                  <c:v>на 01.01.2018 года</c:v>
                </c:pt>
                <c:pt idx="1">
                  <c:v>на 01.01.2019 года</c:v>
                </c:pt>
              </c:strCache>
            </c:strRef>
          </c:cat>
          <c:val>
            <c:numRef>
              <c:f>'таб к диаг 4'!$B$5:$C$5</c:f>
              <c:numCache>
                <c:formatCode>#,##0.0</c:formatCode>
                <c:ptCount val="2"/>
                <c:pt idx="0">
                  <c:v>7000</c:v>
                </c:pt>
                <c:pt idx="1">
                  <c:v>3500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3357184"/>
        <c:axId val="214561280"/>
      </c:lineChart>
      <c:catAx>
        <c:axId val="16335718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214561280"/>
        <c:crosses val="autoZero"/>
        <c:auto val="1"/>
        <c:lblAlgn val="ctr"/>
        <c:lblOffset val="100"/>
        <c:noMultiLvlLbl val="0"/>
      </c:catAx>
      <c:valAx>
        <c:axId val="214561280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crossAx val="16335718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3646521677323981"/>
          <c:y val="0.93815644071329118"/>
          <c:w val="0.31805448301736966"/>
          <c:h val="5.1596118949746327E-2"/>
        </c:manualLayout>
      </c:layout>
      <c:overlay val="0"/>
      <c:txPr>
        <a:bodyPr/>
        <a:lstStyle/>
        <a:p>
          <a:pPr>
            <a:defRPr sz="16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6879039631535547E-2"/>
          <c:y val="1.3180666043534871E-2"/>
          <c:w val="0.91778364482246477"/>
          <c:h val="0.810042081804415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'табл к диаграмме 5'!$B$4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3333FF"/>
            </a:solidFill>
          </c:spPr>
          <c:invertIfNegative val="0"/>
          <c:dLbls>
            <c:dLbl>
              <c:idx val="0"/>
              <c:layout>
                <c:manualLayout>
                  <c:x val="9.5666665913385907E-3"/>
                  <c:y val="0.197841275380133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033333214960637E-2"/>
                  <c:y val="0.3102984213856828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'табл к диаграмме 5'!$C$3:$D$3</c:f>
              <c:strCache>
                <c:ptCount val="2"/>
                <c:pt idx="0">
                  <c:v>Верхний предел муниципального долга</c:v>
                </c:pt>
                <c:pt idx="1">
                  <c:v>Предельный объем муниципального долга</c:v>
                </c:pt>
              </c:strCache>
            </c:strRef>
          </c:cat>
          <c:val>
            <c:numRef>
              <c:f>'табл к диаграмме 5'!$C$4:$D$4</c:f>
              <c:numCache>
                <c:formatCode>#,##0.0</c:formatCode>
                <c:ptCount val="2"/>
                <c:pt idx="0">
                  <c:v>3500</c:v>
                </c:pt>
                <c:pt idx="1">
                  <c:v>7000</c:v>
                </c:pt>
              </c:numCache>
            </c:numRef>
          </c:val>
        </c:ser>
        <c:ser>
          <c:idx val="1"/>
          <c:order val="1"/>
          <c:tx>
            <c:strRef>
              <c:f>'табл к диаграмме 5'!$B$5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1.7766666526771648E-2"/>
                  <c:y val="0.197841275380133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3261009711364338E-2"/>
                  <c:y val="0.306453631783531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'табл к диаграмме 5'!$C$3:$D$3</c:f>
              <c:strCache>
                <c:ptCount val="2"/>
                <c:pt idx="0">
                  <c:v>Верхний предел муниципального долга</c:v>
                </c:pt>
                <c:pt idx="1">
                  <c:v>Предельный объем муниципального долга</c:v>
                </c:pt>
              </c:strCache>
            </c:strRef>
          </c:cat>
          <c:val>
            <c:numRef>
              <c:f>'табл к диаграмме 5'!$C$5:$D$5</c:f>
              <c:numCache>
                <c:formatCode>#,##0.0</c:formatCode>
                <c:ptCount val="2"/>
                <c:pt idx="0">
                  <c:v>3500</c:v>
                </c:pt>
                <c:pt idx="1">
                  <c:v>7000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3359232"/>
        <c:axId val="214563584"/>
        <c:axId val="0"/>
      </c:bar3DChart>
      <c:catAx>
        <c:axId val="16335923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214563584"/>
        <c:crosses val="autoZero"/>
        <c:auto val="1"/>
        <c:lblAlgn val="ctr"/>
        <c:lblOffset val="100"/>
        <c:noMultiLvlLbl val="0"/>
      </c:catAx>
      <c:valAx>
        <c:axId val="214563584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crossAx val="16335923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1718060397184872"/>
          <c:y val="0.90016932041899511"/>
          <c:w val="0.69473789216741844"/>
          <c:h val="3.7658385756215287E-2"/>
        </c:manualLayout>
      </c:layout>
      <c:overlay val="0"/>
      <c:txPr>
        <a:bodyPr/>
        <a:lstStyle/>
        <a:p>
          <a:pPr>
            <a:defRPr sz="16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b="1" i="0" u="none" strike="noStrike" baseline="0" dirty="0">
                <a:effectLst/>
              </a:rPr>
              <a:t>Инвестиции в основной капитал всего, млн. </a:t>
            </a:r>
            <a:r>
              <a:rPr lang="ru-RU" sz="1800" b="1" i="0" u="none" strike="noStrike" baseline="0" dirty="0" smtClean="0">
                <a:effectLst/>
              </a:rPr>
              <a:t>руб.</a:t>
            </a:r>
            <a:endParaRPr lang="ru-RU" dirty="0"/>
          </a:p>
        </c:rich>
      </c:tx>
      <c:layout>
        <c:manualLayout>
          <c:xMode val="edge"/>
          <c:yMode val="edge"/>
          <c:x val="0.17766666666666664"/>
          <c:y val="3.2407407407407406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496062992125984"/>
          <c:y val="0.28242243917342519"/>
          <c:w val="0.84448381452318455"/>
          <c:h val="0.6071190006665926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Лист2!$F$31</c:f>
              <c:strCache>
                <c:ptCount val="1"/>
                <c:pt idx="0">
                  <c:v>инвестиции всего, млн.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222222222222223E-2"/>
                  <c:y val="-4.6296296296296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000000000000001E-2"/>
                  <c:y val="-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6111111111111108E-2"/>
                  <c:y val="-1.49910426619264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Лист2!$G$30:$I$30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Лист2!$G$31:$I$31</c:f>
              <c:numCache>
                <c:formatCode>General</c:formatCode>
                <c:ptCount val="3"/>
                <c:pt idx="0">
                  <c:v>256.32</c:v>
                </c:pt>
                <c:pt idx="1">
                  <c:v>202.95</c:v>
                </c:pt>
                <c:pt idx="2">
                  <c:v>227.78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3024512"/>
        <c:axId val="223292224"/>
        <c:axId val="0"/>
      </c:bar3DChart>
      <c:catAx>
        <c:axId val="1530245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23292224"/>
        <c:crosses val="autoZero"/>
        <c:auto val="1"/>
        <c:lblAlgn val="ctr"/>
        <c:lblOffset val="100"/>
        <c:noMultiLvlLbl val="0"/>
      </c:catAx>
      <c:valAx>
        <c:axId val="2232922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302451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b="1" i="0" baseline="0" dirty="0">
                <a:effectLst/>
              </a:rPr>
              <a:t>Объем розничного товарооборота, млн. руб.</a:t>
            </a:r>
            <a:endParaRPr lang="ru-RU" dirty="0">
              <a:effectLst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Лист2!$F$37</c:f>
              <c:strCache>
                <c:ptCount val="1"/>
                <c:pt idx="0">
                  <c:v>Розничный товарооборот, млн.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222222222222223E-2"/>
                  <c:y val="-2.31481481481482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2222222222222223E-2"/>
                  <c:y val="-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888888888888889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Лист2!$G$36:$I$36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Лист2!$G$37:$I$37</c:f>
              <c:numCache>
                <c:formatCode>0</c:formatCode>
                <c:ptCount val="3"/>
                <c:pt idx="0" formatCode="General">
                  <c:v>527.35</c:v>
                </c:pt>
                <c:pt idx="1">
                  <c:v>553.72</c:v>
                </c:pt>
                <c:pt idx="2" formatCode="General">
                  <c:v>613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3025024"/>
        <c:axId val="223293952"/>
        <c:axId val="0"/>
      </c:bar3DChart>
      <c:catAx>
        <c:axId val="1530250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23293952"/>
        <c:crosses val="autoZero"/>
        <c:auto val="1"/>
        <c:lblAlgn val="ctr"/>
        <c:lblOffset val="100"/>
        <c:noMultiLvlLbl val="0"/>
      </c:catAx>
      <c:valAx>
        <c:axId val="2232939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30250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Численность населения, занятых в экономике, чел.</a:t>
            </a:r>
          </a:p>
        </c:rich>
      </c:tx>
      <c:layout>
        <c:manualLayout>
          <c:xMode val="edge"/>
          <c:yMode val="edge"/>
          <c:x val="0.12264817665873211"/>
          <c:y val="6.2389913288292312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Лист2!$F$71</c:f>
              <c:strCache>
                <c:ptCount val="1"/>
                <c:pt idx="0">
                  <c:v>Численность населения, занятых в экономике, чел</c:v>
                </c:pt>
              </c:strCache>
            </c:strRef>
          </c:tx>
          <c:marker>
            <c:symbol val="diamond"/>
            <c:size val="14"/>
            <c:spPr>
              <a:solidFill>
                <a:srgbClr val="FF0000"/>
              </a:solidFill>
            </c:spPr>
          </c:marker>
          <c:dLbls>
            <c:dLbl>
              <c:idx val="0"/>
              <c:layout>
                <c:manualLayout>
                  <c:x val="-0.14250955891341963"/>
                  <c:y val="6.11841043124815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Лист2!$G$70:$I$70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Лист2!$G$71:$I$71</c:f>
              <c:numCache>
                <c:formatCode>General</c:formatCode>
                <c:ptCount val="3"/>
                <c:pt idx="0">
                  <c:v>2452</c:v>
                </c:pt>
                <c:pt idx="1">
                  <c:v>2421</c:v>
                </c:pt>
                <c:pt idx="2">
                  <c:v>2351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53025536"/>
        <c:axId val="223295680"/>
      </c:lineChart>
      <c:catAx>
        <c:axId val="153025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23295680"/>
        <c:crosses val="autoZero"/>
        <c:auto val="1"/>
        <c:lblAlgn val="ctr"/>
        <c:lblOffset val="100"/>
        <c:noMultiLvlLbl val="0"/>
      </c:catAx>
      <c:valAx>
        <c:axId val="2232956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30255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Инвестиции в основной капитал </a:t>
            </a:r>
          </a:p>
          <a:p>
            <a:pPr>
              <a:defRPr/>
            </a:pPr>
            <a:r>
              <a:rPr lang="ru-RU"/>
              <a:t>на душу населения, тыс.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54841088"/>
        <c:axId val="223872128"/>
        <c:axId val="0"/>
      </c:bar3DChart>
      <c:catAx>
        <c:axId val="1548410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23872128"/>
        <c:crosses val="autoZero"/>
        <c:auto val="1"/>
        <c:lblAlgn val="ctr"/>
        <c:lblOffset val="100"/>
        <c:noMultiLvlLbl val="0"/>
      </c:catAx>
      <c:valAx>
        <c:axId val="223872128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15484108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Прожиточный </a:t>
            </a:r>
            <a:r>
              <a:rPr lang="ru-RU" dirty="0" smtClean="0"/>
              <a:t>минимум                               </a:t>
            </a:r>
            <a:r>
              <a:rPr lang="ru-RU" dirty="0"/>
              <a:t>в среднем на  душу населения, </a:t>
            </a:r>
            <a:r>
              <a:rPr lang="ru-RU" dirty="0" smtClean="0"/>
              <a:t>руб.</a:t>
            </a:r>
            <a:endParaRPr lang="ru-RU" dirty="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dLbls>
          <c:dLblPos val="b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54841600"/>
        <c:axId val="223873280"/>
      </c:lineChart>
      <c:catAx>
        <c:axId val="1548416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23873280"/>
        <c:crosses val="autoZero"/>
        <c:auto val="1"/>
        <c:lblAlgn val="ctr"/>
        <c:lblOffset val="100"/>
        <c:noMultiLvlLbl val="0"/>
      </c:catAx>
      <c:valAx>
        <c:axId val="2238732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484160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4842624"/>
        <c:axId val="223875008"/>
        <c:axId val="0"/>
      </c:bar3DChart>
      <c:catAx>
        <c:axId val="1548426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23875008"/>
        <c:crosses val="autoZero"/>
        <c:auto val="1"/>
        <c:lblAlgn val="ctr"/>
        <c:lblOffset val="100"/>
        <c:noMultiLvlLbl val="0"/>
      </c:catAx>
      <c:valAx>
        <c:axId val="2238750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48426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0.01423</cdr:x>
      <cdr:y>0.00115</cdr:y>
    </cdr:from>
    <cdr:to>
      <cdr:x>0.97596</cdr:x>
      <cdr:y>0.12071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2221" y="7027"/>
          <a:ext cx="8937036" cy="7290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20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Сколько</a:t>
          </a:r>
          <a:r>
            <a:rPr lang="ru-RU" sz="2000" b="1" baseline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доходов поступило в консолидированный</a:t>
          </a:r>
        </a:p>
        <a:p xmlns:a="http://schemas.openxmlformats.org/drawingml/2006/main">
          <a:pPr algn="ctr"/>
          <a:r>
            <a:rPr lang="ru-RU" sz="2000" b="1" baseline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бюджет района в </a:t>
          </a:r>
          <a:r>
            <a:rPr lang="ru-RU" sz="2000" b="1" baseline="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2016 </a:t>
          </a:r>
          <a:r>
            <a:rPr lang="ru-RU" sz="2000" b="1" baseline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- </a:t>
          </a:r>
          <a:r>
            <a:rPr lang="ru-RU" sz="2000" b="1" baseline="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2018 </a:t>
          </a:r>
          <a:r>
            <a:rPr lang="ru-RU" sz="2000" b="1" baseline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годах, </a:t>
          </a:r>
          <a:r>
            <a:rPr lang="ru-RU" sz="2000" b="1" baseline="0" dirty="0" err="1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тыс.руб</a:t>
          </a:r>
          <a:r>
            <a:rPr lang="ru-RU" sz="2000" b="1" baseline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</a:t>
          </a:r>
        </a:p>
        <a:p xmlns:a="http://schemas.openxmlformats.org/drawingml/2006/main">
          <a:pPr algn="ctr"/>
          <a:endParaRPr lang="ru-RU" sz="1800" dirty="0">
            <a:solidFill>
              <a:srgbClr val="FF0000"/>
            </a:solidFill>
            <a:latin typeface="Arial Black" pitchFamily="34" charset="0"/>
          </a:endParaRPr>
        </a:p>
      </cdr:txBody>
    </cdr:sp>
  </cdr:relSizeAnchor>
  <cdr:relSizeAnchor xmlns:cdr="http://schemas.openxmlformats.org/drawingml/2006/chartDrawing">
    <cdr:from>
      <cdr:x>0.14173</cdr:x>
      <cdr:y>0.79753</cdr:y>
    </cdr:from>
    <cdr:to>
      <cdr:x>0.3404</cdr:x>
      <cdr:y>0.98921</cdr:y>
    </cdr:to>
    <cdr:sp macro="" textlink="">
      <cdr:nvSpPr>
        <cdr:cNvPr id="3" name="Трапеция 2"/>
        <cdr:cNvSpPr/>
      </cdr:nvSpPr>
      <cdr:spPr>
        <a:xfrm xmlns:a="http://schemas.openxmlformats.org/drawingml/2006/main">
          <a:off x="1317038" y="4863602"/>
          <a:ext cx="1846204" cy="1168898"/>
        </a:xfrm>
        <a:prstGeom xmlns:a="http://schemas.openxmlformats.org/drawingml/2006/main" prst="trapezoid">
          <a:avLst/>
        </a:prstGeom>
        <a:noFill xmlns:a="http://schemas.openxmlformats.org/drawingml/2006/main"/>
        <a:ln xmlns:a="http://schemas.openxmlformats.org/drawingml/2006/main" w="38100">
          <a:solidFill>
            <a:srgbClr val="0070C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solidFill>
                <a:sysClr val="windowText" lastClr="000000"/>
              </a:solidFill>
            </a:rPr>
            <a:t>47,7</a:t>
          </a:r>
          <a:r>
            <a:rPr lang="ru-RU" sz="1600" b="1" baseline="0" dirty="0" smtClean="0">
              <a:solidFill>
                <a:sysClr val="windowText" lastClr="000000"/>
              </a:solidFill>
            </a:rPr>
            <a:t> </a:t>
          </a:r>
          <a:r>
            <a:rPr lang="ru-RU" sz="1600" b="1" baseline="0" dirty="0" err="1">
              <a:solidFill>
                <a:sysClr val="windowText" lastClr="000000"/>
              </a:solidFill>
            </a:rPr>
            <a:t>тыс.рублей</a:t>
          </a:r>
          <a:r>
            <a:rPr lang="ru-RU" sz="1600" b="1" baseline="0" dirty="0">
              <a:solidFill>
                <a:sysClr val="windowText" lastClr="000000"/>
              </a:solidFill>
            </a:rPr>
            <a:t> на 1 жителя</a:t>
          </a:r>
          <a:endParaRPr lang="ru-RU" sz="1600" b="1" dirty="0">
            <a:solidFill>
              <a:sysClr val="windowText" lastClr="000000"/>
            </a:solidFill>
          </a:endParaRPr>
        </a:p>
      </cdr:txBody>
    </cdr:sp>
  </cdr:relSizeAnchor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0.40241</cdr:x>
      <cdr:y>0.80058</cdr:y>
    </cdr:from>
    <cdr:to>
      <cdr:x>0.60235</cdr:x>
      <cdr:y>0.99306</cdr:y>
    </cdr:to>
    <cdr:sp macro="" textlink="">
      <cdr:nvSpPr>
        <cdr:cNvPr id="6" name="Трапеция 5"/>
        <cdr:cNvSpPr/>
      </cdr:nvSpPr>
      <cdr:spPr>
        <a:xfrm xmlns:a="http://schemas.openxmlformats.org/drawingml/2006/main">
          <a:off x="3739446" y="4882170"/>
          <a:ext cx="1857962" cy="1173849"/>
        </a:xfrm>
        <a:prstGeom xmlns:a="http://schemas.openxmlformats.org/drawingml/2006/main" prst="trapezoid">
          <a:avLst/>
        </a:prstGeom>
        <a:noFill xmlns:a="http://schemas.openxmlformats.org/drawingml/2006/main"/>
        <a:ln xmlns:a="http://schemas.openxmlformats.org/drawingml/2006/main" w="38100">
          <a:solidFill>
            <a:srgbClr val="0070C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solidFill>
                <a:sysClr val="windowText" lastClr="000000"/>
              </a:solidFill>
            </a:rPr>
            <a:t>52,0</a:t>
          </a:r>
          <a:r>
            <a:rPr lang="ru-RU" sz="1600" b="1" baseline="0" dirty="0" smtClean="0">
              <a:solidFill>
                <a:sysClr val="windowText" lastClr="000000"/>
              </a:solidFill>
            </a:rPr>
            <a:t> </a:t>
          </a:r>
          <a:r>
            <a:rPr lang="ru-RU" sz="1600" b="1" dirty="0" err="1">
              <a:solidFill>
                <a:sysClr val="windowText" lastClr="000000"/>
              </a:solidFill>
            </a:rPr>
            <a:t>тыс.рублей</a:t>
          </a:r>
          <a:r>
            <a:rPr lang="ru-RU" sz="1600" b="1" dirty="0">
              <a:solidFill>
                <a:sysClr val="windowText" lastClr="000000"/>
              </a:solidFill>
            </a:rPr>
            <a:t> на 1 жителя</a:t>
          </a:r>
        </a:p>
      </cdr:txBody>
    </cdr:sp>
  </cdr:relSizeAnchor>
  <cdr:relSizeAnchor xmlns:cdr="http://schemas.openxmlformats.org/drawingml/2006/chartDrawing">
    <cdr:from>
      <cdr:x>0.6517</cdr:x>
      <cdr:y>0.80058</cdr:y>
    </cdr:from>
    <cdr:to>
      <cdr:x>0.8567</cdr:x>
      <cdr:y>0.99113</cdr:y>
    </cdr:to>
    <cdr:sp macro="" textlink="">
      <cdr:nvSpPr>
        <cdr:cNvPr id="7" name="Трапеция 6"/>
        <cdr:cNvSpPr/>
      </cdr:nvSpPr>
      <cdr:spPr>
        <a:xfrm xmlns:a="http://schemas.openxmlformats.org/drawingml/2006/main">
          <a:off x="6056020" y="4882171"/>
          <a:ext cx="1905000" cy="1162088"/>
        </a:xfrm>
        <a:prstGeom xmlns:a="http://schemas.openxmlformats.org/drawingml/2006/main" prst="trapezoid">
          <a:avLst/>
        </a:prstGeom>
        <a:noFill xmlns:a="http://schemas.openxmlformats.org/drawingml/2006/main"/>
        <a:ln xmlns:a="http://schemas.openxmlformats.org/drawingml/2006/main" w="38100">
          <a:solidFill>
            <a:srgbClr val="0070C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solidFill>
                <a:sysClr val="windowText" lastClr="000000"/>
              </a:solidFill>
            </a:rPr>
            <a:t>60,7</a:t>
          </a:r>
          <a:r>
            <a:rPr lang="ru-RU" sz="1600" b="1" baseline="0" dirty="0" smtClean="0">
              <a:solidFill>
                <a:sysClr val="windowText" lastClr="000000"/>
              </a:solidFill>
            </a:rPr>
            <a:t> </a:t>
          </a:r>
          <a:r>
            <a:rPr lang="ru-RU" sz="1600" b="1" baseline="0" dirty="0" err="1">
              <a:solidFill>
                <a:sysClr val="windowText" lastClr="000000"/>
              </a:solidFill>
            </a:rPr>
            <a:t>тыс.рублей</a:t>
          </a:r>
          <a:r>
            <a:rPr lang="ru-RU" sz="1600" b="1" baseline="0" dirty="0">
              <a:solidFill>
                <a:sysClr val="windowText" lastClr="000000"/>
              </a:solidFill>
            </a:rPr>
            <a:t> на 1 жителя</a:t>
          </a:r>
          <a:endParaRPr lang="ru-RU" sz="1600" b="1" dirty="0">
            <a:solidFill>
              <a:sysClr val="windowText" lastClr="000000"/>
            </a:solidFill>
          </a:endParaRPr>
        </a:p>
      </cdr:txBody>
    </cdr:sp>
  </cdr:relSizeAnchor>
  <cdr:relSizeAnchor xmlns:cdr="http://schemas.openxmlformats.org/drawingml/2006/chartDrawing">
    <cdr:from>
      <cdr:x>0.75324</cdr:x>
      <cdr:y>0.87158</cdr:y>
    </cdr:from>
    <cdr:to>
      <cdr:x>0.75816</cdr:x>
      <cdr:y>0.87908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6999627" y="5315185"/>
          <a:ext cx="45719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0.38794</cdr:x>
      <cdr:y>0.84988</cdr:y>
    </cdr:from>
    <cdr:to>
      <cdr:x>0.48644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601118" y="5180263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0.05579</cdr:x>
      <cdr:y>0.83749</cdr:y>
    </cdr:from>
    <cdr:to>
      <cdr:x>0.93816</cdr:x>
      <cdr:y>0.95779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517893" y="5101157"/>
          <a:ext cx="8190761" cy="7327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solidFill>
                <a:srgbClr val="FF0000"/>
              </a:solidFill>
              <a:effectLst/>
              <a:latin typeface="Arial Narrow" panose="020B0606020202030204" pitchFamily="34" charset="0"/>
              <a:ea typeface="+mn-ea"/>
              <a:cs typeface="+mn-cs"/>
            </a:rPr>
            <a:t>Всего на образование израсходовано 278 637,0</a:t>
          </a:r>
          <a:r>
            <a:rPr lang="ru-RU" sz="1400" b="1" baseline="0" dirty="0" smtClean="0">
              <a:solidFill>
                <a:srgbClr val="FF0000"/>
              </a:solidFill>
              <a:effectLst/>
              <a:latin typeface="Arial Narrow" panose="020B0606020202030204" pitchFamily="34" charset="0"/>
              <a:ea typeface="+mn-ea"/>
              <a:cs typeface="+mn-cs"/>
            </a:rPr>
            <a:t> </a:t>
          </a:r>
          <a:r>
            <a:rPr lang="ru-RU" sz="1400" b="1" dirty="0" smtClean="0">
              <a:solidFill>
                <a:srgbClr val="FF0000"/>
              </a:solidFill>
              <a:effectLst/>
              <a:latin typeface="Arial Narrow" panose="020B0606020202030204" pitchFamily="34" charset="0"/>
              <a:ea typeface="+mn-ea"/>
              <a:cs typeface="+mn-cs"/>
            </a:rPr>
            <a:t>тыс. руб., из них на строительство </a:t>
          </a:r>
          <a:r>
            <a:rPr lang="ru-RU" sz="1400" b="1" dirty="0" err="1" smtClean="0">
              <a:solidFill>
                <a:srgbClr val="FF0000"/>
              </a:solidFill>
              <a:effectLst/>
              <a:latin typeface="Arial Narrow" panose="020B0606020202030204" pitchFamily="34" charset="0"/>
              <a:ea typeface="+mn-ea"/>
              <a:cs typeface="+mn-cs"/>
            </a:rPr>
            <a:t>пристроя</a:t>
          </a:r>
          <a:r>
            <a:rPr lang="ru-RU" sz="1400" b="1" dirty="0" smtClean="0">
              <a:solidFill>
                <a:srgbClr val="FF0000"/>
              </a:solidFill>
              <a:effectLst/>
              <a:latin typeface="Arial Narrow" panose="020B0606020202030204" pitchFamily="34" charset="0"/>
              <a:ea typeface="+mn-ea"/>
              <a:cs typeface="+mn-cs"/>
            </a:rPr>
            <a:t> на 16 классов к </a:t>
          </a:r>
        </a:p>
        <a:p xmlns:a="http://schemas.openxmlformats.org/drawingml/2006/main"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solidFill>
                <a:srgbClr val="FF0000"/>
              </a:solidFill>
              <a:effectLst/>
              <a:latin typeface="Arial Narrow" panose="020B0606020202030204" pitchFamily="34" charset="0"/>
              <a:ea typeface="+mn-ea"/>
              <a:cs typeface="+mn-cs"/>
            </a:rPr>
            <a:t>Тонкинской средней школе 130 575 тыс. руб. или 47 % от расходов на образование.</a:t>
          </a:r>
          <a:endParaRPr lang="ru-RU" sz="1400" dirty="0" smtClean="0">
            <a:solidFill>
              <a:srgbClr val="FF0000"/>
            </a:solidFill>
            <a:effectLst/>
            <a:latin typeface="Arial Narrow" panose="020B0606020202030204" pitchFamily="34" charset="0"/>
          </a:endParaRPr>
        </a:p>
        <a:p xmlns:a="http://schemas.openxmlformats.org/drawingml/2006/main">
          <a:endParaRPr lang="ru-RU" sz="1400" dirty="0">
            <a:solidFill>
              <a:srgbClr val="FF0000"/>
            </a:solidFill>
            <a:latin typeface="Arial Narrow" panose="020B0606020202030204" pitchFamily="34" charset="0"/>
          </a:endParaRPr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0.20125</cdr:x>
      <cdr:y>0.69363</cdr:y>
    </cdr:from>
    <cdr:to>
      <cdr:x>0.31236</cdr:x>
      <cdr:y>0.8694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656184" y="360848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0.105</cdr:x>
      <cdr:y>0.56</cdr:y>
    </cdr:from>
    <cdr:to>
      <cdr:x>0.83999</cdr:x>
      <cdr:y>0.63686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864096" y="3024338"/>
          <a:ext cx="6048672" cy="4150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 2016 год удельный вес муниципального долга – 16,1%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0.22218</cdr:x>
      <cdr:y>0.78896</cdr:y>
    </cdr:from>
    <cdr:to>
      <cdr:x>0.33329</cdr:x>
      <cdr:y>0.96473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828428" y="410445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0.105</cdr:x>
      <cdr:y>0.72</cdr:y>
    </cdr:from>
    <cdr:to>
      <cdr:x>0.79624</cdr:x>
      <cdr:y>0.78667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864096" y="3888434"/>
          <a:ext cx="568863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2018 год удельный вес муниципального долга  - 9,5%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0.105</cdr:x>
      <cdr:y>0.63686</cdr:y>
    </cdr:from>
    <cdr:to>
      <cdr:x>0.81374</cdr:x>
      <cdr:y>0.70667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864096" y="3439420"/>
          <a:ext cx="5832648" cy="3770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2017 год удельный вес муниципального долга – 12,9%</a:t>
          </a:r>
          <a:endParaRPr lang="ru-RU" sz="1800" b="1" dirty="0"/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0.49478</cdr:x>
      <cdr:y>0.05978</cdr:y>
    </cdr:from>
    <cdr:to>
      <cdr:x>0.59318</cdr:x>
      <cdr:y>0.20972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597870" y="36453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0.40873</cdr:x>
      <cdr:y>0.06556</cdr:y>
    </cdr:from>
    <cdr:to>
      <cdr:x>0.50713</cdr:x>
      <cdr:y>0.2155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798241" y="39981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fontAlgn="base"/>
          <a:endParaRPr lang="ru-RU" sz="1100" b="0" i="0" baseline="0">
            <a:latin typeface="+mn-lt"/>
            <a:ea typeface="+mn-ea"/>
            <a:cs typeface="+mn-cs"/>
          </a:endParaRPr>
        </a:p>
      </cdr:txBody>
    </cdr:sp>
  </cdr:relSizeAnchor>
  <cdr:relSizeAnchor xmlns:cdr="http://schemas.openxmlformats.org/drawingml/2006/chartDrawing">
    <cdr:from>
      <cdr:x>0.20753</cdr:x>
      <cdr:y>0.02892</cdr:y>
    </cdr:from>
    <cdr:to>
      <cdr:x>0.86429</cdr:x>
      <cdr:y>0.10798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928519" y="176390"/>
          <a:ext cx="6103055" cy="4821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16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0.58463</cdr:x>
      <cdr:y>0.09641</cdr:y>
    </cdr:from>
    <cdr:to>
      <cdr:x>0.68303</cdr:x>
      <cdr:y>0.24636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432778" y="587963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0.41633</cdr:x>
      <cdr:y>0.0135</cdr:y>
    </cdr:from>
    <cdr:to>
      <cdr:x>0.59349</cdr:x>
      <cdr:y>0.19044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868795" y="82315"/>
          <a:ext cx="1646298" cy="10790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1600" b="1" dirty="0">
            <a:solidFill>
              <a:srgbClr val="3333CC"/>
            </a:solidFill>
            <a:latin typeface="Arial Black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0.47074</cdr:x>
      <cdr:y>0.05978</cdr:y>
    </cdr:from>
    <cdr:to>
      <cdr:x>0.56914</cdr:x>
      <cdr:y>0.20972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374444" y="36453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0.4062</cdr:x>
      <cdr:y>0.07713</cdr:y>
    </cdr:from>
    <cdr:to>
      <cdr:x>0.5046</cdr:x>
      <cdr:y>0.22707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774722" y="47037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0.50125</cdr:x>
      <cdr:y>0.02068</cdr:y>
    </cdr:from>
    <cdr:to>
      <cdr:x>0.59965</cdr:x>
      <cdr:y>0.14286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657957" y="127776"/>
          <a:ext cx="914400" cy="7550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1600" dirty="0">
            <a:solidFill>
              <a:srgbClr val="FF0000"/>
            </a:solidFill>
            <a:latin typeface="Arial Black" pitchFamily="34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0.11382</cdr:x>
      <cdr:y>0</cdr:y>
    </cdr:from>
    <cdr:to>
      <cdr:x>0.93508</cdr:x>
      <cdr:y>0.06749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08112" y="-721734"/>
          <a:ext cx="7273887" cy="4062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1800" b="1" dirty="0">
            <a:solidFill>
              <a:srgbClr val="0066FF"/>
            </a:solidFill>
            <a:latin typeface="Arial Black" pitchFamily="34" charset="0"/>
          </a:endParaRPr>
        </a:p>
      </cdr:txBody>
    </cdr:sp>
  </cdr:relSizeAnchor>
  <cdr:relSizeAnchor xmlns:cdr="http://schemas.openxmlformats.org/drawingml/2006/chartDrawing">
    <cdr:from>
      <cdr:x>0.19108</cdr:x>
      <cdr:y>0.47436</cdr:y>
    </cdr:from>
    <cdr:to>
      <cdr:x>0.28948</cdr:x>
      <cdr:y>0.6243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775648" y="289277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101%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0.4138</cdr:x>
      <cdr:y>0.47821</cdr:y>
    </cdr:from>
    <cdr:to>
      <cdr:x>0.52485</cdr:x>
      <cdr:y>0.54185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845278" y="2916296"/>
          <a:ext cx="1031992" cy="388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99,9%</a:t>
          </a:r>
          <a:endParaRPr lang="ru-RU" sz="1400" b="1" dirty="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0.33281</cdr:x>
      <cdr:y>0.54185</cdr:y>
    </cdr:from>
    <cdr:to>
      <cdr:x>0.38975</cdr:x>
      <cdr:y>0.59005</cdr:y>
    </cdr:to>
    <cdr:sp macro="" textlink="">
      <cdr:nvSpPr>
        <cdr:cNvPr id="2" name="TextBox 1"/>
        <cdr:cNvSpPr txBox="1"/>
      </cdr:nvSpPr>
      <cdr:spPr>
        <a:xfrm xmlns:a="http://schemas.openxmlformats.org/drawingml/2006/main" rot="11128931" flipV="1">
          <a:off x="3092685" y="3304350"/>
          <a:ext cx="529167" cy="293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0.26954</cdr:x>
      <cdr:y>0.47628</cdr:y>
    </cdr:from>
    <cdr:to>
      <cdr:x>0.3809</cdr:x>
      <cdr:y>0.53606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504722" y="2904537"/>
          <a:ext cx="1034815" cy="364537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/>
            <a:t>413 131</a:t>
          </a:r>
          <a:endParaRPr lang="ru-RU" sz="1600" b="1" dirty="0"/>
        </a:p>
      </cdr:txBody>
    </cdr:sp>
  </cdr:relSizeAnchor>
  <cdr:relSizeAnchor xmlns:cdr="http://schemas.openxmlformats.org/drawingml/2006/chartDrawing">
    <cdr:from>
      <cdr:x>0.58083</cdr:x>
      <cdr:y>0.18897</cdr:y>
    </cdr:from>
    <cdr:to>
      <cdr:x>0.65423</cdr:x>
      <cdr:y>0.24489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397499" y="1152400"/>
          <a:ext cx="682037" cy="341018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/>
            <a:t>54 803</a:t>
          </a:r>
          <a:endParaRPr lang="ru-RU" sz="1600" b="1" dirty="0"/>
        </a:p>
      </cdr:txBody>
    </cdr:sp>
  </cdr:relSizeAnchor>
  <cdr:relSizeAnchor xmlns:cdr="http://schemas.openxmlformats.org/drawingml/2006/chartDrawing">
    <cdr:from>
      <cdr:x>0.72636</cdr:x>
      <cdr:y>0.27189</cdr:y>
    </cdr:from>
    <cdr:to>
      <cdr:x>0.7871</cdr:x>
      <cdr:y>0.32588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6749833" y="1658057"/>
          <a:ext cx="564425" cy="329258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/>
            <a:t>4 870</a:t>
          </a:r>
          <a:endParaRPr lang="ru-RU" sz="1600" b="1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0.06105</cdr:x>
      <cdr:y>0.00964</cdr:y>
    </cdr:from>
    <cdr:to>
      <cdr:x>0.94938</cdr:x>
      <cdr:y>0.12341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67311" y="58797"/>
          <a:ext cx="8255001" cy="6937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1800" b="1" dirty="0">
            <a:solidFill>
              <a:srgbClr val="FF0000"/>
            </a:solidFill>
            <a:latin typeface="Arial Black" pitchFamily="34" charset="0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0.10254</cdr:x>
      <cdr:y>0.06373</cdr:y>
    </cdr:from>
    <cdr:to>
      <cdr:x>0.90486</cdr:x>
      <cdr:y>0.14869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52499" y="382964"/>
          <a:ext cx="7453067" cy="5106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0.06871</cdr:x>
      <cdr:y>0.04902</cdr:y>
    </cdr:from>
    <cdr:to>
      <cdr:x>0.95877</cdr:x>
      <cdr:y>0.11601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38272" y="294588"/>
          <a:ext cx="8268093" cy="40260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2000" b="1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0.01538</cdr:x>
      <cdr:y>0.92263</cdr:y>
    </cdr:from>
    <cdr:to>
      <cdr:x>0.92453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42875" y="6103301"/>
          <a:ext cx="8443162" cy="5118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2800" dirty="0"/>
            <a:t>Всего расходов </a:t>
          </a:r>
          <a:r>
            <a:rPr lang="ru-RU" sz="2800" dirty="0" smtClean="0"/>
            <a:t>469 451 тыс</a:t>
          </a:r>
          <a:r>
            <a:rPr lang="ru-RU" sz="2800" dirty="0"/>
            <a:t>. руб</a:t>
          </a:r>
          <a:r>
            <a:rPr lang="ru-RU" sz="2800" dirty="0" smtClean="0"/>
            <a:t>.</a:t>
          </a:r>
          <a:endParaRPr lang="ru-RU" sz="28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4FC9DD0E-33E6-49DE-BEBE-1033EB21F2B5}" type="datetimeFigureOut">
              <a:rPr lang="ru-RU"/>
              <a:pPr>
                <a:defRPr/>
              </a:pPr>
              <a:t>24.03.2020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32FED952-2BD0-4A9F-BA46-EFA1505156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09990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8D45EE62-B7F1-49C6-8C50-47AF6D2F8F60}" type="datetimeFigureOut">
              <a:rPr lang="ru-RU"/>
              <a:pPr>
                <a:defRPr/>
              </a:pPr>
              <a:t>24.03.2020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56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08B7E9C6-FF88-4119-875D-C5CF3DAAB7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292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8852" name="Номер слайда 1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r" eaLnBrk="1" hangingPunct="1"/>
            <a:fld id="{CD326190-D129-4856-AE45-F587E24AFA12}" type="slidenum">
              <a:rPr lang="ru-RU" sz="1200" b="0">
                <a:solidFill>
                  <a:schemeClr val="tx1"/>
                </a:solidFill>
                <a:latin typeface="Calibri" pitchFamily="34" charset="0"/>
              </a:rPr>
              <a:pPr algn="r" eaLnBrk="1" hangingPunct="1"/>
              <a:t>66</a:t>
            </a:fld>
            <a:endParaRPr lang="ru-RU" sz="1200" b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0900" name="Номер слайда 1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r" eaLnBrk="1" hangingPunct="1"/>
            <a:fld id="{ABB8F4D2-D6E6-4E92-AFB9-DC884F36F3BC}" type="slidenum">
              <a:rPr lang="ru-RU" sz="1200" b="0">
                <a:solidFill>
                  <a:schemeClr val="tx1"/>
                </a:solidFill>
                <a:latin typeface="Calibri" pitchFamily="34" charset="0"/>
              </a:rPr>
              <a:pPr algn="r" eaLnBrk="1" hangingPunct="1"/>
              <a:t>78</a:t>
            </a:fld>
            <a:endParaRPr lang="ru-RU" sz="1200" b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1924" name="Номер слайда 1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r" eaLnBrk="1" hangingPunct="1"/>
            <a:fld id="{D4FDCE8E-205F-407D-B33A-60B813B756AE}" type="slidenum">
              <a:rPr lang="ru-RU" sz="1200" b="0">
                <a:solidFill>
                  <a:schemeClr val="tx1"/>
                </a:solidFill>
                <a:latin typeface="Calibri" pitchFamily="34" charset="0"/>
              </a:rPr>
              <a:pPr algn="r" eaLnBrk="1" hangingPunct="1"/>
              <a:t>79</a:t>
            </a:fld>
            <a:endParaRPr lang="ru-RU" sz="1200" b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C05BF90-8C21-4F71-88CE-7D4CF8FFD166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49688" y="9428163"/>
            <a:ext cx="2946400" cy="496887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1FFC3E4-CEE2-4FF1-BCF0-7386A0775945}" type="slidenum">
              <a:rPr lang="ru-RU" sz="1200" b="0">
                <a:solidFill>
                  <a:schemeClr val="tx1"/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ru-RU" sz="1200" b="0" dirty="0">
              <a:solidFill>
                <a:schemeClr val="tx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Заметки 2"/>
          <p:cNvSpPr>
            <a:spLocks noGrp="1"/>
          </p:cNvSpPr>
          <p:nvPr>
            <p:ph type="body" idx="1"/>
          </p:nvPr>
        </p:nvSpPr>
        <p:spPr bwMode="auto">
          <a:xfrm>
            <a:off x="906463" y="4716463"/>
            <a:ext cx="4984750" cy="4465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74756" name="Номер слайда 3"/>
          <p:cNvSpPr txBox="1">
            <a:spLocks noGrp="1"/>
          </p:cNvSpPr>
          <p:nvPr/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r" eaLnBrk="1" hangingPunct="1"/>
            <a:fld id="{7CA0B8EA-7E51-43FF-8212-6E68545F7B95}" type="slidenum">
              <a:rPr lang="en-US" altLang="ru-RU" sz="1200" b="0">
                <a:solidFill>
                  <a:schemeClr val="tx1"/>
                </a:solidFill>
                <a:latin typeface="Arial" charset="0"/>
              </a:rPr>
              <a:pPr algn="r" eaLnBrk="1" hangingPunct="1"/>
              <a:t>17</a:t>
            </a:fld>
            <a:endParaRPr lang="en-US" altLang="ru-RU" sz="1200" b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Rectangle 3"/>
          <p:cNvSpPr>
            <a:spLocks noGrp="1"/>
          </p:cNvSpPr>
          <p:nvPr>
            <p:ph type="body" idx="1"/>
          </p:nvPr>
        </p:nvSpPr>
        <p:spPr bwMode="auto">
          <a:xfrm>
            <a:off x="906463" y="4714875"/>
            <a:ext cx="4984750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96E35A-F3C5-4DAE-9A9C-FBC0DF2A5612}" type="slidenum">
              <a:rPr lang="ru-RU" smtClean="0"/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5311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Rectangle 3"/>
          <p:cNvSpPr>
            <a:spLocks noGrp="1"/>
          </p:cNvSpPr>
          <p:nvPr>
            <p:ph type="body" idx="1"/>
          </p:nvPr>
        </p:nvSpPr>
        <p:spPr bwMode="auto">
          <a:xfrm>
            <a:off x="906463" y="4716463"/>
            <a:ext cx="4984750" cy="4465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Rectangle 3"/>
          <p:cNvSpPr>
            <a:spLocks noGrp="1"/>
          </p:cNvSpPr>
          <p:nvPr>
            <p:ph type="body" idx="1"/>
          </p:nvPr>
        </p:nvSpPr>
        <p:spPr bwMode="auto">
          <a:xfrm>
            <a:off x="906463" y="4716463"/>
            <a:ext cx="4984750" cy="4465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700 w 2706"/>
              <a:gd name="T1" fmla="*/ 0 h 640"/>
              <a:gd name="T2" fmla="*/ 2700 w 2706"/>
              <a:gd name="T3" fmla="*/ 0 h 640"/>
              <a:gd name="T4" fmla="*/ 2586 w 2706"/>
              <a:gd name="T5" fmla="*/ 18 h 640"/>
              <a:gd name="T6" fmla="*/ 2470 w 2706"/>
              <a:gd name="T7" fmla="*/ 38 h 640"/>
              <a:gd name="T8" fmla="*/ 2352 w 2706"/>
              <a:gd name="T9" fmla="*/ 60 h 640"/>
              <a:gd name="T10" fmla="*/ 2230 w 2706"/>
              <a:gd name="T11" fmla="*/ 82 h 640"/>
              <a:gd name="T12" fmla="*/ 2106 w 2706"/>
              <a:gd name="T13" fmla="*/ 108 h 640"/>
              <a:gd name="T14" fmla="*/ 1978 w 2706"/>
              <a:gd name="T15" fmla="*/ 134 h 640"/>
              <a:gd name="T16" fmla="*/ 1848 w 2706"/>
              <a:gd name="T17" fmla="*/ 164 h 640"/>
              <a:gd name="T18" fmla="*/ 1714 w 2706"/>
              <a:gd name="T19" fmla="*/ 194 h 640"/>
              <a:gd name="T20" fmla="*/ 1714 w 2706"/>
              <a:gd name="T21" fmla="*/ 194 h 640"/>
              <a:gd name="T22" fmla="*/ 1472 w 2706"/>
              <a:gd name="T23" fmla="*/ 252 h 640"/>
              <a:gd name="T24" fmla="*/ 1236 w 2706"/>
              <a:gd name="T25" fmla="*/ 304 h 640"/>
              <a:gd name="T26" fmla="*/ 1010 w 2706"/>
              <a:gd name="T27" fmla="*/ 352 h 640"/>
              <a:gd name="T28" fmla="*/ 792 w 2706"/>
              <a:gd name="T29" fmla="*/ 398 h 640"/>
              <a:gd name="T30" fmla="*/ 584 w 2706"/>
              <a:gd name="T31" fmla="*/ 438 h 640"/>
              <a:gd name="T32" fmla="*/ 382 w 2706"/>
              <a:gd name="T33" fmla="*/ 474 h 640"/>
              <a:gd name="T34" fmla="*/ 188 w 2706"/>
              <a:gd name="T35" fmla="*/ 508 h 640"/>
              <a:gd name="T36" fmla="*/ 0 w 2706"/>
              <a:gd name="T37" fmla="*/ 538 h 640"/>
              <a:gd name="T38" fmla="*/ 0 w 2706"/>
              <a:gd name="T39" fmla="*/ 538 h 640"/>
              <a:gd name="T40" fmla="*/ 130 w 2706"/>
              <a:gd name="T41" fmla="*/ 556 h 640"/>
              <a:gd name="T42" fmla="*/ 254 w 2706"/>
              <a:gd name="T43" fmla="*/ 572 h 640"/>
              <a:gd name="T44" fmla="*/ 374 w 2706"/>
              <a:gd name="T45" fmla="*/ 586 h 640"/>
              <a:gd name="T46" fmla="*/ 492 w 2706"/>
              <a:gd name="T47" fmla="*/ 598 h 640"/>
              <a:gd name="T48" fmla="*/ 606 w 2706"/>
              <a:gd name="T49" fmla="*/ 610 h 640"/>
              <a:gd name="T50" fmla="*/ 716 w 2706"/>
              <a:gd name="T51" fmla="*/ 618 h 640"/>
              <a:gd name="T52" fmla="*/ 822 w 2706"/>
              <a:gd name="T53" fmla="*/ 626 h 640"/>
              <a:gd name="T54" fmla="*/ 926 w 2706"/>
              <a:gd name="T55" fmla="*/ 632 h 640"/>
              <a:gd name="T56" fmla="*/ 1028 w 2706"/>
              <a:gd name="T57" fmla="*/ 636 h 640"/>
              <a:gd name="T58" fmla="*/ 1126 w 2706"/>
              <a:gd name="T59" fmla="*/ 638 h 640"/>
              <a:gd name="T60" fmla="*/ 1220 w 2706"/>
              <a:gd name="T61" fmla="*/ 640 h 640"/>
              <a:gd name="T62" fmla="*/ 1312 w 2706"/>
              <a:gd name="T63" fmla="*/ 640 h 640"/>
              <a:gd name="T64" fmla="*/ 1402 w 2706"/>
              <a:gd name="T65" fmla="*/ 638 h 640"/>
              <a:gd name="T66" fmla="*/ 1490 w 2706"/>
              <a:gd name="T67" fmla="*/ 636 h 640"/>
              <a:gd name="T68" fmla="*/ 1574 w 2706"/>
              <a:gd name="T69" fmla="*/ 632 h 640"/>
              <a:gd name="T70" fmla="*/ 1656 w 2706"/>
              <a:gd name="T71" fmla="*/ 626 h 640"/>
              <a:gd name="T72" fmla="*/ 1734 w 2706"/>
              <a:gd name="T73" fmla="*/ 620 h 640"/>
              <a:gd name="T74" fmla="*/ 1812 w 2706"/>
              <a:gd name="T75" fmla="*/ 612 h 640"/>
              <a:gd name="T76" fmla="*/ 1886 w 2706"/>
              <a:gd name="T77" fmla="*/ 602 h 640"/>
              <a:gd name="T78" fmla="*/ 1960 w 2706"/>
              <a:gd name="T79" fmla="*/ 592 h 640"/>
              <a:gd name="T80" fmla="*/ 2030 w 2706"/>
              <a:gd name="T81" fmla="*/ 580 h 640"/>
              <a:gd name="T82" fmla="*/ 2100 w 2706"/>
              <a:gd name="T83" fmla="*/ 568 h 640"/>
              <a:gd name="T84" fmla="*/ 2166 w 2706"/>
              <a:gd name="T85" fmla="*/ 554 h 640"/>
              <a:gd name="T86" fmla="*/ 2232 w 2706"/>
              <a:gd name="T87" fmla="*/ 540 h 640"/>
              <a:gd name="T88" fmla="*/ 2296 w 2706"/>
              <a:gd name="T89" fmla="*/ 524 h 640"/>
              <a:gd name="T90" fmla="*/ 2358 w 2706"/>
              <a:gd name="T91" fmla="*/ 508 h 640"/>
              <a:gd name="T92" fmla="*/ 2418 w 2706"/>
              <a:gd name="T93" fmla="*/ 490 h 640"/>
              <a:gd name="T94" fmla="*/ 2478 w 2706"/>
              <a:gd name="T95" fmla="*/ 472 h 640"/>
              <a:gd name="T96" fmla="*/ 2592 w 2706"/>
              <a:gd name="T97" fmla="*/ 432 h 640"/>
              <a:gd name="T98" fmla="*/ 2702 w 2706"/>
              <a:gd name="T99" fmla="*/ 390 h 640"/>
              <a:gd name="T100" fmla="*/ 2702 w 2706"/>
              <a:gd name="T101" fmla="*/ 390 h 640"/>
              <a:gd name="T102" fmla="*/ 2706 w 2706"/>
              <a:gd name="T103" fmla="*/ 388 h 640"/>
              <a:gd name="T104" fmla="*/ 2706 w 2706"/>
              <a:gd name="T105" fmla="*/ 388 h 640"/>
              <a:gd name="T106" fmla="*/ 2706 w 2706"/>
              <a:gd name="T107" fmla="*/ 0 h 640"/>
              <a:gd name="T108" fmla="*/ 2706 w 2706"/>
              <a:gd name="T109" fmla="*/ 0 h 640"/>
              <a:gd name="T110" fmla="*/ 2700 w 2706"/>
              <a:gd name="T111" fmla="*/ 0 h 640"/>
              <a:gd name="T112" fmla="*/ 2700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5216 w 5216"/>
              <a:gd name="T1" fmla="*/ 714 h 762"/>
              <a:gd name="T2" fmla="*/ 4984 w 5216"/>
              <a:gd name="T3" fmla="*/ 686 h 762"/>
              <a:gd name="T4" fmla="*/ 4478 w 5216"/>
              <a:gd name="T5" fmla="*/ 610 h 762"/>
              <a:gd name="T6" fmla="*/ 3914 w 5216"/>
              <a:gd name="T7" fmla="*/ 508 h 762"/>
              <a:gd name="T8" fmla="*/ 3286 w 5216"/>
              <a:gd name="T9" fmla="*/ 374 h 762"/>
              <a:gd name="T10" fmla="*/ 2946 w 5216"/>
              <a:gd name="T11" fmla="*/ 296 h 762"/>
              <a:gd name="T12" fmla="*/ 2682 w 5216"/>
              <a:gd name="T13" fmla="*/ 236 h 762"/>
              <a:gd name="T14" fmla="*/ 2430 w 5216"/>
              <a:gd name="T15" fmla="*/ 184 h 762"/>
              <a:gd name="T16" fmla="*/ 2190 w 5216"/>
              <a:gd name="T17" fmla="*/ 140 h 762"/>
              <a:gd name="T18" fmla="*/ 1960 w 5216"/>
              <a:gd name="T19" fmla="*/ 102 h 762"/>
              <a:gd name="T20" fmla="*/ 1740 w 5216"/>
              <a:gd name="T21" fmla="*/ 72 h 762"/>
              <a:gd name="T22" fmla="*/ 1334 w 5216"/>
              <a:gd name="T23" fmla="*/ 28 h 762"/>
              <a:gd name="T24" fmla="*/ 970 w 5216"/>
              <a:gd name="T25" fmla="*/ 4 h 762"/>
              <a:gd name="T26" fmla="*/ 644 w 5216"/>
              <a:gd name="T27" fmla="*/ 0 h 762"/>
              <a:gd name="T28" fmla="*/ 358 w 5216"/>
              <a:gd name="T29" fmla="*/ 10 h 762"/>
              <a:gd name="T30" fmla="*/ 110 w 5216"/>
              <a:gd name="T31" fmla="*/ 32 h 762"/>
              <a:gd name="T32" fmla="*/ 0 w 5216"/>
              <a:gd name="T33" fmla="*/ 48 h 762"/>
              <a:gd name="T34" fmla="*/ 314 w 5216"/>
              <a:gd name="T35" fmla="*/ 86 h 762"/>
              <a:gd name="T36" fmla="*/ 652 w 5216"/>
              <a:gd name="T37" fmla="*/ 140 h 762"/>
              <a:gd name="T38" fmla="*/ 1014 w 5216"/>
              <a:gd name="T39" fmla="*/ 210 h 762"/>
              <a:gd name="T40" fmla="*/ 1402 w 5216"/>
              <a:gd name="T41" fmla="*/ 296 h 762"/>
              <a:gd name="T42" fmla="*/ 1756 w 5216"/>
              <a:gd name="T43" fmla="*/ 378 h 762"/>
              <a:gd name="T44" fmla="*/ 2408 w 5216"/>
              <a:gd name="T45" fmla="*/ 516 h 762"/>
              <a:gd name="T46" fmla="*/ 2708 w 5216"/>
              <a:gd name="T47" fmla="*/ 572 h 762"/>
              <a:gd name="T48" fmla="*/ 2992 w 5216"/>
              <a:gd name="T49" fmla="*/ 620 h 762"/>
              <a:gd name="T50" fmla="*/ 3260 w 5216"/>
              <a:gd name="T51" fmla="*/ 662 h 762"/>
              <a:gd name="T52" fmla="*/ 3512 w 5216"/>
              <a:gd name="T53" fmla="*/ 694 h 762"/>
              <a:gd name="T54" fmla="*/ 3750 w 5216"/>
              <a:gd name="T55" fmla="*/ 722 h 762"/>
              <a:gd name="T56" fmla="*/ 3974 w 5216"/>
              <a:gd name="T57" fmla="*/ 740 h 762"/>
              <a:gd name="T58" fmla="*/ 4184 w 5216"/>
              <a:gd name="T59" fmla="*/ 754 h 762"/>
              <a:gd name="T60" fmla="*/ 4384 w 5216"/>
              <a:gd name="T61" fmla="*/ 762 h 762"/>
              <a:gd name="T62" fmla="*/ 4570 w 5216"/>
              <a:gd name="T63" fmla="*/ 762 h 762"/>
              <a:gd name="T64" fmla="*/ 4746 w 5216"/>
              <a:gd name="T65" fmla="*/ 758 h 762"/>
              <a:gd name="T66" fmla="*/ 4912 w 5216"/>
              <a:gd name="T67" fmla="*/ 748 h 762"/>
              <a:gd name="T68" fmla="*/ 5068 w 5216"/>
              <a:gd name="T69" fmla="*/ 732 h 762"/>
              <a:gd name="T70" fmla="*/ 5216 w 5216"/>
              <a:gd name="T71" fmla="*/ 714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70 h 694"/>
              <a:gd name="T2" fmla="*/ 0 w 5144"/>
              <a:gd name="T3" fmla="*/ 70 h 694"/>
              <a:gd name="T4" fmla="*/ 18 w 5144"/>
              <a:gd name="T5" fmla="*/ 66 h 694"/>
              <a:gd name="T6" fmla="*/ 72 w 5144"/>
              <a:gd name="T7" fmla="*/ 56 h 694"/>
              <a:gd name="T8" fmla="*/ 164 w 5144"/>
              <a:gd name="T9" fmla="*/ 42 h 694"/>
              <a:gd name="T10" fmla="*/ 224 w 5144"/>
              <a:gd name="T11" fmla="*/ 34 h 694"/>
              <a:gd name="T12" fmla="*/ 294 w 5144"/>
              <a:gd name="T13" fmla="*/ 26 h 694"/>
              <a:gd name="T14" fmla="*/ 372 w 5144"/>
              <a:gd name="T15" fmla="*/ 20 h 694"/>
              <a:gd name="T16" fmla="*/ 462 w 5144"/>
              <a:gd name="T17" fmla="*/ 14 h 694"/>
              <a:gd name="T18" fmla="*/ 560 w 5144"/>
              <a:gd name="T19" fmla="*/ 8 h 694"/>
              <a:gd name="T20" fmla="*/ 670 w 5144"/>
              <a:gd name="T21" fmla="*/ 4 h 694"/>
              <a:gd name="T22" fmla="*/ 790 w 5144"/>
              <a:gd name="T23" fmla="*/ 2 h 694"/>
              <a:gd name="T24" fmla="*/ 920 w 5144"/>
              <a:gd name="T25" fmla="*/ 0 h 694"/>
              <a:gd name="T26" fmla="*/ 1060 w 5144"/>
              <a:gd name="T27" fmla="*/ 2 h 694"/>
              <a:gd name="T28" fmla="*/ 1210 w 5144"/>
              <a:gd name="T29" fmla="*/ 6 h 694"/>
              <a:gd name="T30" fmla="*/ 1372 w 5144"/>
              <a:gd name="T31" fmla="*/ 14 h 694"/>
              <a:gd name="T32" fmla="*/ 1544 w 5144"/>
              <a:gd name="T33" fmla="*/ 24 h 694"/>
              <a:gd name="T34" fmla="*/ 1726 w 5144"/>
              <a:gd name="T35" fmla="*/ 40 h 694"/>
              <a:gd name="T36" fmla="*/ 1920 w 5144"/>
              <a:gd name="T37" fmla="*/ 58 h 694"/>
              <a:gd name="T38" fmla="*/ 2126 w 5144"/>
              <a:gd name="T39" fmla="*/ 80 h 694"/>
              <a:gd name="T40" fmla="*/ 2342 w 5144"/>
              <a:gd name="T41" fmla="*/ 106 h 694"/>
              <a:gd name="T42" fmla="*/ 2570 w 5144"/>
              <a:gd name="T43" fmla="*/ 138 h 694"/>
              <a:gd name="T44" fmla="*/ 2808 w 5144"/>
              <a:gd name="T45" fmla="*/ 174 h 694"/>
              <a:gd name="T46" fmla="*/ 3058 w 5144"/>
              <a:gd name="T47" fmla="*/ 216 h 694"/>
              <a:gd name="T48" fmla="*/ 3320 w 5144"/>
              <a:gd name="T49" fmla="*/ 266 h 694"/>
              <a:gd name="T50" fmla="*/ 3594 w 5144"/>
              <a:gd name="T51" fmla="*/ 320 h 694"/>
              <a:gd name="T52" fmla="*/ 3880 w 5144"/>
              <a:gd name="T53" fmla="*/ 380 h 694"/>
              <a:gd name="T54" fmla="*/ 4178 w 5144"/>
              <a:gd name="T55" fmla="*/ 448 h 694"/>
              <a:gd name="T56" fmla="*/ 4488 w 5144"/>
              <a:gd name="T57" fmla="*/ 522 h 694"/>
              <a:gd name="T58" fmla="*/ 4810 w 5144"/>
              <a:gd name="T59" fmla="*/ 604 h 694"/>
              <a:gd name="T60" fmla="*/ 5144 w 5144"/>
              <a:gd name="T61" fmla="*/ 694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584 h 584"/>
              <a:gd name="T2" fmla="*/ 0 w 3112"/>
              <a:gd name="T3" fmla="*/ 584 h 584"/>
              <a:gd name="T4" fmla="*/ 90 w 3112"/>
              <a:gd name="T5" fmla="*/ 560 h 584"/>
              <a:gd name="T6" fmla="*/ 336 w 3112"/>
              <a:gd name="T7" fmla="*/ 498 h 584"/>
              <a:gd name="T8" fmla="*/ 506 w 3112"/>
              <a:gd name="T9" fmla="*/ 456 h 584"/>
              <a:gd name="T10" fmla="*/ 702 w 3112"/>
              <a:gd name="T11" fmla="*/ 410 h 584"/>
              <a:gd name="T12" fmla="*/ 920 w 3112"/>
              <a:gd name="T13" fmla="*/ 360 h 584"/>
              <a:gd name="T14" fmla="*/ 1154 w 3112"/>
              <a:gd name="T15" fmla="*/ 306 h 584"/>
              <a:gd name="T16" fmla="*/ 1402 w 3112"/>
              <a:gd name="T17" fmla="*/ 254 h 584"/>
              <a:gd name="T18" fmla="*/ 1656 w 3112"/>
              <a:gd name="T19" fmla="*/ 202 h 584"/>
              <a:gd name="T20" fmla="*/ 1916 w 3112"/>
              <a:gd name="T21" fmla="*/ 154 h 584"/>
              <a:gd name="T22" fmla="*/ 2174 w 3112"/>
              <a:gd name="T23" fmla="*/ 108 h 584"/>
              <a:gd name="T24" fmla="*/ 2302 w 3112"/>
              <a:gd name="T25" fmla="*/ 88 h 584"/>
              <a:gd name="T26" fmla="*/ 2426 w 3112"/>
              <a:gd name="T27" fmla="*/ 68 h 584"/>
              <a:gd name="T28" fmla="*/ 2550 w 3112"/>
              <a:gd name="T29" fmla="*/ 52 h 584"/>
              <a:gd name="T30" fmla="*/ 2670 w 3112"/>
              <a:gd name="T31" fmla="*/ 36 h 584"/>
              <a:gd name="T32" fmla="*/ 2788 w 3112"/>
              <a:gd name="T33" fmla="*/ 24 h 584"/>
              <a:gd name="T34" fmla="*/ 2900 w 3112"/>
              <a:gd name="T35" fmla="*/ 14 h 584"/>
              <a:gd name="T36" fmla="*/ 3008 w 3112"/>
              <a:gd name="T37" fmla="*/ 6 h 584"/>
              <a:gd name="T38" fmla="*/ 3112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8192 w 8196"/>
              <a:gd name="T1" fmla="*/ 512 h 1192"/>
              <a:gd name="T2" fmla="*/ 8040 w 8196"/>
              <a:gd name="T3" fmla="*/ 570 h 1192"/>
              <a:gd name="T4" fmla="*/ 7878 w 8196"/>
              <a:gd name="T5" fmla="*/ 620 h 1192"/>
              <a:gd name="T6" fmla="*/ 7706 w 8196"/>
              <a:gd name="T7" fmla="*/ 666 h 1192"/>
              <a:gd name="T8" fmla="*/ 7522 w 8196"/>
              <a:gd name="T9" fmla="*/ 702 h 1192"/>
              <a:gd name="T10" fmla="*/ 7322 w 8196"/>
              <a:gd name="T11" fmla="*/ 730 h 1192"/>
              <a:gd name="T12" fmla="*/ 7106 w 8196"/>
              <a:gd name="T13" fmla="*/ 750 h 1192"/>
              <a:gd name="T14" fmla="*/ 6872 w 8196"/>
              <a:gd name="T15" fmla="*/ 762 h 1192"/>
              <a:gd name="T16" fmla="*/ 6618 w 8196"/>
              <a:gd name="T17" fmla="*/ 760 h 1192"/>
              <a:gd name="T18" fmla="*/ 6342 w 8196"/>
              <a:gd name="T19" fmla="*/ 750 h 1192"/>
              <a:gd name="T20" fmla="*/ 6042 w 8196"/>
              <a:gd name="T21" fmla="*/ 726 h 1192"/>
              <a:gd name="T22" fmla="*/ 5716 w 8196"/>
              <a:gd name="T23" fmla="*/ 690 h 1192"/>
              <a:gd name="T24" fmla="*/ 5364 w 8196"/>
              <a:gd name="T25" fmla="*/ 642 h 1192"/>
              <a:gd name="T26" fmla="*/ 4982 w 8196"/>
              <a:gd name="T27" fmla="*/ 578 h 1192"/>
              <a:gd name="T28" fmla="*/ 4568 w 8196"/>
              <a:gd name="T29" fmla="*/ 500 h 1192"/>
              <a:gd name="T30" fmla="*/ 4122 w 8196"/>
              <a:gd name="T31" fmla="*/ 406 h 1192"/>
              <a:gd name="T32" fmla="*/ 3640 w 8196"/>
              <a:gd name="T33" fmla="*/ 296 h 1192"/>
              <a:gd name="T34" fmla="*/ 3396 w 8196"/>
              <a:gd name="T35" fmla="*/ 240 h 1192"/>
              <a:gd name="T36" fmla="*/ 2934 w 8196"/>
              <a:gd name="T37" fmla="*/ 148 h 1192"/>
              <a:gd name="T38" fmla="*/ 2512 w 8196"/>
              <a:gd name="T39" fmla="*/ 82 h 1192"/>
              <a:gd name="T40" fmla="*/ 2126 w 8196"/>
              <a:gd name="T41" fmla="*/ 36 h 1192"/>
              <a:gd name="T42" fmla="*/ 1776 w 8196"/>
              <a:gd name="T43" fmla="*/ 10 h 1192"/>
              <a:gd name="T44" fmla="*/ 1462 w 8196"/>
              <a:gd name="T45" fmla="*/ 0 h 1192"/>
              <a:gd name="T46" fmla="*/ 1182 w 8196"/>
              <a:gd name="T47" fmla="*/ 4 h 1192"/>
              <a:gd name="T48" fmla="*/ 934 w 8196"/>
              <a:gd name="T49" fmla="*/ 20 h 1192"/>
              <a:gd name="T50" fmla="*/ 716 w 8196"/>
              <a:gd name="T51" fmla="*/ 44 h 1192"/>
              <a:gd name="T52" fmla="*/ 530 w 8196"/>
              <a:gd name="T53" fmla="*/ 74 h 1192"/>
              <a:gd name="T54" fmla="*/ 374 w 8196"/>
              <a:gd name="T55" fmla="*/ 108 h 1192"/>
              <a:gd name="T56" fmla="*/ 248 w 8196"/>
              <a:gd name="T57" fmla="*/ 144 h 1192"/>
              <a:gd name="T58" fmla="*/ 148 w 8196"/>
              <a:gd name="T59" fmla="*/ 176 h 1192"/>
              <a:gd name="T60" fmla="*/ 48 w 8196"/>
              <a:gd name="T61" fmla="*/ 216 h 1192"/>
              <a:gd name="T62" fmla="*/ 0 w 8196"/>
              <a:gd name="T63" fmla="*/ 240 h 1192"/>
              <a:gd name="T64" fmla="*/ 8192 w 8196"/>
              <a:gd name="T65" fmla="*/ 1192 h 1192"/>
              <a:gd name="T66" fmla="*/ 8196 w 8196"/>
              <a:gd name="T67" fmla="*/ 1186 h 1192"/>
              <a:gd name="T68" fmla="*/ 8196 w 8196"/>
              <a:gd name="T69" fmla="*/ 510 h 1192"/>
              <a:gd name="T70" fmla="*/ 8192 w 8196"/>
              <a:gd name="T71" fmla="*/ 512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C66A7-4CB8-4CED-84B2-009396EF1F9B}" type="datetime1">
              <a:rPr lang="ru-RU" smtClean="0"/>
              <a:t>24.03.2020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7EDA8-A5AD-4EB3-9C14-3C54DAF1C5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532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875AB-724A-490F-8FB8-57EC3FB5A65E}" type="datetime1">
              <a:rPr lang="ru-RU" smtClean="0"/>
              <a:t>24.03.2020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DBD90-EA4E-42D6-BF21-965A319DDA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033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BAEFE-7B4B-406F-B4A6-A2ADC6F2DB81}" type="datetime1">
              <a:rPr lang="ru-RU" smtClean="0"/>
              <a:t>24.03.2020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5B3E2-C22D-43AA-8C3D-B6F8DF3878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176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4EB76-43C6-43E5-8C97-48666C06281C}" type="datetime1">
              <a:rPr lang="ru-RU" smtClean="0"/>
              <a:t>24.03.2020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AC993-2F8E-42D6-8DF2-A372170388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244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122A0-37DA-4888-B9B6-A4910308A3D1}" type="datetime1">
              <a:rPr lang="ru-RU" smtClean="0"/>
              <a:t>24.03.2020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F71EE-DFAB-4DC9-A433-3DC71469E4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322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72788-2B0A-4967-B419-F28B524234DB}" type="datetime1">
              <a:rPr lang="ru-RU" smtClean="0"/>
              <a:t>24.03.2020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EC223-DBEE-4413-A272-274FEDF251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660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B49FD-41FD-4888-A7DE-FFBEF07C1536}" type="datetime1">
              <a:rPr lang="ru-RU" smtClean="0"/>
              <a:t>24.03.2020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64A50-49AC-4C96-A07B-4A8E858A5C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495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033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34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36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103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tx2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3E941281-15CA-4AB0-A595-9E9C8EDA14D0}" type="datetime1">
              <a:rPr lang="ru-RU" smtClean="0"/>
              <a:t>24.03.2020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000" b="0">
                <a:latin typeface="Candara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tx2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4701F628-953C-4B04-ACED-342647B031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41" r:id="rId1"/>
    <p:sldLayoutId id="2147484542" r:id="rId2"/>
    <p:sldLayoutId id="2147484543" r:id="rId3"/>
    <p:sldLayoutId id="2147484544" r:id="rId4"/>
    <p:sldLayoutId id="2147484545" r:id="rId5"/>
    <p:sldLayoutId id="2147484546" r:id="rId6"/>
    <p:sldLayoutId id="2147484547" r:id="rId7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7.xml"/><Relationship Id="rId4" Type="http://schemas.openxmlformats.org/officeDocument/2006/relationships/chart" Target="../charts/char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emf"/><Relationship Id="rId4" Type="http://schemas.openxmlformats.org/officeDocument/2006/relationships/oleObject" Target="../embeddings/Microsoft_Excel_97-2003_Worksheet1.xls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9.xml"/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2.xm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3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4.xml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5.xml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6.xml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7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8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9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hyperlink" Target="http://mf.nnov.ru/JavaScript'%20type='text/javascript'%3e%20%3c!--%20var%20prefix%20=%20'mailto:';%20var%20suffix%20=%20'';%20var%20attribs%20=%20'';%20var%20path%20=%20'hr'%20+%20'ef'%20+%20'=';%20var%20addy46399%20=%20'official'%20+%20'@';%20addy46399%20=%20addy46399%20+%20'fin'%20+%20'.'%20+%20'kreml'%20+%20'.'%20+%20'nnov'%20+%20'.'%20+%20'ru';%20document.write(%20'%3ca%20'%20+%20path%20+%20'/''%20+%20prefix%20+%20addy46399%20+%20suffix%20+%20'/''%20+%20attribs%20+%20'%3e'%20);%20document.write(%20addy46399%20);%20document.write(%20'%3c/a%3e'%20);%20/--%3e%20%3c/script%3e%3cscript%20language='JavaScript'%20type='text/javascript'%3e%20%3c!--%20document.write(%20'%3cspan%20style=/'display:%20none;/'%3e'%20);%20/--%3e%20%3c/script%3e&#1069;&#1090;&#1086;&#1090;%20e-mail%20&#1072;&#1076;&#1088;&#1077;&#1089;%20&#1079;&#1072;&#1097;&#1080;&#1097;&#1077;&#1085;%20&#1086;&#1090;%20&#1089;&#1087;&#1072;&#1084;-&#1073;&#1086;&#1090;&#1086;&#1074;,%20&#1076;&#1083;&#1103;%20&#1077;&#1075;&#1086;%20&#1087;&#1088;&#1086;&#1089;&#1084;&#1086;&#1090;&#1088;&#1072;%20&#1091;%20&#1042;&#1072;&#1089;%20&#1076;&#1086;&#1083;&#1078;&#1077;&#1085;%20&#1073;&#1099;&#1090;&#1100;%20&#1074;&#1082;&#1083;&#1102;&#1095;&#1077;&#1085;%20Javascript%20%3cscript%20language='JavaScript'%20type='text/javascript'%3e%20%3c!--%20document.write(%20'%3c/'%20);%20document.write(%20'span%3e" TargetMode="External"/><Relationship Id="rId4" Type="http://schemas.openxmlformats.org/officeDocument/2006/relationships/hyperlink" Target="http://www.government-nnov.ru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3.xml"/><Relationship Id="rId3" Type="http://schemas.openxmlformats.org/officeDocument/2006/relationships/chart" Target="../charts/chart8.xml"/><Relationship Id="rId7" Type="http://schemas.openxmlformats.org/officeDocument/2006/relationships/chart" Target="../charts/chart12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11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9B8868-FFDB-4E56-A7BF-1DCEA643C037}" type="slidenum">
              <a:rPr lang="ru-RU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9219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11138" y="5732463"/>
            <a:ext cx="8064500" cy="981075"/>
          </a:xfrm>
        </p:spPr>
        <p:txBody>
          <a:bodyPr/>
          <a:lstStyle/>
          <a:p>
            <a:pPr marL="1233488" lvl="4" indent="0" algn="ctr" eaLnBrk="1" hangingPunct="1">
              <a:buFont typeface="Symbol" pitchFamily="18" charset="2"/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ahoma" pitchFamily="34" charset="0"/>
              </a:rPr>
              <a:t>по проекту решения Земского собрания «Об исполнении районного бюджета за 2018 год»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71736" y="260648"/>
            <a:ext cx="432048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lumMod val="2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Тонкинский муниципальный район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lumMod val="2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Нижегородской области </a:t>
            </a:r>
            <a:endParaRPr lang="ru-RU" sz="2400" b="0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lumMod val="2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0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lumMod val="2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9221" name="TextBox 8"/>
          <p:cNvSpPr txBox="1">
            <a:spLocks noChangeArrowheads="1"/>
          </p:cNvSpPr>
          <p:nvPr/>
        </p:nvSpPr>
        <p:spPr bwMode="auto">
          <a:xfrm>
            <a:off x="5759450" y="2852738"/>
            <a:ext cx="936625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 dirty="0">
              <a:solidFill>
                <a:schemeClr val="tx1"/>
              </a:solidFill>
              <a:latin typeface="Candara" pitchFamily="34" charset="0"/>
            </a:endParaRPr>
          </a:p>
        </p:txBody>
      </p:sp>
      <p:sp>
        <p:nvSpPr>
          <p:cNvPr id="9222" name="Rectangle 12"/>
          <p:cNvSpPr>
            <a:spLocks noChangeArrowheads="1"/>
          </p:cNvSpPr>
          <p:nvPr/>
        </p:nvSpPr>
        <p:spPr bwMode="auto">
          <a:xfrm>
            <a:off x="1619250" y="5116513"/>
            <a:ext cx="6337300" cy="61595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sz="3600" dirty="0"/>
              <a:t>Бюджет для граждан</a:t>
            </a:r>
          </a:p>
        </p:txBody>
      </p:sp>
      <p:sp>
        <p:nvSpPr>
          <p:cNvPr id="11" name="Номер слайда 10"/>
          <p:cNvSpPr txBox="1">
            <a:spLocks noGrp="1"/>
          </p:cNvSpPr>
          <p:nvPr/>
        </p:nvSpPr>
        <p:spPr>
          <a:xfrm>
            <a:off x="3990975" y="6249988"/>
            <a:ext cx="116205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B1515195-74C1-4DBD-AC3D-39E301F91B2E}" type="slidenum">
              <a:rPr lang="ru-RU" sz="1000" b="0">
                <a:latin typeface="+mn-lt"/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</a:t>
            </a:fld>
            <a:endParaRPr lang="ru-RU" sz="1000" b="0" dirty="0">
              <a:latin typeface="+mn-lt"/>
              <a:cs typeface="+mn-cs"/>
            </a:endParaRPr>
          </a:p>
        </p:txBody>
      </p:sp>
      <p:pic>
        <p:nvPicPr>
          <p:cNvPr id="922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92" y="1767736"/>
            <a:ext cx="4891088" cy="336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H:\НАГРАЖДЕНИЕ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280" y="1982918"/>
            <a:ext cx="4020328" cy="2670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Описание: Тонкинский МР_ПП-01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4"/>
            <a:ext cx="936104" cy="1152128"/>
          </a:xfrm>
          <a:prstGeom prst="rect">
            <a:avLst/>
          </a:prstGeom>
          <a:solidFill>
            <a:srgbClr val="FFFFFF"/>
          </a:solidFill>
          <a:ln w="9525" cmpd="sng">
            <a:solidFill>
              <a:srgbClr val="FFFFFF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39065339"/>
              </p:ext>
            </p:extLst>
          </p:nvPr>
        </p:nvGraphicFramePr>
        <p:xfrm>
          <a:off x="4565983" y="476672"/>
          <a:ext cx="4572000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8759758"/>
              </p:ext>
            </p:extLst>
          </p:nvPr>
        </p:nvGraphicFramePr>
        <p:xfrm>
          <a:off x="323528" y="476672"/>
          <a:ext cx="4572000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1858146"/>
              </p:ext>
            </p:extLst>
          </p:nvPr>
        </p:nvGraphicFramePr>
        <p:xfrm>
          <a:off x="251520" y="364502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4818300"/>
              </p:ext>
            </p:extLst>
          </p:nvPr>
        </p:nvGraphicFramePr>
        <p:xfrm>
          <a:off x="5076056" y="3789040"/>
          <a:ext cx="3563888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40064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251520" y="260648"/>
            <a:ext cx="8640960" cy="86409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Уровень средней заработной платы работников бюджетных </a:t>
            </a:r>
            <a:r>
              <a:rPr lang="ru-RU" sz="2400" dirty="0" smtClean="0"/>
              <a:t>учреждений в </a:t>
            </a:r>
            <a:r>
              <a:rPr lang="ru-RU" sz="2400" dirty="0"/>
              <a:t>Тонкинском муниципальном  </a:t>
            </a:r>
            <a:r>
              <a:rPr lang="ru-RU" sz="2400" dirty="0" smtClean="0"/>
              <a:t>районе, руб. </a:t>
            </a:r>
            <a:endParaRPr lang="ru-RU" sz="24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460736"/>
              </p:ext>
            </p:extLst>
          </p:nvPr>
        </p:nvGraphicFramePr>
        <p:xfrm>
          <a:off x="539552" y="1268760"/>
          <a:ext cx="8064895" cy="52565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56816"/>
                <a:gridCol w="1908156"/>
                <a:gridCol w="1899923"/>
              </a:tblGrid>
              <a:tr h="3433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7117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2018 </a:t>
                      </a:r>
                      <a:r>
                        <a:rPr lang="ru-RU" sz="1800" dirty="0">
                          <a:effectLst/>
                        </a:rPr>
                        <a:t>год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7117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2017 </a:t>
                      </a:r>
                      <a:r>
                        <a:rPr lang="ru-RU" sz="1800" dirty="0">
                          <a:effectLst/>
                        </a:rPr>
                        <a:t>год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0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социальных работников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28425,5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22676,9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45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работников учреждений культуры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20682,9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17255,5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3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врачей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54767,7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38592,4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0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среднего медицинского   персонала  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22391,8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17061,4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0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Уровень средней заработной платы младшего медицинского персонала</a:t>
                      </a:r>
                      <a:endParaRPr lang="ru-RU" sz="1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25475,9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14126,2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1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педагогических работников образовательных учреждений общего образования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29300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27534,1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1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Уровень средней заработной платы педагогических работников дошкольных образовательных учреждений  </a:t>
                      </a:r>
                      <a:endParaRPr lang="ru-RU" sz="1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27242,2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24615,2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1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педагогических работников учреждений дополнительного образования детей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29083,8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25125,0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167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251520" y="188640"/>
            <a:ext cx="8640960" cy="122413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Итоги развития малого и среднего предпринимательства в 2018 году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4689" y="2161391"/>
            <a:ext cx="5074266" cy="57606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Инвестиции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в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основной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капитал </a:t>
            </a:r>
            <a:endParaRPr lang="ru-RU" sz="2400" b="1" i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85800" y="1484784"/>
            <a:ext cx="7772400" cy="64807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Количество субъектов малого бизнеса  - 134, в том числе индивидуальных предпринимателей- 97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4689" y="2590461"/>
            <a:ext cx="51154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Доля малого бизнеса </a:t>
            </a:r>
          </a:p>
          <a:p>
            <a:r>
              <a:rPr lang="ru-RU" sz="2400" b="0" i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в общем объеме инвестиций </a:t>
            </a:r>
            <a:endParaRPr lang="ru-RU" sz="2400" b="0" i="1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4688" y="3573016"/>
            <a:ext cx="525943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ОТГРУЖЕНО ТОВАРОВ 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СОБСТВЕННОГО ПРОИЗВОДСТВА, 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ВЫПОЛНЕНО РАБОТ И УСЛУГ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СОБСТВЕННЫМИ СИЛАМИ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79442" y="5301208"/>
            <a:ext cx="53887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Доля малого бизнеса в общем </a:t>
            </a:r>
          </a:p>
          <a:p>
            <a:r>
              <a:rPr lang="ru-RU" sz="2400" b="0" i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объеме  отгруженных товаров, </a:t>
            </a:r>
          </a:p>
          <a:p>
            <a:r>
              <a:rPr lang="ru-RU" sz="2400" b="0" i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произведенных услуг   </a:t>
            </a:r>
            <a:endParaRPr lang="ru-RU" sz="2400" b="0" i="1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72200" y="5487907"/>
            <a:ext cx="15119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0" i="1" dirty="0" smtClean="0">
                <a:solidFill>
                  <a:prstClr val="black"/>
                </a:solidFill>
              </a:rPr>
              <a:t>80,4 </a:t>
            </a:r>
            <a:r>
              <a:rPr lang="ru-RU" sz="3200" b="0" i="1" dirty="0">
                <a:solidFill>
                  <a:prstClr val="black"/>
                </a:solidFill>
              </a:rPr>
              <a:t>%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538955" y="2117790"/>
            <a:ext cx="33535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sz="2400" b="1" cap="all" dirty="0" smtClean="0">
                <a:solidFill>
                  <a:srgbClr val="1F497D">
                    <a:lumMod val="50000"/>
                  </a:srgbClr>
                </a:solidFill>
                <a:ea typeface="+mj-ea"/>
                <a:cs typeface="+mj-cs"/>
              </a:rPr>
              <a:t> </a:t>
            </a:r>
            <a:r>
              <a:rPr lang="ru-RU" sz="3200" b="1" cap="all" dirty="0" smtClean="0">
                <a:solidFill>
                  <a:srgbClr val="1F497D">
                    <a:lumMod val="50000"/>
                  </a:srgbClr>
                </a:solidFill>
                <a:ea typeface="+mj-ea"/>
                <a:cs typeface="+mj-cs"/>
              </a:rPr>
              <a:t>84,6</a:t>
            </a:r>
            <a:r>
              <a:rPr lang="ru-RU" sz="3200" b="1" dirty="0" smtClean="0">
                <a:solidFill>
                  <a:srgbClr val="1F497D">
                    <a:lumMod val="50000"/>
                  </a:srgbClr>
                </a:solidFill>
                <a:ea typeface="+mj-ea"/>
                <a:cs typeface="+mj-cs"/>
              </a:rPr>
              <a:t>млн. руб.</a:t>
            </a:r>
            <a:endParaRPr lang="ru-RU" sz="3200" b="1" cap="all" dirty="0">
              <a:solidFill>
                <a:srgbClr val="1F497D">
                  <a:lumMod val="50000"/>
                </a:srgbClr>
              </a:solidFill>
              <a:ea typeface="+mj-ea"/>
              <a:cs typeface="+mj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746899" y="2971155"/>
            <a:ext cx="14818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0" i="1" dirty="0" smtClean="0">
                <a:solidFill>
                  <a:srgbClr val="1F497D">
                    <a:lumMod val="50000"/>
                  </a:srgbClr>
                </a:solidFill>
              </a:rPr>
              <a:t>37,1 </a:t>
            </a:r>
            <a:r>
              <a:rPr lang="ru-RU" sz="3200" b="0" i="1" dirty="0">
                <a:solidFill>
                  <a:srgbClr val="1F497D">
                    <a:lumMod val="50000"/>
                  </a:srgbClr>
                </a:solidFill>
              </a:rPr>
              <a:t>%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868144" y="3953865"/>
            <a:ext cx="3154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 smtClean="0">
                <a:solidFill>
                  <a:srgbClr val="1F497D">
                    <a:lumMod val="50000"/>
                  </a:srgbClr>
                </a:solidFill>
              </a:rPr>
              <a:t>518,85 млн.руб.</a:t>
            </a:r>
            <a:endParaRPr lang="ru-RU" sz="3200" b="1" dirty="0">
              <a:solidFill>
                <a:srgbClr val="1F497D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74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CAC993-2F8E-42D6-8DF2-A372170388D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graphicFrame>
        <p:nvGraphicFramePr>
          <p:cNvPr id="3" name="Диаграмм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400941"/>
              </p:ext>
            </p:extLst>
          </p:nvPr>
        </p:nvGraphicFramePr>
        <p:xfrm>
          <a:off x="0" y="84934"/>
          <a:ext cx="9139808" cy="67413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00413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A8CC53-62F6-4764-917E-DE0CF0954336}" type="slidenum">
              <a:rPr lang="ru-RU"/>
              <a:pPr>
                <a:defRPr/>
              </a:pPr>
              <a:t>14</a:t>
            </a:fld>
            <a:endParaRPr lang="ru-RU"/>
          </a:p>
        </p:txBody>
      </p:sp>
      <p:sp useBgFill="1"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3987800" y="6521450"/>
            <a:ext cx="1905000" cy="26035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100">
                <a:solidFill>
                  <a:schemeClr val="tx1"/>
                </a:solidFill>
              </a:rPr>
              <a:t>Итоги       2003</a:t>
            </a:r>
          </a:p>
        </p:txBody>
      </p:sp>
      <p:sp useBgFill="1">
        <p:nvSpPr>
          <p:cNvPr id="21508" name="Text Box 5"/>
          <p:cNvSpPr txBox="1">
            <a:spLocks noChangeArrowheads="1"/>
          </p:cNvSpPr>
          <p:nvPr/>
        </p:nvSpPr>
        <p:spPr bwMode="auto">
          <a:xfrm>
            <a:off x="4140200" y="6597650"/>
            <a:ext cx="1905000" cy="26035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sz="1100">
              <a:solidFill>
                <a:schemeClr val="tx1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67544" y="35551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Динамика изменений налоговых и </a:t>
            </a:r>
            <a:b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 неналоговых доходов консолидированного бюджета за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2016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–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2018 годы 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0" name="Диаграмм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1906896"/>
              </p:ext>
            </p:extLst>
          </p:nvPr>
        </p:nvGraphicFramePr>
        <p:xfrm>
          <a:off x="251520" y="1124743"/>
          <a:ext cx="8568952" cy="5603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graphicFrame>
        <p:nvGraphicFramePr>
          <p:cNvPr id="8" name="Group 17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6342122"/>
              </p:ext>
            </p:extLst>
          </p:nvPr>
        </p:nvGraphicFramePr>
        <p:xfrm>
          <a:off x="142875" y="640853"/>
          <a:ext cx="9001155" cy="6091165"/>
        </p:xfrm>
        <a:graphic>
          <a:graphicData uri="http://schemas.openxmlformats.org/drawingml/2006/table">
            <a:tbl>
              <a:tblPr/>
              <a:tblGrid>
                <a:gridCol w="3259204"/>
                <a:gridCol w="1124612"/>
                <a:gridCol w="1124612"/>
                <a:gridCol w="1206327"/>
                <a:gridCol w="1124612"/>
                <a:gridCol w="1161788"/>
              </a:tblGrid>
              <a:tr h="21221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CB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CB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CB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CB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CB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21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к первоначальному плану </a:t>
                      </a: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3175" marR="0" lvl="0" indent="-31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175" marR="0" lvl="0" indent="-31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к уточненному плану </a:t>
                      </a:r>
                    </a:p>
                    <a:p>
                      <a:pPr marL="3175" marR="0" lvl="0" indent="-31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488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Первоначальный план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план </a:t>
                      </a: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 </a:t>
                      </a: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206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74 982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77 287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82 132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доходы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68 635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70 996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75 837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51 543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52 258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57 075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Акцизы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7 155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8 157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8 158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 налог на вмененный доход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2 422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2 614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2 620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Налоги на имущество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6 584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6 968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6 985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налоговые доходы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931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Неналоговые доходы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6 347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6 291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6 295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4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Возврат остатков субсидий и субвенций прошлых лет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-3 994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- 2 847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- 2 847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71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Возврат остатков субсидий и субвенций прошлых лет из бюджетов поселений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3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338 289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394 732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394 732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120 587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120 295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120 295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111 216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125 139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125 139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106 486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144 692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144 692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3 214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3 214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безвозмездные поступления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1 392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1 392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ДОХОДОВ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409 277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469 172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474 017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Заголовок 6"/>
          <p:cNvSpPr txBox="1">
            <a:spLocks/>
          </p:cNvSpPr>
          <p:nvPr/>
        </p:nvSpPr>
        <p:spPr>
          <a:xfrm>
            <a:off x="486685" y="37285"/>
            <a:ext cx="8175600" cy="60356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ru-RU" sz="2000" dirty="0">
                <a:solidFill>
                  <a:schemeClr val="bg1"/>
                </a:solidFill>
              </a:rPr>
              <a:t>Доходы консолидированного бюджета</a:t>
            </a:r>
            <a:endParaRPr lang="ru-RU" sz="2000" dirty="0" smtClean="0">
              <a:solidFill>
                <a:schemeClr val="bg1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95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3C5842-4348-4506-8BB6-5E71254973A0}" type="slidenum">
              <a:rPr lang="ru-RU"/>
              <a:pPr>
                <a:defRPr/>
              </a:pPr>
              <a:t>16</a:t>
            </a:fld>
            <a:endParaRPr lang="ru-RU"/>
          </a:p>
        </p:txBody>
      </p:sp>
      <p:sp>
        <p:nvSpPr>
          <p:cNvPr id="5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67544" y="0"/>
            <a:ext cx="8229600" cy="836712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Динамика исполнения по основным налоговым доходам консолидированного бюджета за 2017-2018 годы, </a:t>
            </a:r>
            <a:r>
              <a:rPr lang="ru-RU" sz="2000" dirty="0" err="1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тыс.руб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.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Диаграмм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6331444"/>
              </p:ext>
            </p:extLst>
          </p:nvPr>
        </p:nvGraphicFramePr>
        <p:xfrm>
          <a:off x="251520" y="908720"/>
          <a:ext cx="8784976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ABA1FC-32DE-45E4-8606-022035BBDB12}" type="slidenum">
              <a:rPr lang="ru-RU"/>
              <a:pPr>
                <a:defRPr/>
              </a:pPr>
              <a:t>17</a:t>
            </a:fld>
            <a:endParaRPr lang="ru-RU"/>
          </a:p>
        </p:txBody>
      </p:sp>
      <p:sp>
        <p:nvSpPr>
          <p:cNvPr id="23555" name="Text Box 2"/>
          <p:cNvSpPr txBox="1">
            <a:spLocks noChangeArrowheads="1"/>
          </p:cNvSpPr>
          <p:nvPr/>
        </p:nvSpPr>
        <p:spPr bwMode="auto">
          <a:xfrm>
            <a:off x="971550" y="1700213"/>
            <a:ext cx="237648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SzPct val="100000"/>
            </a:pPr>
            <a:endParaRPr lang="ru-RU" altLang="ru-RU" b="0">
              <a:latin typeface="Arial" charset="0"/>
            </a:endParaRPr>
          </a:p>
        </p:txBody>
      </p:sp>
      <p:sp>
        <p:nvSpPr>
          <p:cNvPr id="23556" name="Text Box 3"/>
          <p:cNvSpPr txBox="1">
            <a:spLocks noChangeArrowheads="1"/>
          </p:cNvSpPr>
          <p:nvPr/>
        </p:nvSpPr>
        <p:spPr bwMode="auto">
          <a:xfrm>
            <a:off x="5076825" y="1844675"/>
            <a:ext cx="237648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SzPct val="100000"/>
            </a:pPr>
            <a:endParaRPr lang="ru-RU" altLang="ru-RU" b="0">
              <a:latin typeface="Arial" charset="0"/>
            </a:endParaRPr>
          </a:p>
        </p:txBody>
      </p:sp>
      <p:sp>
        <p:nvSpPr>
          <p:cNvPr id="23558" name="Text Box 23"/>
          <p:cNvSpPr txBox="1">
            <a:spLocks noChangeArrowheads="1"/>
          </p:cNvSpPr>
          <p:nvPr/>
        </p:nvSpPr>
        <p:spPr bwMode="auto">
          <a:xfrm>
            <a:off x="7092950" y="6453188"/>
            <a:ext cx="18716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accent1"/>
              </a:buClr>
              <a:buSzPct val="100000"/>
            </a:pPr>
            <a:r>
              <a:rPr lang="ru-RU" altLang="ru-RU" sz="1600" b="0">
                <a:solidFill>
                  <a:schemeClr val="tx1"/>
                </a:solidFill>
                <a:latin typeface="Verdana" pitchFamily="34" charset="0"/>
              </a:rPr>
              <a:t>      </a:t>
            </a:r>
            <a:endParaRPr lang="ru-RU" altLang="ru-RU" b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2307" name="AutoShape 29"/>
          <p:cNvSpPr>
            <a:spLocks noChangeArrowheads="1"/>
          </p:cNvSpPr>
          <p:nvPr/>
        </p:nvSpPr>
        <p:spPr bwMode="auto">
          <a:xfrm>
            <a:off x="6607146" y="1380278"/>
            <a:ext cx="474662" cy="48577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70140A"/>
          </a:solidFill>
          <a:ln w="9525">
            <a:solidFill>
              <a:srgbClr val="70140A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0" smtClean="0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2" name="Rectangle 34"/>
          <p:cNvSpPr>
            <a:spLocks noChangeArrowheads="1"/>
          </p:cNvSpPr>
          <p:nvPr/>
        </p:nvSpPr>
        <p:spPr bwMode="auto">
          <a:xfrm>
            <a:off x="7240588" y="1201738"/>
            <a:ext cx="1652587" cy="6429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 smtClean="0">
                <a:solidFill>
                  <a:schemeClr val="tx1"/>
                </a:solidFill>
                <a:latin typeface="Tahoma" pitchFamily="34" charset="0"/>
              </a:rPr>
              <a:t>120 295,6</a:t>
            </a:r>
            <a:endParaRPr lang="ru-RU" altLang="ru-RU" dirty="0">
              <a:solidFill>
                <a:schemeClr val="tx1"/>
              </a:solidFill>
              <a:latin typeface="Verdana" pitchFamily="34" charset="0"/>
            </a:endParaRPr>
          </a:p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>
                <a:solidFill>
                  <a:schemeClr val="tx1"/>
                </a:solidFill>
                <a:latin typeface="Tahoma" pitchFamily="34" charset="0"/>
              </a:rPr>
              <a:t>тыс. рублей</a:t>
            </a:r>
          </a:p>
        </p:txBody>
      </p:sp>
      <p:sp>
        <p:nvSpPr>
          <p:cNvPr id="10266" name="Rectangle 37"/>
          <p:cNvSpPr>
            <a:spLocks noChangeArrowheads="1"/>
          </p:cNvSpPr>
          <p:nvPr/>
        </p:nvSpPr>
        <p:spPr bwMode="auto">
          <a:xfrm>
            <a:off x="1549370" y="5085184"/>
            <a:ext cx="5903943" cy="60239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300" dirty="0" smtClean="0">
                <a:solidFill>
                  <a:schemeClr val="bg1"/>
                </a:solidFill>
              </a:rPr>
              <a:t>Всего получено 393 340тыс. рублей</a:t>
            </a:r>
          </a:p>
        </p:txBody>
      </p:sp>
      <p:sp>
        <p:nvSpPr>
          <p:cNvPr id="17" name="Rectangle 24"/>
          <p:cNvSpPr>
            <a:spLocks noChangeArrowheads="1"/>
          </p:cNvSpPr>
          <p:nvPr/>
        </p:nvSpPr>
        <p:spPr bwMode="auto">
          <a:xfrm>
            <a:off x="360363" y="1131888"/>
            <a:ext cx="6227762" cy="7762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">
              <a:buClr>
                <a:schemeClr val="accent1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 dirty="0">
                <a:solidFill>
                  <a:schemeClr val="tx1"/>
                </a:solidFill>
                <a:latin typeface="Tahoma" pitchFamily="34" charset="0"/>
              </a:rPr>
              <a:t>Дотации на выравнивание бюджетной </a:t>
            </a:r>
          </a:p>
          <a:p>
            <a:pPr algn="ctr" fontAlgn="b">
              <a:buClr>
                <a:schemeClr val="accent1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 dirty="0">
                <a:solidFill>
                  <a:schemeClr val="tx1"/>
                </a:solidFill>
                <a:latin typeface="Tahoma" pitchFamily="34" charset="0"/>
              </a:rPr>
              <a:t>обеспеченности и поддержку мер </a:t>
            </a:r>
          </a:p>
          <a:p>
            <a:pPr algn="ctr" fontAlgn="b">
              <a:buClr>
                <a:schemeClr val="accent1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 dirty="0">
                <a:solidFill>
                  <a:schemeClr val="tx1"/>
                </a:solidFill>
                <a:latin typeface="Tahoma" pitchFamily="34" charset="0"/>
              </a:rPr>
              <a:t>сбалансированности бюджетов </a:t>
            </a:r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387350" y="2997200"/>
            <a:ext cx="6200775" cy="5222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">
              <a:buClr>
                <a:schemeClr val="accent1"/>
              </a:buClr>
              <a:buSzPct val="100000"/>
              <a:buFont typeface="Symbol" pitchFamily="18" charset="2"/>
              <a:buNone/>
              <a:defRPr/>
            </a:pPr>
            <a:r>
              <a:rPr lang="ru-RU">
                <a:solidFill>
                  <a:schemeClr val="tx1"/>
                </a:solidFill>
                <a:latin typeface="Tahoma" pitchFamily="34" charset="0"/>
              </a:rPr>
              <a:t>Субсидии</a:t>
            </a:r>
            <a:endParaRPr lang="ru-RU" altLang="ru-RU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21" name="Rectangle 24"/>
          <p:cNvSpPr>
            <a:spLocks noChangeArrowheads="1"/>
          </p:cNvSpPr>
          <p:nvPr/>
        </p:nvSpPr>
        <p:spPr bwMode="auto">
          <a:xfrm>
            <a:off x="368300" y="2184400"/>
            <a:ext cx="6219825" cy="4810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">
              <a:buClr>
                <a:schemeClr val="accent1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>
                <a:solidFill>
                  <a:schemeClr val="tx1"/>
                </a:solidFill>
                <a:latin typeface="Tahoma" pitchFamily="34" charset="0"/>
              </a:rPr>
              <a:t>Субвенции</a:t>
            </a:r>
          </a:p>
        </p:txBody>
      </p:sp>
      <p:sp>
        <p:nvSpPr>
          <p:cNvPr id="12318" name="AutoShape 30"/>
          <p:cNvSpPr>
            <a:spLocks noChangeArrowheads="1"/>
          </p:cNvSpPr>
          <p:nvPr/>
        </p:nvSpPr>
        <p:spPr bwMode="auto">
          <a:xfrm>
            <a:off x="6611144" y="2225656"/>
            <a:ext cx="461962" cy="485776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70140A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0" smtClean="0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23" name="Rectangle 25"/>
          <p:cNvSpPr>
            <a:spLocks noChangeArrowheads="1"/>
          </p:cNvSpPr>
          <p:nvPr/>
        </p:nvSpPr>
        <p:spPr bwMode="auto">
          <a:xfrm>
            <a:off x="7240588" y="2092325"/>
            <a:ext cx="1652587" cy="5984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 smtClean="0">
                <a:solidFill>
                  <a:schemeClr val="tx1"/>
                </a:solidFill>
                <a:latin typeface="Tahoma" pitchFamily="34" charset="0"/>
              </a:rPr>
              <a:t>125 138,6</a:t>
            </a:r>
            <a:endParaRPr lang="ru-RU" altLang="ru-RU" dirty="0">
              <a:solidFill>
                <a:schemeClr val="tx1"/>
              </a:solidFill>
              <a:latin typeface="Tahoma" pitchFamily="34" charset="0"/>
            </a:endParaRPr>
          </a:p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>
                <a:solidFill>
                  <a:schemeClr val="tx1"/>
                </a:solidFill>
                <a:latin typeface="Tahoma" pitchFamily="34" charset="0"/>
              </a:rPr>
              <a:t>тыс. рублей</a:t>
            </a:r>
          </a:p>
        </p:txBody>
      </p:sp>
      <p:sp>
        <p:nvSpPr>
          <p:cNvPr id="12320" name="AutoShape 30"/>
          <p:cNvSpPr>
            <a:spLocks noChangeArrowheads="1"/>
          </p:cNvSpPr>
          <p:nvPr/>
        </p:nvSpPr>
        <p:spPr bwMode="auto">
          <a:xfrm>
            <a:off x="6608763" y="3978274"/>
            <a:ext cx="449263" cy="485776"/>
          </a:xfrm>
          <a:prstGeom prst="rightArrow">
            <a:avLst>
              <a:gd name="adj1" fmla="val 50000"/>
              <a:gd name="adj2" fmla="val 25036"/>
            </a:avLst>
          </a:prstGeom>
          <a:solidFill>
            <a:srgbClr val="70140A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0" smtClean="0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7223125" y="2919413"/>
            <a:ext cx="1652588" cy="6000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 smtClean="0">
                <a:solidFill>
                  <a:schemeClr val="tx1"/>
                </a:solidFill>
                <a:latin typeface="Tahoma" pitchFamily="34" charset="0"/>
              </a:rPr>
              <a:t>144 691,8</a:t>
            </a:r>
            <a:endParaRPr lang="ru-RU" altLang="ru-RU" dirty="0">
              <a:solidFill>
                <a:schemeClr val="tx1"/>
              </a:solidFill>
              <a:latin typeface="Tahoma" pitchFamily="34" charset="0"/>
            </a:endParaRPr>
          </a:p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>
                <a:solidFill>
                  <a:schemeClr val="tx1"/>
                </a:solidFill>
                <a:latin typeface="Tahoma" pitchFamily="34" charset="0"/>
              </a:rPr>
              <a:t>тыс. рублей</a:t>
            </a:r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auto">
          <a:xfrm>
            <a:off x="360363" y="3933825"/>
            <a:ext cx="6200775" cy="5222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">
              <a:buClr>
                <a:schemeClr val="accent1"/>
              </a:buClr>
              <a:buSzPct val="100000"/>
              <a:buFont typeface="Symbol" pitchFamily="18" charset="2"/>
              <a:buNone/>
              <a:defRPr/>
            </a:pPr>
            <a:r>
              <a:rPr lang="ru-RU">
                <a:solidFill>
                  <a:schemeClr val="tx1"/>
                </a:solidFill>
                <a:latin typeface="Tahoma" pitchFamily="34" charset="0"/>
              </a:rPr>
              <a:t>Иные межбюджетные трансферты</a:t>
            </a:r>
            <a:endParaRPr lang="ru-RU" altLang="ru-RU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7" name="Rectangle 25"/>
          <p:cNvSpPr>
            <a:spLocks noChangeArrowheads="1"/>
          </p:cNvSpPr>
          <p:nvPr/>
        </p:nvSpPr>
        <p:spPr bwMode="auto">
          <a:xfrm>
            <a:off x="7223125" y="3906838"/>
            <a:ext cx="1652588" cy="6000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 smtClean="0">
                <a:solidFill>
                  <a:schemeClr val="tx1"/>
                </a:solidFill>
                <a:latin typeface="Tahoma" pitchFamily="34" charset="0"/>
              </a:rPr>
              <a:t>3 213,9</a:t>
            </a:r>
            <a:endParaRPr lang="ru-RU" altLang="ru-RU" dirty="0">
              <a:solidFill>
                <a:schemeClr val="tx1"/>
              </a:solidFill>
              <a:latin typeface="Tahoma" pitchFamily="34" charset="0"/>
            </a:endParaRPr>
          </a:p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>
                <a:solidFill>
                  <a:schemeClr val="tx1"/>
                </a:solidFill>
                <a:latin typeface="Tahoma" pitchFamily="34" charset="0"/>
              </a:rPr>
              <a:t>тыс. рублей</a:t>
            </a:r>
          </a:p>
        </p:txBody>
      </p:sp>
      <p:sp>
        <p:nvSpPr>
          <p:cNvPr id="8" name="AutoShape 30"/>
          <p:cNvSpPr>
            <a:spLocks noChangeArrowheads="1"/>
          </p:cNvSpPr>
          <p:nvPr/>
        </p:nvSpPr>
        <p:spPr bwMode="auto">
          <a:xfrm>
            <a:off x="6634957" y="3014644"/>
            <a:ext cx="461962" cy="48577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70140A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0" smtClean="0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24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87350" y="49645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Безвозмездные поступления из федерального, областного бюджетов и Фонда содействия реформированию ЖКХ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1D66B1-B52E-4015-AE03-55B3459B438E}" type="slidenum">
              <a:rPr lang="ru-RU"/>
              <a:pPr>
                <a:defRPr/>
              </a:pPr>
              <a:t>18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57200" y="338328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Исполнение консолидированного бюджета района по расходам в 2016 - 2018 годах</a:t>
            </a:r>
          </a:p>
        </p:txBody>
      </p:sp>
      <p:sp>
        <p:nvSpPr>
          <p:cNvPr id="9" name="Трапеция 8"/>
          <p:cNvSpPr/>
          <p:nvPr/>
        </p:nvSpPr>
        <p:spPr>
          <a:xfrm>
            <a:off x="1657771" y="4910138"/>
            <a:ext cx="1800225" cy="1352550"/>
          </a:xfrm>
          <a:prstGeom prst="trapezoi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24585" name="TextBox 1"/>
          <p:cNvSpPr txBox="1">
            <a:spLocks noChangeArrowheads="1"/>
          </p:cNvSpPr>
          <p:nvPr/>
        </p:nvSpPr>
        <p:spPr bwMode="auto">
          <a:xfrm>
            <a:off x="1619672" y="4962526"/>
            <a:ext cx="1876425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1400" dirty="0" smtClean="0">
                <a:solidFill>
                  <a:schemeClr val="folHlink"/>
                </a:solidFill>
                <a:latin typeface="Verdana" pitchFamily="34" charset="0"/>
              </a:rPr>
              <a:t>46 </a:t>
            </a:r>
            <a:endParaRPr lang="ru-RU" sz="1400" dirty="0">
              <a:solidFill>
                <a:schemeClr val="folHlink"/>
              </a:solidFill>
              <a:latin typeface="Verdana" pitchFamily="34" charset="0"/>
            </a:endParaRPr>
          </a:p>
          <a:p>
            <a:pPr algn="ctr" eaLnBrk="1" hangingPunct="1"/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тыс. рублей </a:t>
            </a:r>
          </a:p>
          <a:p>
            <a:pPr algn="ctr" eaLnBrk="1" hangingPunct="1"/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на 1 жителя</a:t>
            </a:r>
          </a:p>
        </p:txBody>
      </p:sp>
      <p:sp>
        <p:nvSpPr>
          <p:cNvPr id="11" name="Трапеция 10"/>
          <p:cNvSpPr/>
          <p:nvPr/>
        </p:nvSpPr>
        <p:spPr>
          <a:xfrm>
            <a:off x="3862189" y="4910138"/>
            <a:ext cx="1757363" cy="1352550"/>
          </a:xfrm>
          <a:prstGeom prst="trapezoi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24587" name="TextBox 1"/>
          <p:cNvSpPr txBox="1">
            <a:spLocks noChangeArrowheads="1"/>
          </p:cNvSpPr>
          <p:nvPr/>
        </p:nvSpPr>
        <p:spPr bwMode="auto">
          <a:xfrm>
            <a:off x="3851920" y="4962526"/>
            <a:ext cx="1757363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1400" dirty="0" smtClean="0">
                <a:solidFill>
                  <a:schemeClr val="folHlink"/>
                </a:solidFill>
                <a:latin typeface="Verdana" pitchFamily="34" charset="0"/>
              </a:rPr>
              <a:t>50 </a:t>
            </a:r>
            <a:endParaRPr lang="ru-RU" sz="1400" dirty="0">
              <a:solidFill>
                <a:schemeClr val="folHlink"/>
              </a:solidFill>
              <a:latin typeface="Verdana" pitchFamily="34" charset="0"/>
            </a:endParaRPr>
          </a:p>
          <a:p>
            <a:pPr algn="ctr" eaLnBrk="1" hangingPunct="1"/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тыс. рублей </a:t>
            </a:r>
          </a:p>
          <a:p>
            <a:pPr algn="ctr" eaLnBrk="1" hangingPunct="1"/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на 1 жителя</a:t>
            </a:r>
          </a:p>
          <a:p>
            <a:pPr algn="ctr" eaLnBrk="1" hangingPunct="1"/>
            <a:endParaRPr lang="ru-RU" sz="14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24588" name="TextBox 1"/>
          <p:cNvSpPr txBox="1">
            <a:spLocks noChangeArrowheads="1"/>
          </p:cNvSpPr>
          <p:nvPr/>
        </p:nvSpPr>
        <p:spPr bwMode="auto">
          <a:xfrm>
            <a:off x="6629797" y="5391150"/>
            <a:ext cx="201612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40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24589" name="Номер слайда 13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graphicFrame>
        <p:nvGraphicFramePr>
          <p:cNvPr id="24590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5969286"/>
              </p:ext>
            </p:extLst>
          </p:nvPr>
        </p:nvGraphicFramePr>
        <p:xfrm>
          <a:off x="501501" y="1484784"/>
          <a:ext cx="8458200" cy="2736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03" name="Лист" r:id="rId4" imgW="6581792" imgH="1952611" progId="Excel.Sheet.8">
                  <p:embed/>
                </p:oleObj>
              </mc:Choice>
              <mc:Fallback>
                <p:oleObj name="Лист" r:id="rId4" imgW="6581792" imgH="1952611" progId="Excel.Sheet.8">
                  <p:embed/>
                  <p:pic>
                    <p:nvPicPr>
                      <p:cNvPr id="0" name="Picture 32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501" y="1484784"/>
                        <a:ext cx="8458200" cy="2736304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Трапеция 12"/>
          <p:cNvSpPr/>
          <p:nvPr/>
        </p:nvSpPr>
        <p:spPr>
          <a:xfrm>
            <a:off x="5844704" y="4891089"/>
            <a:ext cx="1757362" cy="1352550"/>
          </a:xfrm>
          <a:prstGeom prst="trapezoi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>
                <a:solidFill>
                  <a:srgbClr val="7030A0"/>
                </a:solidFill>
                <a:latin typeface="Verdana" pitchFamily="34" charset="0"/>
              </a:rPr>
              <a:t>60</a:t>
            </a:r>
            <a:r>
              <a:rPr lang="ru-RU" sz="1400" dirty="0" smtClean="0">
                <a:solidFill>
                  <a:srgbClr val="FF0000"/>
                </a:solidFill>
                <a:latin typeface="Verdana" pitchFamily="34" charset="0"/>
              </a:rPr>
              <a:t> </a:t>
            </a:r>
            <a:endParaRPr lang="ru-RU" sz="1400" dirty="0">
              <a:solidFill>
                <a:srgbClr val="FF0000"/>
              </a:solidFill>
              <a:latin typeface="Verdana" pitchFamily="34" charset="0"/>
            </a:endParaRPr>
          </a:p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тыс. рублей </a:t>
            </a:r>
          </a:p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на 1 жителя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884368" y="2492896"/>
            <a:ext cx="1156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млн.руб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82D699-1977-4514-AE6F-F226BB8A4B26}" type="slidenum">
              <a:rPr lang="ru-RU"/>
              <a:pPr>
                <a:defRPr/>
              </a:pPr>
              <a:t>19</a:t>
            </a:fld>
            <a:endParaRPr lang="ru-RU"/>
          </a:p>
        </p:txBody>
      </p:sp>
      <p:sp>
        <p:nvSpPr>
          <p:cNvPr id="10245" name="Text Box 4"/>
          <p:cNvSpPr txBox="1">
            <a:spLocks noChangeArrowheads="1"/>
          </p:cNvSpPr>
          <p:nvPr/>
        </p:nvSpPr>
        <p:spPr bwMode="auto">
          <a:xfrm>
            <a:off x="198438" y="6249988"/>
            <a:ext cx="8869362" cy="5254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2"/>
                </a:solidFill>
                <a:latin typeface="Candara" pitchFamily="34" charset="0"/>
              </a:defRPr>
            </a:lvl1pPr>
            <a:lvl2pPr marL="742950" indent="-285750">
              <a:defRPr sz="2200">
                <a:solidFill>
                  <a:schemeClr val="tx2"/>
                </a:solidFill>
                <a:latin typeface="Candara" pitchFamily="34" charset="0"/>
              </a:defRPr>
            </a:lvl2pPr>
            <a:lvl3pPr marL="1143000">
              <a:defRPr sz="2000">
                <a:solidFill>
                  <a:schemeClr val="tx2"/>
                </a:solidFill>
                <a:latin typeface="Candara" pitchFamily="34" charset="0"/>
              </a:defRPr>
            </a:lvl3pPr>
            <a:lvl4pPr marL="1600200">
              <a:defRPr sz="2000">
                <a:solidFill>
                  <a:schemeClr val="tx2"/>
                </a:solidFill>
                <a:latin typeface="Candara" pitchFamily="34" charset="0"/>
              </a:defRPr>
            </a:lvl4pPr>
            <a:lvl5pPr marL="2057400">
              <a:defRPr sz="1600">
                <a:solidFill>
                  <a:schemeClr val="tx2"/>
                </a:solidFill>
                <a:latin typeface="Candara" pitchFamily="34" charset="0"/>
              </a:defRPr>
            </a:lvl5pPr>
            <a:lvl6pPr marL="2514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6pPr>
            <a:lvl7pPr marL="29718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7pPr>
            <a:lvl8pPr marL="3429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8pPr>
            <a:lvl9pPr marL="38862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9pPr>
          </a:lstStyle>
          <a:p>
            <a:pPr algn="ctr">
              <a:lnSpc>
                <a:spcPct val="50000"/>
              </a:lnSpc>
              <a:spcBef>
                <a:spcPct val="50000"/>
              </a:spcBef>
              <a:buClr>
                <a:schemeClr val="accent1"/>
              </a:buClr>
              <a:buSzPct val="100000"/>
              <a:defRPr/>
            </a:pPr>
            <a:r>
              <a:rPr lang="ru-RU" altLang="ru-RU" sz="1800" dirty="0" smtClean="0">
                <a:solidFill>
                  <a:schemeClr val="tx1"/>
                </a:solidFill>
                <a:latin typeface="Cambria" pitchFamily="18" charset="0"/>
              </a:rPr>
              <a:t>Всего расходов за 2018 год – 471,4 млн. рублей, 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  <a:buClr>
                <a:schemeClr val="accent1"/>
              </a:buClr>
              <a:buSzPct val="100000"/>
              <a:defRPr/>
            </a:pPr>
            <a:r>
              <a:rPr lang="ru-RU" altLang="ru-RU" sz="1800" dirty="0" smtClean="0">
                <a:solidFill>
                  <a:schemeClr val="tx1"/>
                </a:solidFill>
                <a:latin typeface="Cambria" pitchFamily="18" charset="0"/>
              </a:rPr>
              <a:t>в т.ч. расходы по отраслям социальной сферы – 322 млн. руб. или 69% </a:t>
            </a:r>
          </a:p>
        </p:txBody>
      </p:sp>
      <p:sp>
        <p:nvSpPr>
          <p:cNvPr id="6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87652" y="0"/>
            <a:ext cx="8229600" cy="838927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Структура расходов консолидированного бюджета </a:t>
            </a:r>
            <a:b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в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2018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году,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 руб., %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8" name="Диаграмм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601894"/>
              </p:ext>
            </p:extLst>
          </p:nvPr>
        </p:nvGraphicFramePr>
        <p:xfrm>
          <a:off x="107503" y="980729"/>
          <a:ext cx="9036497" cy="51125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FDE641-4C04-4AC1-ACFF-28C0305ABA44}" type="slidenum">
              <a:rPr lang="ru-RU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10243" name="Rectangle 15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433388"/>
          </a:xfrm>
        </p:spPr>
        <p:txBody>
          <a:bodyPr/>
          <a:lstStyle/>
          <a:p>
            <a:pPr eaLnBrk="1" hangingPunct="1"/>
            <a:r>
              <a:rPr lang="ru-RU" sz="1800" dirty="0" smtClean="0">
                <a:solidFill>
                  <a:schemeClr val="tx2"/>
                </a:solidFill>
                <a:latin typeface="Tahoma" pitchFamily="34" charset="0"/>
              </a:rPr>
              <a:t>ОГЛАВЛЕНИЕ</a:t>
            </a:r>
          </a:p>
        </p:txBody>
      </p:sp>
      <p:graphicFrame>
        <p:nvGraphicFramePr>
          <p:cNvPr id="25714" name="Group 11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134356294"/>
              </p:ext>
            </p:extLst>
          </p:nvPr>
        </p:nvGraphicFramePr>
        <p:xfrm>
          <a:off x="250825" y="404813"/>
          <a:ext cx="8642350" cy="5615975"/>
        </p:xfrm>
        <a:graphic>
          <a:graphicData uri="http://schemas.openxmlformats.org/drawingml/2006/table">
            <a:tbl>
              <a:tblPr/>
              <a:tblGrid>
                <a:gridCol w="638175"/>
                <a:gridCol w="6743700"/>
                <a:gridCol w="1260475"/>
              </a:tblGrid>
              <a:tr h="5181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№№ п/п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Содержание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Номера страниц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Общие понятия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4 - 6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Социально-экономические показатели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– 10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Средний размер заработной платы работников бюджетной сферы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поддержку субъектов малого и среднего предпринимательства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консолидированного бюджета по доходам и расходам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13– 23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по муниципальным программам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24-29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районного бюджета 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30-31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районного бюджета за 2018 год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32-34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9. 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районного бюджета за 2018 год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35-36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районного бюджета на образование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37-44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 районного бюджета на физкультуру и спорт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45-49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районного бюджета на  культуру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50-62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6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районного бюджета на социальную политику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населения Тонкинского муниципального района Нижегородской области доступным и комфортных жильем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Поступления и расходы дорожного фонда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Verdana" pitchFamily="34" charset="0"/>
                          <a:cs typeface="Times New Roman" pitchFamily="18" charset="0"/>
                        </a:rPr>
                        <a:t>Участие в пилотном проекте по поддержке местных инициатив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322" name="Номер слайда 5"/>
          <p:cNvSpPr txBox="1">
            <a:spLocks noGrp="1"/>
          </p:cNvSpPr>
          <p:nvPr/>
        </p:nvSpPr>
        <p:spPr bwMode="auto">
          <a:xfrm>
            <a:off x="3990975" y="6492875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82D699-1977-4514-AE6F-F226BB8A4B26}" type="slidenum">
              <a:rPr lang="ru-RU"/>
              <a:pPr>
                <a:defRPr/>
              </a:pPr>
              <a:t>20</a:t>
            </a:fld>
            <a:endParaRPr lang="ru-RU"/>
          </a:p>
        </p:txBody>
      </p:sp>
      <p:sp>
        <p:nvSpPr>
          <p:cNvPr id="6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87652" y="12998"/>
            <a:ext cx="8229600" cy="838927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Анализ  по разделам и подразделам классификации расходов консолидированного бюджета за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2016-2018 годы, тыс. руб.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7288167"/>
              </p:ext>
            </p:extLst>
          </p:nvPr>
        </p:nvGraphicFramePr>
        <p:xfrm>
          <a:off x="323528" y="1052734"/>
          <a:ext cx="8568951" cy="51125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7507"/>
                <a:gridCol w="1867853"/>
                <a:gridCol w="721078"/>
                <a:gridCol w="695014"/>
                <a:gridCol w="938269"/>
                <a:gridCol w="752932"/>
                <a:gridCol w="721078"/>
                <a:gridCol w="799267"/>
                <a:gridCol w="613929"/>
                <a:gridCol w="556012"/>
                <a:gridCol w="556012"/>
              </a:tblGrid>
              <a:tr h="9683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Раздел/подраздел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КФСР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2016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2017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бюджет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Уточненный план 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Исполнение к первоначальному бюджету 2018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Исполнение к уточненному плану 2018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Рост исп-я 2018 к 2017 году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Структура исполнения 2018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24209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ИТОГО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366 953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419 069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400 859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475 986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471 427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117.6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99.0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112.5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99.0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2420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Общегосударственные вопросы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52 826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57 885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59 372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62 516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61 726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104.0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98.7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106.6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13.0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10680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0103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1 990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2 233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2 262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2 428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2 428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107.3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108.7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12817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0104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20 992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24 530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25 707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24 542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24 542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95.5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5.2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2420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0105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Судебная система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99.7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7620.0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10680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0106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10 069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10 838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10 722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10 942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10 942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102.1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101.0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2.3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87364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82D699-1977-4514-AE6F-F226BB8A4B26}" type="slidenum">
              <a:rPr lang="ru-RU"/>
              <a:pPr>
                <a:defRPr/>
              </a:pPr>
              <a:t>21</a:t>
            </a:fld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666147"/>
              </p:ext>
            </p:extLst>
          </p:nvPr>
        </p:nvGraphicFramePr>
        <p:xfrm>
          <a:off x="251522" y="404659"/>
          <a:ext cx="8640959" cy="58453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0428"/>
                <a:gridCol w="1883549"/>
                <a:gridCol w="727137"/>
                <a:gridCol w="700854"/>
                <a:gridCol w="946154"/>
                <a:gridCol w="759259"/>
                <a:gridCol w="727137"/>
                <a:gridCol w="805984"/>
                <a:gridCol w="619089"/>
                <a:gridCol w="560684"/>
                <a:gridCol w="560684"/>
              </a:tblGrid>
              <a:tr h="10553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Раздел/подраздел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КФСР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2016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2017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бюджет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Уточненный план 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Исполнение к первоначальному бюджету 2018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Исполнение к уточненному плану 2018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Рост исп-я 2018 к 2017 году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Структура исполнения 2018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4655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0107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Обеспечение проведения выборов и референдумов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2638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0111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Резервные фонды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905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791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4655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0113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Другие общегосударственные вопросы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19 772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20 213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19 700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23 737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23 737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120.5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117.4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2638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Национальная оборона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313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305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334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334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334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109.5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4655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0203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Мобилизационная и вневойсковая подготовка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313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305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334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334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334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109.5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5276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7 131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8 364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10 500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10 687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10 687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101.8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127.8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2.2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9311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0309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2 271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3 069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4 426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3 363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3 363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76.0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109.6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0.7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3076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0310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Обеспечение пожарной безопасности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4 860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5 295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6 074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7 325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7 325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120.6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138.3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1.5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2638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Национальная экономика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27 635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32 057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20 426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44 946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42 443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207.8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94.4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132.4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8.9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2638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0401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Общеэкономические вопросы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80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223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231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231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103.4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228.7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3076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0405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Сельское хозяйство и рыболовство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15 800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16 432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9 449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24 476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24 475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259.0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148.9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5.1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2638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0406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Водное хозяйство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7136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4671094"/>
              </p:ext>
            </p:extLst>
          </p:nvPr>
        </p:nvGraphicFramePr>
        <p:xfrm>
          <a:off x="457200" y="338142"/>
          <a:ext cx="8229601" cy="59189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3745"/>
                <a:gridCol w="1793882"/>
                <a:gridCol w="692521"/>
                <a:gridCol w="667490"/>
                <a:gridCol w="901111"/>
                <a:gridCol w="723114"/>
                <a:gridCol w="692521"/>
                <a:gridCol w="767613"/>
                <a:gridCol w="589616"/>
                <a:gridCol w="533994"/>
                <a:gridCol w="533994"/>
              </a:tblGrid>
              <a:tr h="938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Раздел/подраздел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КФСР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2016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2017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бюджет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Уточненный план 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Исполнение 2018 год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Исполнение к первоначальному бюджету 2018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Исполнение к уточненному плану 2018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Рост исп-я 2018 к 2017 году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Структура исполнения 2018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4139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0409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Дорожное хозяйство (дорожные фонды)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8 990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12 019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7 205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16 287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13 785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191.3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84.6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114.7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2.9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34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0410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Связь и информатика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625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536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536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3393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0412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Другие вопросы в области национальной экономики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2 121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3 505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3 549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3 296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3 296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92.9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94.0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3038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Жилищно-коммунальное хозяйство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11 867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28 955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10 324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16 712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15 673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151.8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93.8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54.1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3.3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34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0501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Жилищное хозяйство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4 697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370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1 496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1 728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1 728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115.5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466.9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34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0502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Коммунальное хозяйство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721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22 010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1 988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1 988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397.5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34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0503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Благоустройство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4 943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4 954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6 794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11 191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10 152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149.4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90.7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204.9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2.1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4539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0505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Другие вопросы в области жилищно-коммунального хозяйства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1 506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1 621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1 534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1 806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1 806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117.7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111.4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34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Охрана окружающей среды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4539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0603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Охрана объектов растительного и животного мира и среды их обитания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34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Образование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225 415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235 271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245 426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278 667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278 637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113.5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118.4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58.5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34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0701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Дошкольное образование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38 247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43 445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38 484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42 086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42 056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109.3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99.9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96.8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8.8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34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0702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Общее образование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169 298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160 706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173 142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201 486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201 486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116.4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125.4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42.3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3038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0703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Дополнительное образование детей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12 561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12 904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13 605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13 605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105.4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108.3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2.9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4139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0707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Молодежная политика и оздоровление детей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1 904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2 161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2 026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2 348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2 348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115.9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108.7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4139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0709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Другие вопросы в области образования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15 966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16 398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18 869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19 142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19 142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101.4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116.7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95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66406008"/>
              </p:ext>
            </p:extLst>
          </p:nvPr>
        </p:nvGraphicFramePr>
        <p:xfrm>
          <a:off x="323529" y="338143"/>
          <a:ext cx="8496942" cy="59163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4587"/>
                <a:gridCol w="1852155"/>
                <a:gridCol w="715018"/>
                <a:gridCol w="689175"/>
                <a:gridCol w="930384"/>
                <a:gridCol w="746605"/>
                <a:gridCol w="715018"/>
                <a:gridCol w="792550"/>
                <a:gridCol w="608770"/>
                <a:gridCol w="551340"/>
                <a:gridCol w="551340"/>
              </a:tblGrid>
              <a:tr h="10453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Раздел/подраздел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КФСР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2016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2017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бюджет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Уточненный план  2018 год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Исполнение 2018 год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Исполнение к первоначальному бюджету 2018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Исполнение к уточненному плану 2018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Рост исп-я 2018 к 2017 году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Структура исполнения 2018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Культура и кинематография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28 907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39 053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39 875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40 940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40 940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102.7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104.8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8.6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0801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Культура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24 995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34 215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34 547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35 555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35 555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102.9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103.9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7.5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461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0804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Другие вопросы в области культуры, кинематографии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3 912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4 838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5 328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5 385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5 385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101.1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111.3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1.1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Социальная политика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9 450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13 457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10 299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16 785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16 588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161.1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98.8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123.3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3.5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Пенсионное обеспечение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3 893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3 535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3 600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3 761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3 761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104.5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106.4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3041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Социальное обеспечение населения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3 429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4 282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2 665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8 696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8 696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326.3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203.1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1.8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Охрана семьи и детства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2 128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5 640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4 035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4 328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4 131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102.4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95.5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73.2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Физическая культура и спорт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1 955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2 031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2 370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2 389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2 389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100.8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117.6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1102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Массовый спорт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1 955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2 031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2 370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2 389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2 389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117.6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Средства массовой информации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1 449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1 667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1 733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1 794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1 794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103.5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107.6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3041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1202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Периодическая печать и издательства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1 449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1 667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1 733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1 794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1 794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103.5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107.6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5226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Обслуживание государственного и муниципального долга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6.6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82.5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461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1301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Обслуживание государственного внутреннего и муниципального долга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6.6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82.5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Межбюджетные трансферты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210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210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1313.1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461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1403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Прочие межбюджетные трансферты общего характера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210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210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1313.1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244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5B51A-9E98-4BBE-A5BD-38BE1C2F7882}" type="slidenum">
              <a:rPr lang="ru-RU"/>
              <a:pPr>
                <a:defRPr/>
              </a:pPr>
              <a:t>24</a:t>
            </a:fld>
            <a:endParaRPr lang="ru-RU"/>
          </a:p>
        </p:txBody>
      </p:sp>
      <p:sp>
        <p:nvSpPr>
          <p:cNvPr id="6" name="Заголовок 6"/>
          <p:cNvSpPr>
            <a:spLocks noGrp="1"/>
          </p:cNvSpPr>
          <p:nvPr>
            <p:ph type="title" idx="4294967295"/>
          </p:nvPr>
        </p:nvSpPr>
        <p:spPr>
          <a:xfrm>
            <a:off x="539552" y="140444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Структура расходов консолидированного бюджета </a:t>
            </a:r>
            <a:b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в программном формате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2018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году,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 руб.,%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8" name="Диаграмм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2647277"/>
              </p:ext>
            </p:extLst>
          </p:nvPr>
        </p:nvGraphicFramePr>
        <p:xfrm>
          <a:off x="107503" y="1142884"/>
          <a:ext cx="8928993" cy="53316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330EC-854D-4311-871C-4406CD6FD46E}" type="slidenum">
              <a:rPr lang="ru-RU"/>
              <a:pPr>
                <a:defRPr/>
              </a:pPr>
              <a:t>25</a:t>
            </a:fld>
            <a:endParaRPr lang="ru-RU"/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1149350" y="5370513"/>
            <a:ext cx="3327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7652" name="Text Box 6"/>
          <p:cNvSpPr txBox="1">
            <a:spLocks noChangeArrowheads="1"/>
          </p:cNvSpPr>
          <p:nvPr/>
        </p:nvSpPr>
        <p:spPr bwMode="auto">
          <a:xfrm rot="11494872" flipV="1">
            <a:off x="2535238" y="3748088"/>
            <a:ext cx="792162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>
              <a:solidFill>
                <a:schemeClr val="tx1"/>
              </a:solidFill>
            </a:endParaRPr>
          </a:p>
        </p:txBody>
      </p:sp>
      <p:sp>
        <p:nvSpPr>
          <p:cNvPr id="27653" name="Text Box 10"/>
          <p:cNvSpPr txBox="1">
            <a:spLocks noChangeArrowheads="1"/>
          </p:cNvSpPr>
          <p:nvPr/>
        </p:nvSpPr>
        <p:spPr bwMode="auto">
          <a:xfrm>
            <a:off x="1357313" y="3748088"/>
            <a:ext cx="498475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27654" name="Text Box 12"/>
          <p:cNvSpPr txBox="1">
            <a:spLocks noChangeArrowheads="1"/>
          </p:cNvSpPr>
          <p:nvPr/>
        </p:nvSpPr>
        <p:spPr bwMode="auto">
          <a:xfrm>
            <a:off x="2230438" y="3565525"/>
            <a:ext cx="406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5" name="Text Box 13"/>
          <p:cNvSpPr txBox="1">
            <a:spLocks noChangeArrowheads="1"/>
          </p:cNvSpPr>
          <p:nvPr/>
        </p:nvSpPr>
        <p:spPr bwMode="auto">
          <a:xfrm>
            <a:off x="2230438" y="3565525"/>
            <a:ext cx="4968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6" name="Text Box 15"/>
          <p:cNvSpPr txBox="1">
            <a:spLocks noChangeArrowheads="1"/>
          </p:cNvSpPr>
          <p:nvPr/>
        </p:nvSpPr>
        <p:spPr bwMode="auto">
          <a:xfrm>
            <a:off x="2949575" y="3116263"/>
            <a:ext cx="317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7" name="Text Box 18"/>
          <p:cNvSpPr txBox="1">
            <a:spLocks noChangeArrowheads="1"/>
          </p:cNvSpPr>
          <p:nvPr/>
        </p:nvSpPr>
        <p:spPr bwMode="auto">
          <a:xfrm>
            <a:off x="4643438" y="6446838"/>
            <a:ext cx="198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8" name="Text Box 20"/>
          <p:cNvSpPr txBox="1">
            <a:spLocks noChangeArrowheads="1"/>
          </p:cNvSpPr>
          <p:nvPr/>
        </p:nvSpPr>
        <p:spPr bwMode="auto">
          <a:xfrm>
            <a:off x="927100" y="5816600"/>
            <a:ext cx="7559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9" name="Text Box 21"/>
          <p:cNvSpPr txBox="1">
            <a:spLocks noChangeArrowheads="1"/>
          </p:cNvSpPr>
          <p:nvPr/>
        </p:nvSpPr>
        <p:spPr bwMode="auto">
          <a:xfrm>
            <a:off x="428625" y="3397250"/>
            <a:ext cx="720725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60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10776" y="116632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</a:rPr>
              <a:t>Структура расходов консолидированного бюджета по программам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</a:rPr>
              <a:t>в 2018 году в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</a:rPr>
              <a:t>% и тыс. рублей</a:t>
            </a:r>
            <a:endParaRPr lang="ru-RU" sz="2000" b="0" dirty="0">
              <a:solidFill>
                <a:schemeClr val="bg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1014053"/>
              </p:ext>
            </p:extLst>
          </p:nvPr>
        </p:nvGraphicFramePr>
        <p:xfrm>
          <a:off x="251519" y="1052736"/>
          <a:ext cx="8693685" cy="49981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2165"/>
                <a:gridCol w="2244248"/>
                <a:gridCol w="691607"/>
                <a:gridCol w="691607"/>
                <a:gridCol w="899922"/>
                <a:gridCol w="799930"/>
                <a:gridCol w="666609"/>
                <a:gridCol w="677719"/>
                <a:gridCol w="766600"/>
                <a:gridCol w="633278"/>
              </a:tblGrid>
              <a:tr h="7432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Программы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2016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2017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план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Уточненный план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Исполнение 2018 год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Процент исполнения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Структура расходов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Рост к 2017 году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448039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Итого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366 953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419 069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400 859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475 986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471 427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99.0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112.5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248905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Программные расходы всего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312 520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357 975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353 845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425 318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421 312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99.1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89.4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117.7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7906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0100000000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МП "Развитие образования Тонкинского муниципального района Нижегородской области"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221 246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230 574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240 108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273 908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273 866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58.1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118.8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118598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0200000000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МП "Социальная поддержка граждан Тонкинского муниципального района Нижегородской области на 2018-2020 годы"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4 408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4 093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4 391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4 598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4 598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112.3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158131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0300000000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МП "Обеспечение населения Тонкинского муниципального района Нижегородской области доступным и комфортным жильем на 2018-2021 годы"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7 881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7 531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5 108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11 728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11 544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98.4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153.3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1588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7C31D4-95CD-4D84-BCF5-8D17AF7AF4ED}" type="slidenum">
              <a:rPr lang="ru-RU"/>
              <a:pPr>
                <a:defRPr/>
              </a:pPr>
              <a:t>26</a:t>
            </a:fld>
            <a:endParaRPr lang="ru-RU"/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1149350" y="5370513"/>
            <a:ext cx="3327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8676" name="Text Box 6"/>
          <p:cNvSpPr txBox="1">
            <a:spLocks noChangeArrowheads="1"/>
          </p:cNvSpPr>
          <p:nvPr/>
        </p:nvSpPr>
        <p:spPr bwMode="auto">
          <a:xfrm rot="11494872" flipV="1">
            <a:off x="2535238" y="3748088"/>
            <a:ext cx="792162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>
              <a:solidFill>
                <a:schemeClr val="tx1"/>
              </a:solidFill>
            </a:endParaRPr>
          </a:p>
        </p:txBody>
      </p:sp>
      <p:sp>
        <p:nvSpPr>
          <p:cNvPr id="28677" name="Text Box 10"/>
          <p:cNvSpPr txBox="1">
            <a:spLocks noChangeArrowheads="1"/>
          </p:cNvSpPr>
          <p:nvPr/>
        </p:nvSpPr>
        <p:spPr bwMode="auto">
          <a:xfrm>
            <a:off x="1357313" y="3748088"/>
            <a:ext cx="498475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28678" name="Text Box 12"/>
          <p:cNvSpPr txBox="1">
            <a:spLocks noChangeArrowheads="1"/>
          </p:cNvSpPr>
          <p:nvPr/>
        </p:nvSpPr>
        <p:spPr bwMode="auto">
          <a:xfrm>
            <a:off x="2230438" y="3565525"/>
            <a:ext cx="406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79" name="Text Box 13"/>
          <p:cNvSpPr txBox="1">
            <a:spLocks noChangeArrowheads="1"/>
          </p:cNvSpPr>
          <p:nvPr/>
        </p:nvSpPr>
        <p:spPr bwMode="auto">
          <a:xfrm>
            <a:off x="2230438" y="3565525"/>
            <a:ext cx="4968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80" name="Text Box 15"/>
          <p:cNvSpPr txBox="1">
            <a:spLocks noChangeArrowheads="1"/>
          </p:cNvSpPr>
          <p:nvPr/>
        </p:nvSpPr>
        <p:spPr bwMode="auto">
          <a:xfrm>
            <a:off x="2949575" y="3116263"/>
            <a:ext cx="317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81" name="Text Box 18"/>
          <p:cNvSpPr txBox="1">
            <a:spLocks noChangeArrowheads="1"/>
          </p:cNvSpPr>
          <p:nvPr/>
        </p:nvSpPr>
        <p:spPr bwMode="auto">
          <a:xfrm>
            <a:off x="4643438" y="6446838"/>
            <a:ext cx="198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82" name="Text Box 20"/>
          <p:cNvSpPr txBox="1">
            <a:spLocks noChangeArrowheads="1"/>
          </p:cNvSpPr>
          <p:nvPr/>
        </p:nvSpPr>
        <p:spPr bwMode="auto">
          <a:xfrm>
            <a:off x="927100" y="5816600"/>
            <a:ext cx="7559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83" name="Text Box 21"/>
          <p:cNvSpPr txBox="1">
            <a:spLocks noChangeArrowheads="1"/>
          </p:cNvSpPr>
          <p:nvPr/>
        </p:nvSpPr>
        <p:spPr bwMode="auto">
          <a:xfrm>
            <a:off x="428625" y="3397250"/>
            <a:ext cx="720725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60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5257571"/>
              </p:ext>
            </p:extLst>
          </p:nvPr>
        </p:nvGraphicFramePr>
        <p:xfrm>
          <a:off x="323528" y="476670"/>
          <a:ext cx="8568950" cy="57733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13241"/>
                <a:gridCol w="2212048"/>
                <a:gridCol w="681683"/>
                <a:gridCol w="681683"/>
                <a:gridCol w="887010"/>
                <a:gridCol w="788453"/>
                <a:gridCol w="657045"/>
                <a:gridCol w="667995"/>
                <a:gridCol w="755600"/>
                <a:gridCol w="624192"/>
              </a:tblGrid>
              <a:tr h="5915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Программы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2016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2017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план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Уточненный план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Процент исполнения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Структура расходов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Рост к 2017 году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94403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"Совершенствование социальной и инженерной инфраструктуры Тонкинского муниципального района на 2018-2020 годы"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2 576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3 833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3 349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3 641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3 641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95.0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94403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0500000000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"Содействие занятости населения Тонкинского муниципального района Нижегородской области на 2018-2020 годы"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80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223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223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223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221.2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94403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0600000000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"Развитие культуры Тонкинского муниципального района Нижегородской области на 2018-2020 годы"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33 128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44 142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43 423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46 484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46 484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9.9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105.3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94403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0700000000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"Развитие физической культуры и спорта в Тонкинском муниципальном районе Нижегородской области на 2018-2020 годы"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1 937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2 016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2 370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2 384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2 384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118.2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140556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0800000000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"Развитие агропромышленного комплекса Тонкинского муниципального района Нижегородской области" до 2020 года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15 790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37 287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9 449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24 416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24 415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5.2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65.5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97099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7F51DE-BEF5-4CA8-BFC1-09B865512A58}" type="slidenum">
              <a:rPr lang="ru-RU"/>
              <a:pPr>
                <a:defRPr/>
              </a:pPr>
              <a:t>27</a:t>
            </a:fld>
            <a:endParaRPr lang="ru-RU"/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149350" y="5370513"/>
            <a:ext cx="3327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9700" name="Text Box 6"/>
          <p:cNvSpPr txBox="1">
            <a:spLocks noChangeArrowheads="1"/>
          </p:cNvSpPr>
          <p:nvPr/>
        </p:nvSpPr>
        <p:spPr bwMode="auto">
          <a:xfrm rot="11494872" flipV="1">
            <a:off x="2535238" y="3748088"/>
            <a:ext cx="792162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>
              <a:solidFill>
                <a:schemeClr val="tx1"/>
              </a:solidFill>
            </a:endParaRPr>
          </a:p>
        </p:txBody>
      </p:sp>
      <p:sp>
        <p:nvSpPr>
          <p:cNvPr id="29701" name="Text Box 10"/>
          <p:cNvSpPr txBox="1">
            <a:spLocks noChangeArrowheads="1"/>
          </p:cNvSpPr>
          <p:nvPr/>
        </p:nvSpPr>
        <p:spPr bwMode="auto">
          <a:xfrm>
            <a:off x="1357313" y="3748088"/>
            <a:ext cx="498475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29702" name="Text Box 12"/>
          <p:cNvSpPr txBox="1">
            <a:spLocks noChangeArrowheads="1"/>
          </p:cNvSpPr>
          <p:nvPr/>
        </p:nvSpPr>
        <p:spPr bwMode="auto">
          <a:xfrm>
            <a:off x="2230438" y="3565525"/>
            <a:ext cx="406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3" name="Text Box 13"/>
          <p:cNvSpPr txBox="1">
            <a:spLocks noChangeArrowheads="1"/>
          </p:cNvSpPr>
          <p:nvPr/>
        </p:nvSpPr>
        <p:spPr bwMode="auto">
          <a:xfrm>
            <a:off x="2230438" y="3565525"/>
            <a:ext cx="4968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4" name="Text Box 15"/>
          <p:cNvSpPr txBox="1">
            <a:spLocks noChangeArrowheads="1"/>
          </p:cNvSpPr>
          <p:nvPr/>
        </p:nvSpPr>
        <p:spPr bwMode="auto">
          <a:xfrm>
            <a:off x="2949575" y="3116263"/>
            <a:ext cx="317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5" name="Text Box 18"/>
          <p:cNvSpPr txBox="1">
            <a:spLocks noChangeArrowheads="1"/>
          </p:cNvSpPr>
          <p:nvPr/>
        </p:nvSpPr>
        <p:spPr bwMode="auto">
          <a:xfrm>
            <a:off x="4643438" y="6446838"/>
            <a:ext cx="198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6" name="Text Box 20"/>
          <p:cNvSpPr txBox="1">
            <a:spLocks noChangeArrowheads="1"/>
          </p:cNvSpPr>
          <p:nvPr/>
        </p:nvSpPr>
        <p:spPr bwMode="auto">
          <a:xfrm>
            <a:off x="927100" y="5816600"/>
            <a:ext cx="7559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7" name="Text Box 21"/>
          <p:cNvSpPr txBox="1">
            <a:spLocks noChangeArrowheads="1"/>
          </p:cNvSpPr>
          <p:nvPr/>
        </p:nvSpPr>
        <p:spPr bwMode="auto">
          <a:xfrm>
            <a:off x="428625" y="3397250"/>
            <a:ext cx="720725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60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308588"/>
              </p:ext>
            </p:extLst>
          </p:nvPr>
        </p:nvGraphicFramePr>
        <p:xfrm>
          <a:off x="428625" y="404664"/>
          <a:ext cx="8463854" cy="57786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5720"/>
                <a:gridCol w="2184918"/>
                <a:gridCol w="673322"/>
                <a:gridCol w="673322"/>
                <a:gridCol w="876131"/>
                <a:gridCol w="778783"/>
                <a:gridCol w="648986"/>
                <a:gridCol w="659802"/>
                <a:gridCol w="746334"/>
                <a:gridCol w="616536"/>
              </a:tblGrid>
              <a:tr h="1477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Программы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2016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2017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план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Уточненный план 2018 год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Исполнение 2018 год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Процент исполнения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Структура расходов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Рост к 2017 году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99251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0900000000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"Управление муниципальным имуществом Тонкинского муниципального района Нижегородской области"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2 191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2 716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2 869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3 070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3 070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113.0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99251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"Управление муниципальными финансами Тонкинского муниципального района Нижегородской области"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13 370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15 040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15 649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14 751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14 513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98.4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3.1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96.5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99251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"Развитие предпринимательства Тонкинского муниципального района Нижегородской области" на 2018-2020 годы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150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150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150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132335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 Обеспечение безопасности жизнедеятельности населения Тонкинского муниципального района Нижегородской области на 2018-2020 годы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4 044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3 522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4 436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4 210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4 210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0.9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119.5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60590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985131279"/>
              </p:ext>
            </p:extLst>
          </p:nvPr>
        </p:nvGraphicFramePr>
        <p:xfrm>
          <a:off x="323528" y="338139"/>
          <a:ext cx="8363271" cy="57880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80"/>
                <a:gridCol w="2126993"/>
                <a:gridCol w="654688"/>
                <a:gridCol w="654688"/>
                <a:gridCol w="851882"/>
                <a:gridCol w="757229"/>
                <a:gridCol w="631023"/>
                <a:gridCol w="641540"/>
                <a:gridCol w="725676"/>
                <a:gridCol w="599472"/>
              </a:tblGrid>
              <a:tr h="6471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Наименование Программы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2016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2017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Первоначальный план 2018 год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Уточненный план 2018 год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Исполнение 2018 год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Процент исполнения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Структура расходов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Рост к 2017 году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</a:tr>
              <a:tr h="103275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1300000000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"Профилактика правонарушений на территории Тонкинского муниципального района Нижегородской области на 2018-2020 годы"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365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436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687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474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474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108.7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</a:tr>
              <a:tr h="68850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1500000000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"Кадры Тонкинского муниципального района Нижегородской области"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373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635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165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165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44.2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</a:tr>
              <a:tr h="204256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4000000000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Муниципальные программы сельских поселений "Обеспечение первичных мер пожарной безопасности на территориях сельсоветов Тонкинского муниципального района Нижегородской области на 2015-2017 года"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4 761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5 166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</a:tr>
              <a:tr h="137700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4100000000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Муниципальные программы сельских поселений "Благоустройство территориях сельсоветов Тонкинского муниципального района Нижегородской области"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643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992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991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238133"/>
              </p:ext>
            </p:extLst>
          </p:nvPr>
        </p:nvGraphicFramePr>
        <p:xfrm>
          <a:off x="323529" y="338138"/>
          <a:ext cx="8363271" cy="36247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2626"/>
                <a:gridCol w="2124446"/>
                <a:gridCol w="654687"/>
                <a:gridCol w="654687"/>
                <a:gridCol w="851882"/>
                <a:gridCol w="757228"/>
                <a:gridCol w="631024"/>
                <a:gridCol w="641541"/>
                <a:gridCol w="725677"/>
                <a:gridCol w="599473"/>
              </a:tblGrid>
              <a:tr h="6805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Программы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2016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Исполнение 2017 год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Первоначальный план 2018 год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Уточненный план 2018 год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Исполнение 2018 год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Процент исполнения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Структура расходов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Рост к 2017 году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144796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4200000000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Муниципальная программа "Обращение с отходами производства и потребления на территории р.п. Тонкино Тонкинского района Нижегородской области"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108597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4300000000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"Комплексное развитие муниципального образования Тонкинского района Нижегородской области на 2018-2020 годы"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20 548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35 118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31 576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89.9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6.7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4102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7700000000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Непрограммные расходы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54 433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61 094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47 014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50 668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50 115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98.9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10.6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82.0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20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10711C-353C-4DD1-BF61-5F1397EB3DE3}" type="slidenum">
              <a:rPr lang="ru-RU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11267" name="Rectangle 15"/>
          <p:cNvSpPr>
            <a:spLocks noGrp="1"/>
          </p:cNvSpPr>
          <p:nvPr>
            <p:ph type="title" idx="4294967295"/>
          </p:nvPr>
        </p:nvSpPr>
        <p:spPr>
          <a:xfrm>
            <a:off x="457200" y="908050"/>
            <a:ext cx="8229600" cy="503238"/>
          </a:xfrm>
        </p:spPr>
        <p:txBody>
          <a:bodyPr/>
          <a:lstStyle/>
          <a:p>
            <a:pPr eaLnBrk="1" hangingPunct="1"/>
            <a:r>
              <a:rPr lang="ru-RU" sz="1800" dirty="0" smtClean="0">
                <a:solidFill>
                  <a:schemeClr val="tx2"/>
                </a:solidFill>
                <a:latin typeface="Tahoma" pitchFamily="34" charset="0"/>
              </a:rPr>
              <a:t>ОГЛАВЛЕНИЕ (продолжение)</a:t>
            </a:r>
          </a:p>
        </p:txBody>
      </p:sp>
      <p:graphicFrame>
        <p:nvGraphicFramePr>
          <p:cNvPr id="126037" name="Group 8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720985592"/>
              </p:ext>
            </p:extLst>
          </p:nvPr>
        </p:nvGraphicFramePr>
        <p:xfrm>
          <a:off x="457200" y="2043113"/>
          <a:ext cx="8435975" cy="3152114"/>
        </p:xfrm>
        <a:graphic>
          <a:graphicData uri="http://schemas.openxmlformats.org/drawingml/2006/table">
            <a:tbl>
              <a:tblPr/>
              <a:tblGrid>
                <a:gridCol w="622300"/>
                <a:gridCol w="6583363"/>
                <a:gridCol w="1230312"/>
              </a:tblGrid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№№ п/п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Содержание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Номера страниц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17.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Муниципальная программа «Развитие агропромышленного комплекса Тонкинского муниципального района Нижегородской области » 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67-72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18.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Итоги реализации муниципальной программы «Совершенствование социальной и инженерной инфраструктуры Тонкинского муниципального района»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19.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 муниципальной программы   «Содействие  занятости населения Тонкинского муниципального района»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20.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Муниципальный долг Тонкинского муниципального района Нижегородской области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75-77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21.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Открытые   информационные ресурсы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78-79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86" name="Номер слайда 5"/>
          <p:cNvSpPr txBox="1">
            <a:spLocks noGrp="1"/>
          </p:cNvSpPr>
          <p:nvPr/>
        </p:nvSpPr>
        <p:spPr bwMode="auto">
          <a:xfrm>
            <a:off x="3990975" y="6492875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0AF597-46AC-4EC0-B629-2E06D107CF5B}" type="slidenum">
              <a:rPr lang="ru-RU"/>
              <a:pPr>
                <a:defRPr/>
              </a:pPr>
              <a:t>30</a:t>
            </a:fld>
            <a:endParaRPr lang="ru-RU"/>
          </a:p>
        </p:txBody>
      </p:sp>
      <p:sp>
        <p:nvSpPr>
          <p:cNvPr id="27651" name="Номер слайда 5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723481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Исполнение районного бюджета в 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2016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-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2018 годах, млн. руб.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8" name="Диаграмм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5368616"/>
              </p:ext>
            </p:extLst>
          </p:nvPr>
        </p:nvGraphicFramePr>
        <p:xfrm>
          <a:off x="161364" y="777556"/>
          <a:ext cx="8821271" cy="5953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BA5DAD-CB86-4910-90B2-9060A72D7302}" type="slidenum">
              <a:rPr lang="ru-RU"/>
              <a:pPr>
                <a:defRPr/>
              </a:pPr>
              <a:t>31</a:t>
            </a:fld>
            <a:endParaRPr lang="ru-RU"/>
          </a:p>
        </p:txBody>
      </p:sp>
      <p:sp>
        <p:nvSpPr>
          <p:cNvPr id="28675" name="Text Box 5"/>
          <p:cNvSpPr txBox="1">
            <a:spLocks noChangeArrowheads="1"/>
          </p:cNvSpPr>
          <p:nvPr/>
        </p:nvSpPr>
        <p:spPr bwMode="auto">
          <a:xfrm>
            <a:off x="4975225" y="3565525"/>
            <a:ext cx="5873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5" name="Заголовок 6"/>
          <p:cNvSpPr>
            <a:spLocks noGrp="1"/>
          </p:cNvSpPr>
          <p:nvPr>
            <p:ph type="title" idx="4294967295"/>
          </p:nvPr>
        </p:nvSpPr>
        <p:spPr>
          <a:xfrm>
            <a:off x="539552" y="-1731"/>
            <a:ext cx="8229600" cy="723466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Исполнение районного бюджета за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2018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год, </a:t>
            </a:r>
            <a:r>
              <a:rPr lang="ru-RU" sz="2000" dirty="0" err="1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тыс.руб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.</a:t>
            </a:r>
          </a:p>
        </p:txBody>
      </p:sp>
      <p:graphicFrame>
        <p:nvGraphicFramePr>
          <p:cNvPr id="8" name="Диаграмм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2580860"/>
              </p:ext>
            </p:extLst>
          </p:nvPr>
        </p:nvGraphicFramePr>
        <p:xfrm>
          <a:off x="107504" y="721734"/>
          <a:ext cx="8856984" cy="60196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5F99B9-C257-418B-A10C-C94630D93835}" type="slidenum">
              <a:rPr lang="ru-RU"/>
              <a:pPr>
                <a:defRPr/>
              </a:pPr>
              <a:t>32</a:t>
            </a:fld>
            <a:endParaRPr lang="ru-RU"/>
          </a:p>
        </p:txBody>
      </p:sp>
      <p:sp>
        <p:nvSpPr>
          <p:cNvPr id="5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23528" y="116632"/>
            <a:ext cx="8229600" cy="817867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Структура доходов районного бюджета в % и </a:t>
            </a:r>
            <a:r>
              <a:rPr lang="ru-RU" sz="2000" dirty="0" err="1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тыс.рублей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6" name="Диаграмм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644681"/>
              </p:ext>
            </p:extLst>
          </p:nvPr>
        </p:nvGraphicFramePr>
        <p:xfrm>
          <a:off x="107504" y="1052736"/>
          <a:ext cx="8856984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A78A66-44EA-496B-959B-5F998979C9CB}" type="slidenum">
              <a:rPr lang="ru-RU"/>
              <a:pPr>
                <a:defRPr/>
              </a:pPr>
              <a:t>33</a:t>
            </a:fld>
            <a:endParaRPr lang="ru-RU"/>
          </a:p>
        </p:txBody>
      </p:sp>
      <p:sp useBgFill="1">
        <p:nvSpPr>
          <p:cNvPr id="30723" name="Text Box 4"/>
          <p:cNvSpPr txBox="1">
            <a:spLocks noChangeArrowheads="1"/>
          </p:cNvSpPr>
          <p:nvPr/>
        </p:nvSpPr>
        <p:spPr bwMode="auto">
          <a:xfrm>
            <a:off x="3987800" y="6521450"/>
            <a:ext cx="1905000" cy="26035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100">
                <a:solidFill>
                  <a:schemeClr val="tx1"/>
                </a:solidFill>
              </a:rPr>
              <a:t>Итоги       2003</a:t>
            </a:r>
          </a:p>
        </p:txBody>
      </p:sp>
      <p:sp useBgFill="1"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4140200" y="6597650"/>
            <a:ext cx="1905000" cy="26035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sz="1100">
              <a:solidFill>
                <a:schemeClr val="tx1"/>
              </a:solidFill>
            </a:endParaRPr>
          </a:p>
        </p:txBody>
      </p:sp>
      <p:sp>
        <p:nvSpPr>
          <p:cNvPr id="8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26423" y="0"/>
            <a:ext cx="8229600" cy="836712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Динамика изменений налоговых и неналоговых доходов </a:t>
            </a:r>
            <a:b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 районного бюджета за 3 года, </a:t>
            </a:r>
            <a:r>
              <a:rPr lang="ru-RU" sz="2000" dirty="0" err="1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тыс.руб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.</a:t>
            </a:r>
          </a:p>
        </p:txBody>
      </p:sp>
      <p:graphicFrame>
        <p:nvGraphicFramePr>
          <p:cNvPr id="9" name="Диаграмм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0684296"/>
              </p:ext>
            </p:extLst>
          </p:nvPr>
        </p:nvGraphicFramePr>
        <p:xfrm>
          <a:off x="-67235" y="381000"/>
          <a:ext cx="9278471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FB784C-CD04-4E79-9C8D-363959A69EE9}" type="slidenum">
              <a:rPr lang="ru-RU"/>
              <a:pPr>
                <a:defRPr/>
              </a:pPr>
              <a:t>34</a:t>
            </a:fld>
            <a:endParaRPr lang="ru-RU"/>
          </a:p>
        </p:txBody>
      </p:sp>
      <p:sp>
        <p:nvSpPr>
          <p:cNvPr id="31748" name="Заголовок 4"/>
          <p:cNvSpPr>
            <a:spLocks noGrp="1"/>
          </p:cNvSpPr>
          <p:nvPr>
            <p:ph type="title" idx="4294967295"/>
          </p:nvPr>
        </p:nvSpPr>
        <p:spPr>
          <a:xfrm>
            <a:off x="457200" y="338138"/>
            <a:ext cx="8229600" cy="858837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graphicFrame>
        <p:nvGraphicFramePr>
          <p:cNvPr id="30796" name="Group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641353"/>
              </p:ext>
            </p:extLst>
          </p:nvPr>
        </p:nvGraphicFramePr>
        <p:xfrm>
          <a:off x="333375" y="1443038"/>
          <a:ext cx="8477250" cy="4806950"/>
        </p:xfrm>
        <a:graphic>
          <a:graphicData uri="http://schemas.openxmlformats.org/drawingml/2006/table">
            <a:tbl>
              <a:tblPr/>
              <a:tblGrid>
                <a:gridCol w="2198710"/>
                <a:gridCol w="1223958"/>
                <a:gridCol w="1223959"/>
                <a:gridCol w="1354144"/>
                <a:gridCol w="1285879"/>
                <a:gridCol w="1190600"/>
              </a:tblGrid>
              <a:tr h="105521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2016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2017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2018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Прирост 2018 г. к 2017 г. в  тыс. руб.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Прирост  2018 г.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к 2017 г. в %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0925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Налоговые доходы всего, из них: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49 397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50 945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54 803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+3 858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+7,6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11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44 820,6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46 325,6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51 226,8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+ 4 901,2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+10,6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069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Единый налог на вмененный доход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3 857,5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3 537,8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2 620,4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- 917,4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-25,9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064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Госпошлина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608,9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925,3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-35,8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-3,7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Заголовок 6"/>
          <p:cNvSpPr txBox="1">
            <a:spLocks/>
          </p:cNvSpPr>
          <p:nvPr/>
        </p:nvSpPr>
        <p:spPr>
          <a:xfrm>
            <a:off x="469296" y="174887"/>
            <a:ext cx="8175600" cy="60356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ru-RU" sz="2000" dirty="0" smtClean="0">
                <a:solidFill>
                  <a:schemeClr val="bg1"/>
                </a:solidFill>
                <a:cs typeface="Times New Roman" pitchFamily="18" charset="0"/>
              </a:rPr>
              <a:t>Поступление основных налогов в районный бюджет 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000" dirty="0" smtClean="0">
                <a:solidFill>
                  <a:schemeClr val="bg1"/>
                </a:solidFill>
                <a:cs typeface="Times New Roman" pitchFamily="18" charset="0"/>
              </a:rPr>
              <a:t>в 2016 - 2018 годах</a:t>
            </a:r>
          </a:p>
        </p:txBody>
      </p:sp>
      <p:sp>
        <p:nvSpPr>
          <p:cNvPr id="31796" name="Номер слайда 8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39BA07-E9D1-453B-A6AC-80F8AB59F48C}" type="slidenum">
              <a:rPr lang="ru-RU"/>
              <a:pPr>
                <a:defRPr/>
              </a:pPr>
              <a:t>35</a:t>
            </a:fld>
            <a:endParaRPr lang="ru-RU"/>
          </a:p>
        </p:txBody>
      </p:sp>
      <p:sp>
        <p:nvSpPr>
          <p:cNvPr id="32772" name="Text Box 3"/>
          <p:cNvSpPr txBox="1">
            <a:spLocks noChangeArrowheads="1"/>
          </p:cNvSpPr>
          <p:nvPr/>
        </p:nvSpPr>
        <p:spPr bwMode="auto">
          <a:xfrm>
            <a:off x="1149350" y="5370513"/>
            <a:ext cx="3327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2773" name="Text Box 6"/>
          <p:cNvSpPr txBox="1">
            <a:spLocks noChangeArrowheads="1"/>
          </p:cNvSpPr>
          <p:nvPr/>
        </p:nvSpPr>
        <p:spPr bwMode="auto">
          <a:xfrm rot="11494872" flipV="1">
            <a:off x="2535238" y="3748088"/>
            <a:ext cx="792162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>
              <a:solidFill>
                <a:schemeClr val="tx1"/>
              </a:solidFill>
            </a:endParaRPr>
          </a:p>
        </p:txBody>
      </p:sp>
      <p:sp>
        <p:nvSpPr>
          <p:cNvPr id="32774" name="Text Box 10"/>
          <p:cNvSpPr txBox="1">
            <a:spLocks noChangeArrowheads="1"/>
          </p:cNvSpPr>
          <p:nvPr/>
        </p:nvSpPr>
        <p:spPr bwMode="auto">
          <a:xfrm>
            <a:off x="1357313" y="3748088"/>
            <a:ext cx="498475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32775" name="Text Box 12"/>
          <p:cNvSpPr txBox="1">
            <a:spLocks noChangeArrowheads="1"/>
          </p:cNvSpPr>
          <p:nvPr/>
        </p:nvSpPr>
        <p:spPr bwMode="auto">
          <a:xfrm>
            <a:off x="2230438" y="3565525"/>
            <a:ext cx="406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76" name="Text Box 13"/>
          <p:cNvSpPr txBox="1">
            <a:spLocks noChangeArrowheads="1"/>
          </p:cNvSpPr>
          <p:nvPr/>
        </p:nvSpPr>
        <p:spPr bwMode="auto">
          <a:xfrm>
            <a:off x="2230438" y="3565525"/>
            <a:ext cx="4968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77" name="Text Box 14"/>
          <p:cNvSpPr txBox="1">
            <a:spLocks noChangeArrowheads="1"/>
          </p:cNvSpPr>
          <p:nvPr/>
        </p:nvSpPr>
        <p:spPr bwMode="auto">
          <a:xfrm rot="1259923">
            <a:off x="2949575" y="2117725"/>
            <a:ext cx="542925" cy="320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500">
              <a:solidFill>
                <a:schemeClr val="tx1"/>
              </a:solidFill>
            </a:endParaRPr>
          </a:p>
        </p:txBody>
      </p:sp>
      <p:sp>
        <p:nvSpPr>
          <p:cNvPr id="32778" name="Text Box 15"/>
          <p:cNvSpPr txBox="1">
            <a:spLocks noChangeArrowheads="1"/>
          </p:cNvSpPr>
          <p:nvPr/>
        </p:nvSpPr>
        <p:spPr bwMode="auto">
          <a:xfrm>
            <a:off x="2949575" y="3116263"/>
            <a:ext cx="317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79" name="Text Box 18"/>
          <p:cNvSpPr txBox="1">
            <a:spLocks noChangeArrowheads="1"/>
          </p:cNvSpPr>
          <p:nvPr/>
        </p:nvSpPr>
        <p:spPr bwMode="auto">
          <a:xfrm>
            <a:off x="4643438" y="6446838"/>
            <a:ext cx="198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80" name="Text Box 19"/>
          <p:cNvSpPr txBox="1">
            <a:spLocks noChangeArrowheads="1"/>
          </p:cNvSpPr>
          <p:nvPr/>
        </p:nvSpPr>
        <p:spPr bwMode="auto">
          <a:xfrm rot="10800000" flipV="1">
            <a:off x="820738" y="6092894"/>
            <a:ext cx="80105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 dirty="0">
                <a:solidFill>
                  <a:schemeClr val="tx1"/>
                </a:solidFill>
              </a:rPr>
              <a:t>Всего расходов – </a:t>
            </a:r>
            <a:r>
              <a:rPr lang="ru-RU" sz="2000" dirty="0" smtClean="0">
                <a:solidFill>
                  <a:schemeClr val="tx1"/>
                </a:solidFill>
              </a:rPr>
              <a:t>469 451 тыс. руб., </a:t>
            </a:r>
            <a:r>
              <a:rPr lang="ru-RU" sz="2000" dirty="0">
                <a:solidFill>
                  <a:schemeClr val="tx1"/>
                </a:solidFill>
              </a:rPr>
              <a:t>в </a:t>
            </a:r>
            <a:r>
              <a:rPr lang="ru-RU" sz="2000" dirty="0" err="1">
                <a:solidFill>
                  <a:schemeClr val="tx1"/>
                </a:solidFill>
              </a:rPr>
              <a:t>т.ч</a:t>
            </a:r>
            <a:r>
              <a:rPr lang="ru-RU" sz="2000" dirty="0">
                <a:solidFill>
                  <a:schemeClr val="tx1"/>
                </a:solidFill>
              </a:rPr>
              <a:t>. расходы по отраслям социальной сферы – </a:t>
            </a:r>
            <a:r>
              <a:rPr lang="ru-RU" sz="2000" dirty="0" smtClean="0">
                <a:solidFill>
                  <a:schemeClr val="tx1"/>
                </a:solidFill>
              </a:rPr>
              <a:t>322 228 тыс. руб. (69%)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2781" name="Text Box 20"/>
          <p:cNvSpPr txBox="1">
            <a:spLocks noChangeArrowheads="1"/>
          </p:cNvSpPr>
          <p:nvPr/>
        </p:nvSpPr>
        <p:spPr bwMode="auto">
          <a:xfrm>
            <a:off x="927100" y="5816600"/>
            <a:ext cx="7559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82" name="Text Box 21"/>
          <p:cNvSpPr txBox="1">
            <a:spLocks noChangeArrowheads="1"/>
          </p:cNvSpPr>
          <p:nvPr/>
        </p:nvSpPr>
        <p:spPr bwMode="auto">
          <a:xfrm>
            <a:off x="428625" y="3397250"/>
            <a:ext cx="720725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600">
              <a:solidFill>
                <a:schemeClr val="tx1"/>
              </a:solidFill>
            </a:endParaRPr>
          </a:p>
        </p:txBody>
      </p:sp>
      <p:sp>
        <p:nvSpPr>
          <p:cNvPr id="16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27856" y="-4988"/>
            <a:ext cx="8229600" cy="795489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Структура расходов районного бюджета по отраслям в % и </a:t>
            </a: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 </a:t>
            </a:r>
            <a: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рублей</a:t>
            </a:r>
          </a:p>
        </p:txBody>
      </p:sp>
      <p:graphicFrame>
        <p:nvGraphicFramePr>
          <p:cNvPr id="17" name="Диаграмм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074482"/>
              </p:ext>
            </p:extLst>
          </p:nvPr>
        </p:nvGraphicFramePr>
        <p:xfrm>
          <a:off x="107503" y="790501"/>
          <a:ext cx="9036497" cy="5209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53E31A-5199-4D3F-97C4-04BEF46A8DD9}" type="slidenum">
              <a:rPr lang="ru-RU"/>
              <a:pPr>
                <a:defRPr/>
              </a:pPr>
              <a:t>36</a:t>
            </a:fld>
            <a:endParaRPr lang="ru-RU"/>
          </a:p>
        </p:txBody>
      </p:sp>
      <p:sp>
        <p:nvSpPr>
          <p:cNvPr id="33795" name="Text Box 6"/>
          <p:cNvSpPr txBox="1">
            <a:spLocks noChangeArrowheads="1"/>
          </p:cNvSpPr>
          <p:nvPr/>
        </p:nvSpPr>
        <p:spPr bwMode="auto">
          <a:xfrm>
            <a:off x="6437313" y="3338513"/>
            <a:ext cx="4302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6" name="Text Box 7"/>
          <p:cNvSpPr txBox="1">
            <a:spLocks noChangeArrowheads="1"/>
          </p:cNvSpPr>
          <p:nvPr/>
        </p:nvSpPr>
        <p:spPr bwMode="auto">
          <a:xfrm>
            <a:off x="6459538" y="3116263"/>
            <a:ext cx="4984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7" name="Text Box 8"/>
          <p:cNvSpPr txBox="1">
            <a:spLocks noChangeArrowheads="1"/>
          </p:cNvSpPr>
          <p:nvPr/>
        </p:nvSpPr>
        <p:spPr bwMode="auto">
          <a:xfrm>
            <a:off x="6459538" y="3160713"/>
            <a:ext cx="5429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8" name="Text Box 9"/>
          <p:cNvSpPr txBox="1">
            <a:spLocks noChangeArrowheads="1"/>
          </p:cNvSpPr>
          <p:nvPr/>
        </p:nvSpPr>
        <p:spPr bwMode="auto">
          <a:xfrm>
            <a:off x="6462713" y="3160713"/>
            <a:ext cx="495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9" name="Text Box 10"/>
          <p:cNvSpPr txBox="1">
            <a:spLocks noChangeArrowheads="1"/>
          </p:cNvSpPr>
          <p:nvPr/>
        </p:nvSpPr>
        <p:spPr bwMode="auto">
          <a:xfrm>
            <a:off x="6505575" y="3205163"/>
            <a:ext cx="5873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800" name="Text Box 11"/>
          <p:cNvSpPr txBox="1">
            <a:spLocks noChangeArrowheads="1"/>
          </p:cNvSpPr>
          <p:nvPr/>
        </p:nvSpPr>
        <p:spPr bwMode="auto">
          <a:xfrm>
            <a:off x="6527800" y="3449638"/>
            <a:ext cx="4302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801" name="Text Box 13"/>
          <p:cNvSpPr txBox="1">
            <a:spLocks noChangeArrowheads="1"/>
          </p:cNvSpPr>
          <p:nvPr/>
        </p:nvSpPr>
        <p:spPr bwMode="auto">
          <a:xfrm>
            <a:off x="4122738" y="3656013"/>
            <a:ext cx="6746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11" name="Диаграмм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8554500"/>
              </p:ext>
            </p:extLst>
          </p:nvPr>
        </p:nvGraphicFramePr>
        <p:xfrm>
          <a:off x="-142875" y="-146843"/>
          <a:ext cx="9286875" cy="6615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Заголовок 6"/>
          <p:cNvSpPr>
            <a:spLocks noGrp="1"/>
          </p:cNvSpPr>
          <p:nvPr>
            <p:ph type="title" idx="4294967295"/>
          </p:nvPr>
        </p:nvSpPr>
        <p:spPr>
          <a:xfrm>
            <a:off x="251520" y="0"/>
            <a:ext cx="8712967" cy="820046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Структура расходов районного бюджета</a:t>
            </a:r>
            <a:b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 по экономической структуре за </a:t>
            </a: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2018 </a:t>
            </a:r>
            <a: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год, тыс. руб.</a:t>
            </a:r>
          </a:p>
        </p:txBody>
      </p:sp>
      <p:graphicFrame>
        <p:nvGraphicFramePr>
          <p:cNvPr id="14" name="Диаграмм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1116762"/>
              </p:ext>
            </p:extLst>
          </p:nvPr>
        </p:nvGraphicFramePr>
        <p:xfrm>
          <a:off x="110165" y="1042334"/>
          <a:ext cx="8926331" cy="4906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8845" y="171972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бюджетных средств  израсходовано на образование в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2018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(тыс.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руб. и %)</a:t>
            </a:r>
            <a:endParaRPr lang="ru-RU" sz="2000" b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2980092"/>
              </p:ext>
            </p:extLst>
          </p:nvPr>
        </p:nvGraphicFramePr>
        <p:xfrm>
          <a:off x="107505" y="1052735"/>
          <a:ext cx="8928992" cy="51972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9469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850" y="320156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оказано муниципальных услуг в дошкольном образовании в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2018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 </a:t>
            </a:r>
            <a:endParaRPr lang="ru-RU" sz="2000" b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ectangle 31"/>
          <p:cNvSpPr>
            <a:spLocks noChangeArrowheads="1"/>
          </p:cNvSpPr>
          <p:nvPr/>
        </p:nvSpPr>
        <p:spPr bwMode="auto">
          <a:xfrm>
            <a:off x="323850" y="1412875"/>
            <a:ext cx="8715375" cy="2952750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sz="2000" dirty="0" smtClean="0"/>
              <a:t>Дошкольными образовательными организациями </a:t>
            </a:r>
            <a:r>
              <a:rPr lang="ru-RU" sz="2000" dirty="0"/>
              <a:t>в </a:t>
            </a:r>
            <a:r>
              <a:rPr lang="ru-RU" sz="2000" dirty="0" smtClean="0"/>
              <a:t>2018 </a:t>
            </a:r>
            <a:endParaRPr lang="ru-RU" sz="2000" dirty="0"/>
          </a:p>
          <a:p>
            <a:pPr algn="just"/>
            <a:r>
              <a:rPr lang="ru-RU" sz="2000" dirty="0"/>
              <a:t>году оказывалось 2 муниципальные услуги для  </a:t>
            </a:r>
            <a:r>
              <a:rPr lang="ru-RU" sz="2000" dirty="0" smtClean="0"/>
              <a:t>349 </a:t>
            </a:r>
            <a:endParaRPr lang="ru-RU" sz="2000" dirty="0"/>
          </a:p>
          <a:p>
            <a:pPr algn="just"/>
            <a:r>
              <a:rPr lang="ru-RU" sz="2000" dirty="0"/>
              <a:t>воспитанников. </a:t>
            </a:r>
          </a:p>
          <a:p>
            <a:pPr algn="just"/>
            <a:r>
              <a:rPr lang="ru-RU" sz="2000" dirty="0"/>
              <a:t>Общий объем финансовых средств, поступивших в дошкольные</a:t>
            </a:r>
          </a:p>
          <a:p>
            <a:pPr algn="just"/>
            <a:r>
              <a:rPr lang="ru-RU" sz="2000" dirty="0"/>
              <a:t>образовательные организации в расчете на одного </a:t>
            </a:r>
          </a:p>
          <a:p>
            <a:pPr algn="just"/>
            <a:r>
              <a:rPr lang="ru-RU" sz="2000" dirty="0"/>
              <a:t>воспитанника составил </a:t>
            </a:r>
            <a:r>
              <a:rPr lang="ru-RU" sz="2000" dirty="0" smtClean="0"/>
              <a:t>120,2 </a:t>
            </a:r>
            <a:r>
              <a:rPr lang="ru-RU" sz="2000" dirty="0"/>
              <a:t>тыс. руб., что выше уровня </a:t>
            </a:r>
            <a:r>
              <a:rPr lang="ru-RU" sz="2000" dirty="0" smtClean="0"/>
              <a:t>2017</a:t>
            </a:r>
          </a:p>
          <a:p>
            <a:pPr algn="just"/>
            <a:r>
              <a:rPr lang="ru-RU" sz="2000" dirty="0"/>
              <a:t>г</a:t>
            </a:r>
            <a:r>
              <a:rPr lang="ru-RU" sz="2000" dirty="0" smtClean="0"/>
              <a:t>ода на 5 </a:t>
            </a:r>
            <a:r>
              <a:rPr lang="ru-RU" sz="2000" dirty="0"/>
              <a:t>%. </a:t>
            </a:r>
          </a:p>
        </p:txBody>
      </p:sp>
      <p:pic>
        <p:nvPicPr>
          <p:cNvPr id="10" name="Picture 2" descr="Z:\Мои документы\Бюджет 2015\Годовой отчет 2015\Бюджет для граждан 2015\дочь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4625975"/>
            <a:ext cx="2938462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257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850" y="320156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оказано муниципальных услуг по общему образованию в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2018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 </a:t>
            </a:r>
            <a:endParaRPr lang="ru-RU" sz="2000" b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9" name="Picture 2" descr="Z:\Мои документы\Бюджет 2015\Годовой отчет 2015\Бюджет для граждан 2015\IMG_11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4237038"/>
            <a:ext cx="4248150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31"/>
          <p:cNvSpPr>
            <a:spLocks noChangeAspect="1" noChangeArrowheads="1"/>
          </p:cNvSpPr>
          <p:nvPr/>
        </p:nvSpPr>
        <p:spPr bwMode="auto">
          <a:xfrm>
            <a:off x="428625" y="1341438"/>
            <a:ext cx="8429625" cy="2744787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endParaRPr lang="ru-RU" sz="2000" dirty="0"/>
          </a:p>
          <a:p>
            <a:pPr algn="just"/>
            <a:endParaRPr lang="ru-RU" sz="2000" dirty="0" smtClean="0"/>
          </a:p>
          <a:p>
            <a:pPr algn="just"/>
            <a:r>
              <a:rPr lang="ru-RU" dirty="0" smtClean="0"/>
              <a:t>	Общеобразовательными </a:t>
            </a:r>
            <a:r>
              <a:rPr lang="ru-RU" dirty="0"/>
              <a:t>учреждениями </a:t>
            </a:r>
            <a:r>
              <a:rPr lang="ru-RU" dirty="0" smtClean="0"/>
              <a:t>оказывалось </a:t>
            </a:r>
            <a:r>
              <a:rPr lang="ru-RU" dirty="0"/>
              <a:t>6 </a:t>
            </a:r>
            <a:endParaRPr lang="ru-RU" dirty="0" smtClean="0"/>
          </a:p>
          <a:p>
            <a:pPr algn="just"/>
            <a:r>
              <a:rPr lang="ru-RU" dirty="0" smtClean="0"/>
              <a:t>муниципальных </a:t>
            </a:r>
            <a:r>
              <a:rPr lang="ru-RU" dirty="0"/>
              <a:t>услуг  (3 </a:t>
            </a:r>
            <a:r>
              <a:rPr lang="ru-RU" dirty="0" smtClean="0"/>
              <a:t>услуги по </a:t>
            </a:r>
            <a:r>
              <a:rPr lang="ru-RU" dirty="0"/>
              <a:t>предоставлению   </a:t>
            </a:r>
            <a:endParaRPr lang="ru-RU" dirty="0" smtClean="0"/>
          </a:p>
          <a:p>
            <a:pPr algn="just"/>
            <a:r>
              <a:rPr lang="ru-RU" dirty="0" smtClean="0"/>
              <a:t>общедоступного </a:t>
            </a:r>
            <a:r>
              <a:rPr lang="ru-RU" dirty="0"/>
              <a:t>и бесплатного (начального, основного </a:t>
            </a:r>
          </a:p>
          <a:p>
            <a:pPr algn="just"/>
            <a:r>
              <a:rPr lang="ru-RU" dirty="0"/>
              <a:t>общего, среднего  общего образования, 1 услуга по организации </a:t>
            </a:r>
          </a:p>
          <a:p>
            <a:pPr algn="just"/>
            <a:r>
              <a:rPr lang="ru-RU" dirty="0"/>
              <a:t>летнего отдыха, 2 услуги по дошкольному образованию) </a:t>
            </a:r>
          </a:p>
          <a:p>
            <a:pPr algn="just"/>
            <a:r>
              <a:rPr lang="ru-RU" dirty="0" smtClean="0"/>
              <a:t>Школами оказано 1411 услуг.</a:t>
            </a:r>
            <a:endParaRPr lang="ru-RU" dirty="0">
              <a:solidFill>
                <a:srgbClr val="FF0000"/>
              </a:solidFill>
            </a:endParaRPr>
          </a:p>
          <a:p>
            <a:pPr algn="just"/>
            <a:r>
              <a:rPr lang="ru-RU" dirty="0" smtClean="0">
                <a:solidFill>
                  <a:srgbClr val="FF0000"/>
                </a:solidFill>
              </a:rPr>
              <a:t>	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Общий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объем финансовых средств, поступивших в </a:t>
            </a:r>
          </a:p>
          <a:p>
            <a:pPr algn="just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общеобразовательные организации в расчете на одного </a:t>
            </a:r>
          </a:p>
          <a:p>
            <a:pPr algn="just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ученика составил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98,1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тыс. руб., что выше уровня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2017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года</a:t>
            </a:r>
          </a:p>
          <a:p>
            <a:pPr algn="just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на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6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%. </a:t>
            </a:r>
          </a:p>
          <a:p>
            <a:pPr algn="just"/>
            <a:endParaRPr lang="ru-RU" sz="2000" dirty="0"/>
          </a:p>
          <a:p>
            <a:pPr algn="just"/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78446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092F61-F18A-4153-9C54-F53D6833834C}" type="slidenum">
              <a:rPr lang="ru-RU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12291" name="Объект 1"/>
          <p:cNvSpPr>
            <a:spLocks noGrp="1"/>
          </p:cNvSpPr>
          <p:nvPr>
            <p:ph idx="1"/>
          </p:nvPr>
        </p:nvSpPr>
        <p:spPr>
          <a:xfrm>
            <a:off x="322263" y="1201738"/>
            <a:ext cx="8642350" cy="5413375"/>
          </a:xfrm>
        </p:spPr>
        <p:txBody>
          <a:bodyPr anchor="t"/>
          <a:lstStyle/>
          <a:p>
            <a:pPr indent="457200" algn="just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</a:rPr>
              <a:t>Отчет об исполнении бюджета содержит данные об исполнении бюджета по доходам, расходам и источникам финансирования дефицита бюджета в соответствии с бюджетной классификацией Российской Федерации.</a:t>
            </a:r>
          </a:p>
          <a:p>
            <a:pPr indent="457200" algn="just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</a:rPr>
              <a:t>Годовой отчет об исполнении районного бюджета подлежит рассмотрению Земским собранием Тонкинского муниципального района Нижегородской области и утверждается решением Земского собрания Тонкинского муниципального района Нижегородской области.</a:t>
            </a:r>
          </a:p>
          <a:p>
            <a:pPr indent="457200" algn="just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</a:rPr>
              <a:t>Решением Земского собрания Тонкинского муниципального района Нижегородской области об исполнении районного бюджета утверждается отчет об исполнении районного бюджета за отчетный финансовый год с указанием общего объема доходов, расходов и дефицита (профицита) районного бюджета.</a:t>
            </a:r>
          </a:p>
          <a:p>
            <a:pPr indent="457200" algn="just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</a:rPr>
              <a:t>В отчете об исполнении районного бюджета указывается сколько и каких доходов поступило в бюджет за год и на какие цели эти денежные средства были израсходованы. </a:t>
            </a:r>
          </a:p>
          <a:p>
            <a:pPr indent="457200" algn="just" eaLnBrk="1" hangingPunct="1">
              <a:buFont typeface="Symbol" pitchFamily="18" charset="2"/>
              <a:buChar char=""/>
            </a:pPr>
            <a:endParaRPr lang="ru-RU" sz="2000" dirty="0" smtClean="0">
              <a:latin typeface="Tahoma" pitchFamily="34" charset="0"/>
            </a:endParaRPr>
          </a:p>
        </p:txBody>
      </p:sp>
      <p:sp>
        <p:nvSpPr>
          <p:cNvPr id="12292" name="Номер слайда 4"/>
          <p:cNvSpPr txBox="1">
            <a:spLocks noGrp="1"/>
          </p:cNvSpPr>
          <p:nvPr/>
        </p:nvSpPr>
        <p:spPr bwMode="auto">
          <a:xfrm flipH="1">
            <a:off x="8243888" y="6249988"/>
            <a:ext cx="649287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2138" y="188640"/>
            <a:ext cx="8571037" cy="7200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Что такое отчет об исполнении районного бюджета</a:t>
            </a:r>
          </a:p>
        </p:txBody>
      </p:sp>
      <p:sp>
        <p:nvSpPr>
          <p:cNvPr id="12296" name="Номер слайда 6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D53C3E-4514-4254-910A-60D272A6EE80}" type="slidenum">
              <a:rPr lang="ru-RU"/>
              <a:pPr>
                <a:defRPr/>
              </a:pPr>
              <a:t>40</a:t>
            </a:fld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0745" y="96331"/>
            <a:ext cx="8534430" cy="134602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Сведения об общественно-значимом проекте «Строительство объекта «Пристрой к зданию МБОУ «Тонкинская СШ»» </a:t>
            </a:r>
            <a:endParaRPr lang="ru-RU" sz="2200" b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1990" name="Прямоугольник 1"/>
          <p:cNvSpPr>
            <a:spLocks noChangeArrowheads="1"/>
          </p:cNvSpPr>
          <p:nvPr/>
        </p:nvSpPr>
        <p:spPr bwMode="auto">
          <a:xfrm>
            <a:off x="4295775" y="1557338"/>
            <a:ext cx="4572000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57200" algn="just"/>
            <a:r>
              <a:rPr lang="ru-RU" sz="1600" b="0" dirty="0" smtClean="0">
                <a:solidFill>
                  <a:schemeClr val="tx1"/>
                </a:solidFill>
              </a:rPr>
              <a:t>В течении 2016 - 2018 годов шло строительство </a:t>
            </a:r>
            <a:r>
              <a:rPr lang="ru-RU" sz="1600" b="0" dirty="0">
                <a:solidFill>
                  <a:schemeClr val="tx1"/>
                </a:solidFill>
              </a:rPr>
              <a:t>объекта «Пристрой к зданию МБОУ «Тонкинская СШ» на 16 классов в </a:t>
            </a:r>
            <a:r>
              <a:rPr lang="ru-RU" sz="1600" b="0" dirty="0" err="1">
                <a:solidFill>
                  <a:schemeClr val="tx1"/>
                </a:solidFill>
              </a:rPr>
              <a:t>р.п</a:t>
            </a:r>
            <a:r>
              <a:rPr lang="ru-RU" sz="1600" b="0" dirty="0">
                <a:solidFill>
                  <a:schemeClr val="tx1"/>
                </a:solidFill>
              </a:rPr>
              <a:t>. Тонкино Нижегородской области, который включен в государственную программу «Создание новых мест в общеобразовательных организациях Нижегородской области в соответствии с прогнозируемой потребностью и современными условиями обучения на 2016-2025 годы».</a:t>
            </a:r>
          </a:p>
          <a:p>
            <a:pPr indent="432000" algn="just"/>
            <a:r>
              <a:rPr lang="ru-RU" sz="1600" b="0" dirty="0" smtClean="0">
                <a:solidFill>
                  <a:schemeClr val="tx1"/>
                </a:solidFill>
              </a:rPr>
              <a:t>Стоимость </a:t>
            </a:r>
            <a:r>
              <a:rPr lang="ru-RU" sz="1600" b="0" dirty="0">
                <a:solidFill>
                  <a:schemeClr val="tx1"/>
                </a:solidFill>
              </a:rPr>
              <a:t>строительства объекта</a:t>
            </a:r>
            <a:r>
              <a:rPr lang="ru-RU" sz="1600" b="0" dirty="0">
                <a:solidFill>
                  <a:srgbClr val="FF0000"/>
                </a:solidFill>
              </a:rPr>
              <a:t> </a:t>
            </a:r>
            <a:r>
              <a:rPr lang="ru-RU" sz="1600" b="0" dirty="0" smtClean="0">
                <a:solidFill>
                  <a:schemeClr val="tx1"/>
                </a:solidFill>
              </a:rPr>
              <a:t>с учетом приобретения оборудования составила 310 062 тыс</a:t>
            </a:r>
            <a:r>
              <a:rPr lang="ru-RU" sz="1600" b="0" dirty="0">
                <a:solidFill>
                  <a:schemeClr val="tx1"/>
                </a:solidFill>
              </a:rPr>
              <a:t>. руб</a:t>
            </a:r>
            <a:r>
              <a:rPr lang="ru-RU" sz="1600" b="0" dirty="0" smtClean="0">
                <a:solidFill>
                  <a:schemeClr val="tx1"/>
                </a:solidFill>
              </a:rPr>
              <a:t>., </a:t>
            </a:r>
            <a:r>
              <a:rPr lang="ru-RU" sz="1600" b="0" dirty="0">
                <a:solidFill>
                  <a:schemeClr val="tx1"/>
                </a:solidFill>
              </a:rPr>
              <a:t>и</a:t>
            </a:r>
            <a:r>
              <a:rPr lang="ru-RU" sz="1600" b="0" dirty="0" smtClean="0">
                <a:solidFill>
                  <a:schemeClr val="tx1"/>
                </a:solidFill>
              </a:rPr>
              <a:t>з </a:t>
            </a:r>
            <a:r>
              <a:rPr lang="ru-RU" sz="1600" b="0" dirty="0">
                <a:solidFill>
                  <a:schemeClr val="tx1"/>
                </a:solidFill>
              </a:rPr>
              <a:t>них средства районного бюджета составили </a:t>
            </a:r>
            <a:r>
              <a:rPr lang="ru-RU" sz="1600" b="0" dirty="0" smtClean="0">
                <a:solidFill>
                  <a:schemeClr val="tx1"/>
                </a:solidFill>
              </a:rPr>
              <a:t>7 652 </a:t>
            </a:r>
            <a:r>
              <a:rPr lang="ru-RU" sz="1600" b="0" dirty="0">
                <a:solidFill>
                  <a:schemeClr val="tx1"/>
                </a:solidFill>
              </a:rPr>
              <a:t>тыс. руб. или </a:t>
            </a:r>
            <a:r>
              <a:rPr lang="ru-RU" sz="1600" b="0" dirty="0" smtClean="0">
                <a:solidFill>
                  <a:schemeClr val="tx1"/>
                </a:solidFill>
              </a:rPr>
              <a:t>3 %.</a:t>
            </a:r>
            <a:endParaRPr lang="ru-RU" sz="1600" b="0" dirty="0">
              <a:solidFill>
                <a:schemeClr val="tx1"/>
              </a:solidFill>
            </a:endParaRPr>
          </a:p>
        </p:txBody>
      </p:sp>
      <p:pic>
        <p:nvPicPr>
          <p:cNvPr id="41992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13" y="1598613"/>
            <a:ext cx="3621087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89" name="Picture 125" descr="Z:\Мои документы\Бюджет 2017\Годовой отчет 2017\Годовой отчет Земкое\Бюджет для граждан 2017\image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18" y="4509120"/>
            <a:ext cx="3937173" cy="1940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03511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30211" y="116632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оказано муниципальных услуг по дополнительному образованию в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2018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 </a:t>
            </a:r>
            <a:endParaRPr lang="ru-RU" sz="2000" b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ectangle 31"/>
          <p:cNvSpPr>
            <a:spLocks noChangeAspect="1" noChangeArrowheads="1"/>
          </p:cNvSpPr>
          <p:nvPr/>
        </p:nvSpPr>
        <p:spPr bwMode="auto">
          <a:xfrm>
            <a:off x="529174" y="1316038"/>
            <a:ext cx="8429625" cy="2497137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Для социальной группы «Население от 6 лет до 18 лет» </a:t>
            </a:r>
          </a:p>
          <a:p>
            <a:pPr algn="just"/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оказывалась  муниципальная услуга «Предоставление </a:t>
            </a:r>
          </a:p>
          <a:p>
            <a:pPr algn="just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дополнительного образования общей направленности» в </a:t>
            </a:r>
          </a:p>
          <a:p>
            <a:pPr algn="just"/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МБУДО «Центр дополнительного образования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» для 812</a:t>
            </a:r>
          </a:p>
          <a:p>
            <a:pPr algn="just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учащихся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pPr algn="just"/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Общий объем финансовых средств, поступивших в организации </a:t>
            </a:r>
          </a:p>
          <a:p>
            <a:pPr algn="just"/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дополнительного образования в расчете на одного учащегося составил </a:t>
            </a:r>
          </a:p>
          <a:p>
            <a:pPr algn="just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10,7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тыс. руб., что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выше уровня 2017 года на 7 %. 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2" name="Picture 3" descr="Z:\ФОТО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450" y="4022725"/>
            <a:ext cx="3924300" cy="266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022725"/>
            <a:ext cx="3455987" cy="260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741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6"/>
          <p:cNvSpPr txBox="1">
            <a:spLocks noChangeArrowheads="1"/>
          </p:cNvSpPr>
          <p:nvPr/>
        </p:nvSpPr>
        <p:spPr bwMode="auto">
          <a:xfrm>
            <a:off x="6437313" y="3338513"/>
            <a:ext cx="4302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3314" name="Text Box 7"/>
          <p:cNvSpPr txBox="1">
            <a:spLocks noChangeArrowheads="1"/>
          </p:cNvSpPr>
          <p:nvPr/>
        </p:nvSpPr>
        <p:spPr bwMode="auto">
          <a:xfrm>
            <a:off x="6459538" y="3116263"/>
            <a:ext cx="4984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3315" name="Text Box 8"/>
          <p:cNvSpPr txBox="1">
            <a:spLocks noChangeArrowheads="1"/>
          </p:cNvSpPr>
          <p:nvPr/>
        </p:nvSpPr>
        <p:spPr bwMode="auto">
          <a:xfrm>
            <a:off x="6459538" y="3160713"/>
            <a:ext cx="542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3316" name="Text Box 9"/>
          <p:cNvSpPr txBox="1">
            <a:spLocks noChangeArrowheads="1"/>
          </p:cNvSpPr>
          <p:nvPr/>
        </p:nvSpPr>
        <p:spPr bwMode="auto">
          <a:xfrm>
            <a:off x="6462713" y="3160713"/>
            <a:ext cx="495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3317" name="Text Box 10"/>
          <p:cNvSpPr txBox="1">
            <a:spLocks noChangeArrowheads="1"/>
          </p:cNvSpPr>
          <p:nvPr/>
        </p:nvSpPr>
        <p:spPr bwMode="auto">
          <a:xfrm>
            <a:off x="6505575" y="3205163"/>
            <a:ext cx="587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3318" name="Text Box 11"/>
          <p:cNvSpPr txBox="1">
            <a:spLocks noChangeArrowheads="1"/>
          </p:cNvSpPr>
          <p:nvPr/>
        </p:nvSpPr>
        <p:spPr bwMode="auto">
          <a:xfrm>
            <a:off x="6527800" y="3449638"/>
            <a:ext cx="4302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3319" name="Text Box 13"/>
          <p:cNvSpPr txBox="1">
            <a:spLocks noChangeArrowheads="1"/>
          </p:cNvSpPr>
          <p:nvPr/>
        </p:nvSpPr>
        <p:spPr bwMode="auto">
          <a:xfrm>
            <a:off x="4122738" y="3656013"/>
            <a:ext cx="6746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188640"/>
            <a:ext cx="8661312" cy="78105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b="1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Индикаторы в системе образования 2016-2018 годы</a:t>
            </a:r>
          </a:p>
        </p:txBody>
      </p:sp>
      <p:graphicFrame>
        <p:nvGraphicFramePr>
          <p:cNvPr id="13430" name="Group 118"/>
          <p:cNvGraphicFramePr>
            <a:graphicFrameLocks noGrp="1"/>
          </p:cNvGraphicFramePr>
          <p:nvPr/>
        </p:nvGraphicFramePr>
        <p:xfrm>
          <a:off x="250825" y="1123950"/>
          <a:ext cx="8713788" cy="5756702"/>
        </p:xfrm>
        <a:graphic>
          <a:graphicData uri="http://schemas.openxmlformats.org/drawingml/2006/table">
            <a:tbl>
              <a:tblPr/>
              <a:tblGrid>
                <a:gridCol w="371475"/>
                <a:gridCol w="5605463"/>
                <a:gridCol w="936625"/>
                <a:gridCol w="863600"/>
                <a:gridCol w="936625"/>
              </a:tblGrid>
              <a:tr h="841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35582" marR="35582" marT="71174" marB="1067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I. Общее образование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82" marR="35582" marT="71174" marB="1067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82" marR="35582" marT="71174" marB="1067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82" marR="35582" marT="71174" marB="1067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</a:txBody>
                  <a:tcPr marL="35582" marR="35582" marT="71174" marB="1067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095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Доступность дошкольного образования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детей в возрасте от 3 до 7 лет, которым предоставлено место на программах дошкольного образования в общей численности детей, зарегистрированных в электронной очереди на получение такого места в текущем учебном году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воспитанников, приходящихся на одного педагогического работника в дошкольных образовательных организациях (человек)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8,9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9,6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73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заработная плата педагогов дошкольного образования (тысяча рублей)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21,56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21,62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27,24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Начальное, основное и среднее общее образование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882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Охват детей начальным общим, основным общим и средним общим образованием (отношение численности учащихся, осваивающих образовательные программы начального общего, основного общего или среднего общего образования, к численности детей в возрасте 7 - 17 лет).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99,86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100,00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773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численности лиц, занимающихся во вторую или третью смены, в общей численности учащихся общеобразовательных организаций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12,10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15,78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14,55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учащихся в общеобразовательных организациях в расчете на 1 педагогического работника (человек)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9,4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10,2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10,2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88125" y="6492875"/>
            <a:ext cx="2133600" cy="365125"/>
          </a:xfrm>
        </p:spPr>
        <p:txBody>
          <a:bodyPr/>
          <a:lstStyle/>
          <a:p>
            <a:pPr>
              <a:defRPr/>
            </a:pPr>
            <a:fld id="{3A0CC7E7-D9BC-409F-B09F-DDED9DD981B3}" type="slidenum">
              <a:rPr lang="ru-RU"/>
              <a:pPr>
                <a:defRPr/>
              </a:pPr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9175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6"/>
          <p:cNvSpPr txBox="1">
            <a:spLocks noChangeArrowheads="1"/>
          </p:cNvSpPr>
          <p:nvPr/>
        </p:nvSpPr>
        <p:spPr bwMode="auto">
          <a:xfrm>
            <a:off x="6437313" y="3338513"/>
            <a:ext cx="4302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4338" name="Text Box 7"/>
          <p:cNvSpPr txBox="1">
            <a:spLocks noChangeArrowheads="1"/>
          </p:cNvSpPr>
          <p:nvPr/>
        </p:nvSpPr>
        <p:spPr bwMode="auto">
          <a:xfrm>
            <a:off x="6459538" y="3116263"/>
            <a:ext cx="4984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4339" name="Text Box 8"/>
          <p:cNvSpPr txBox="1">
            <a:spLocks noChangeArrowheads="1"/>
          </p:cNvSpPr>
          <p:nvPr/>
        </p:nvSpPr>
        <p:spPr bwMode="auto">
          <a:xfrm>
            <a:off x="6459538" y="3160713"/>
            <a:ext cx="542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4340" name="Text Box 9"/>
          <p:cNvSpPr txBox="1">
            <a:spLocks noChangeArrowheads="1"/>
          </p:cNvSpPr>
          <p:nvPr/>
        </p:nvSpPr>
        <p:spPr bwMode="auto">
          <a:xfrm>
            <a:off x="6462713" y="3160713"/>
            <a:ext cx="495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4341" name="Text Box 10"/>
          <p:cNvSpPr txBox="1">
            <a:spLocks noChangeArrowheads="1"/>
          </p:cNvSpPr>
          <p:nvPr/>
        </p:nvSpPr>
        <p:spPr bwMode="auto">
          <a:xfrm>
            <a:off x="6505575" y="3205163"/>
            <a:ext cx="587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4342" name="Text Box 11"/>
          <p:cNvSpPr txBox="1">
            <a:spLocks noChangeArrowheads="1"/>
          </p:cNvSpPr>
          <p:nvPr/>
        </p:nvSpPr>
        <p:spPr bwMode="auto">
          <a:xfrm>
            <a:off x="6527800" y="3449638"/>
            <a:ext cx="4302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4343" name="Text Box 13"/>
          <p:cNvSpPr txBox="1">
            <a:spLocks noChangeArrowheads="1"/>
          </p:cNvSpPr>
          <p:nvPr/>
        </p:nvSpPr>
        <p:spPr bwMode="auto">
          <a:xfrm>
            <a:off x="4122738" y="3656013"/>
            <a:ext cx="6746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188640"/>
            <a:ext cx="8661312" cy="78105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b="1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Индикаторы в системе образования </a:t>
            </a:r>
            <a:r>
              <a:rPr lang="ru-RU" sz="24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2016-2018 </a:t>
            </a:r>
            <a:r>
              <a:rPr lang="ru-RU" sz="2400" b="1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годы</a:t>
            </a:r>
          </a:p>
        </p:txBody>
      </p:sp>
      <p:graphicFrame>
        <p:nvGraphicFramePr>
          <p:cNvPr id="14405" name="Group 69"/>
          <p:cNvGraphicFramePr>
            <a:graphicFrameLocks noGrp="1"/>
          </p:cNvGraphicFramePr>
          <p:nvPr/>
        </p:nvGraphicFramePr>
        <p:xfrm>
          <a:off x="250825" y="1123950"/>
          <a:ext cx="8569325" cy="5538801"/>
        </p:xfrm>
        <a:graphic>
          <a:graphicData uri="http://schemas.openxmlformats.org/drawingml/2006/table">
            <a:tbl>
              <a:tblPr/>
              <a:tblGrid>
                <a:gridCol w="334963"/>
                <a:gridCol w="5768975"/>
                <a:gridCol w="779462"/>
                <a:gridCol w="842963"/>
                <a:gridCol w="842962"/>
              </a:tblGrid>
              <a:tr h="841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I. Общее образование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2018</a:t>
                      </a: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лиц, обеспеченных горячим питанием, в общей численности обучающихся общеобразовательных организаций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86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компьютеров, подключенных к сети Интернет (в расчете на 100 учащихся)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73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выпускников общеобразовательных организаций, получивших аттестат об основном общем образовании, от общей численности выпускников общеобразовательных организаций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Средний балл ЕГЭ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русскому языку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математике (профильный)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74,13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57,76</a:t>
                      </a:r>
                    </a:p>
                  </a:txBody>
                  <a:tcPr marL="127000" marR="63500" marT="25403" marB="254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73,44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37,73</a:t>
                      </a:r>
                    </a:p>
                  </a:txBody>
                  <a:tcPr marL="127000" marR="63500" marT="25403" marB="254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73,21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55,11</a:t>
                      </a:r>
                    </a:p>
                  </a:txBody>
                  <a:tcPr marL="127000" marR="63500" marT="25403" marB="254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73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выпускников общеобразовательных организаций, получивших аттестат об основном общем образовании, от общей численности выпускников общеобразовательных организаций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77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учащихся в общеобразовательных организациях в расчете на 1 педагогического работника (человек)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9,4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10,2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Среднемесячная заработная плата  педагогических работников муниципальных общеобразовательных организаций: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педагогических работников (тысяча рублей)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учителей (тысяча рублей)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25,25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25,78</a:t>
                      </a:r>
                    </a:p>
                  </a:txBody>
                  <a:tcPr marL="127000" marR="63500" marT="25403" marB="254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27,53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27,72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29,3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29,3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88125" y="6492875"/>
            <a:ext cx="2133600" cy="365125"/>
          </a:xfrm>
        </p:spPr>
        <p:txBody>
          <a:bodyPr/>
          <a:lstStyle/>
          <a:p>
            <a:pPr>
              <a:defRPr/>
            </a:pPr>
            <a:fld id="{5345798A-B179-49B0-B27D-5CDDA1758A08}" type="slidenum">
              <a:rPr lang="ru-RU"/>
              <a:pPr>
                <a:defRPr/>
              </a:pPr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900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6"/>
          <p:cNvSpPr txBox="1">
            <a:spLocks noChangeArrowheads="1"/>
          </p:cNvSpPr>
          <p:nvPr/>
        </p:nvSpPr>
        <p:spPr bwMode="auto">
          <a:xfrm>
            <a:off x="6437313" y="3338513"/>
            <a:ext cx="4302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5362" name="Text Box 7"/>
          <p:cNvSpPr txBox="1">
            <a:spLocks noChangeArrowheads="1"/>
          </p:cNvSpPr>
          <p:nvPr/>
        </p:nvSpPr>
        <p:spPr bwMode="auto">
          <a:xfrm>
            <a:off x="6459538" y="3116263"/>
            <a:ext cx="4984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5363" name="Text Box 8"/>
          <p:cNvSpPr txBox="1">
            <a:spLocks noChangeArrowheads="1"/>
          </p:cNvSpPr>
          <p:nvPr/>
        </p:nvSpPr>
        <p:spPr bwMode="auto">
          <a:xfrm>
            <a:off x="6459538" y="3160713"/>
            <a:ext cx="542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5364" name="Text Box 9"/>
          <p:cNvSpPr txBox="1">
            <a:spLocks noChangeArrowheads="1"/>
          </p:cNvSpPr>
          <p:nvPr/>
        </p:nvSpPr>
        <p:spPr bwMode="auto">
          <a:xfrm>
            <a:off x="6462713" y="3160713"/>
            <a:ext cx="495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5365" name="Text Box 10"/>
          <p:cNvSpPr txBox="1">
            <a:spLocks noChangeArrowheads="1"/>
          </p:cNvSpPr>
          <p:nvPr/>
        </p:nvSpPr>
        <p:spPr bwMode="auto">
          <a:xfrm>
            <a:off x="6505575" y="3205163"/>
            <a:ext cx="587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5366" name="Text Box 11"/>
          <p:cNvSpPr txBox="1">
            <a:spLocks noChangeArrowheads="1"/>
          </p:cNvSpPr>
          <p:nvPr/>
        </p:nvSpPr>
        <p:spPr bwMode="auto">
          <a:xfrm>
            <a:off x="6527800" y="3449638"/>
            <a:ext cx="4302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5367" name="Text Box 13"/>
          <p:cNvSpPr txBox="1">
            <a:spLocks noChangeArrowheads="1"/>
          </p:cNvSpPr>
          <p:nvPr/>
        </p:nvSpPr>
        <p:spPr bwMode="auto">
          <a:xfrm>
            <a:off x="4122738" y="3656013"/>
            <a:ext cx="6746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188640"/>
            <a:ext cx="8661312" cy="78105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b="1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Индикаторы в системе образования </a:t>
            </a:r>
            <a:r>
              <a:rPr lang="ru-RU" sz="24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2016-2018 </a:t>
            </a:r>
            <a:r>
              <a:rPr lang="ru-RU" sz="2400" b="1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годы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0825" y="1271588"/>
          <a:ext cx="8661400" cy="2733676"/>
        </p:xfrm>
        <a:graphic>
          <a:graphicData uri="http://schemas.openxmlformats.org/drawingml/2006/table">
            <a:tbl>
              <a:tblPr/>
              <a:tblGrid>
                <a:gridCol w="334963"/>
                <a:gridCol w="5522912"/>
                <a:gridCol w="965200"/>
                <a:gridCol w="919163"/>
                <a:gridCol w="919162"/>
              </a:tblGrid>
              <a:tr h="485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Дополнительное образование детей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201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201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201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69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Охват детей в возрасте 5 - 18 лет дополнительными общеобразовательными программами (удельный вес численности детей, получающих услуги дополнительного образования, в общей численности детей в возрасте 5 - 18 лет)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84,00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85,15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85,1</a:t>
                      </a: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077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Среднемесячная заработная плата  педагогических работников муниципальных организаций дополнительного образования (тыс. руб.)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21,10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26,30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29,30</a:t>
                      </a: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81DF5E-ACF0-4259-AFCE-796B88D468E6}" type="slidenum">
              <a:rPr lang="ru-RU"/>
              <a:pPr>
                <a:defRPr/>
              </a:pPr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4651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39552" y="260648"/>
            <a:ext cx="8136904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средств направлено на физическую культуру и спорт в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2018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</a:t>
            </a:r>
          </a:p>
        </p:txBody>
      </p:sp>
      <p:sp>
        <p:nvSpPr>
          <p:cNvPr id="39941" name="TextBox 1"/>
          <p:cNvSpPr txBox="1">
            <a:spLocks noChangeArrowheads="1"/>
          </p:cNvSpPr>
          <p:nvPr/>
        </p:nvSpPr>
        <p:spPr bwMode="auto">
          <a:xfrm>
            <a:off x="323528" y="1196752"/>
            <a:ext cx="4465638" cy="427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на массовый спорт в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 составили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2 389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рублей.</a:t>
            </a:r>
          </a:p>
          <a:p>
            <a:pPr algn="just" eaLnBrk="1" hangingPunct="1"/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Населению Тонкинского муниципального района  оказывались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услуги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72000" algn="just" eaLnBrk="1" hangingPunct="1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и проведение официальных физкультурных (физкультурно-оздоровительных) мероприятий в количестве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 мероприятий в сумме 1 925 тыс. рублей,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72000" indent="-342900" algn="just" eaLnBrk="1" hangingPunct="1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проведение официальных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спортивных мероприятий в количестве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105 мероприятий в сумме 299 тыс. рублей,</a:t>
            </a:r>
          </a:p>
          <a:p>
            <a:pPr marL="72000" indent="-342900" algn="just" eaLnBrk="1" hangingPunct="1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проведение тестирования выполнения нормативов испытаний (тестов)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комплекса ГТО в количестве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 мероприятий в сумме 20 тыс. рублей,</a:t>
            </a:r>
          </a:p>
          <a:p>
            <a:pPr marL="72000" indent="-342900" algn="just" eaLnBrk="1" hangingPunct="1">
              <a:buFontTx/>
              <a:buChar char="-"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и проведение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физкультурно-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спортивных мероприятий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рамках Всероссийского физкультурно-спортивного комплекса «Готов к труду и обороне» (ГТО) в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мероприятий в сумме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 тыс. рублей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	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3990975" y="6519863"/>
            <a:ext cx="1162050" cy="365125"/>
          </a:xfrm>
        </p:spPr>
        <p:txBody>
          <a:bodyPr/>
          <a:lstStyle/>
          <a:p>
            <a:pPr>
              <a:defRPr/>
            </a:pPr>
            <a:fld id="{C7DCD793-878D-4388-AC49-775828EEE1AA}" type="slidenum">
              <a:rPr lang="ru-RU" smtClean="0"/>
              <a:pPr>
                <a:defRPr/>
              </a:pPr>
              <a:t>45</a:t>
            </a:fld>
            <a:endParaRPr lang="ru-RU" dirty="0"/>
          </a:p>
        </p:txBody>
      </p:sp>
      <p:pic>
        <p:nvPicPr>
          <p:cNvPr id="39943" name="Picture 12" descr="Z:\Мои документы\Бюджет 2015\Годовой отчет 2015\Бюджет для граждан 2015\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1071563"/>
            <a:ext cx="3262312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4" name="Picture 13" descr="Z:\Мои документы\Бюджет 2015\Годовой отчет 2015\Бюджет для граждан 2015\image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3762375"/>
            <a:ext cx="3262312" cy="244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Индикаторы в массовом спорте в </a:t>
            </a: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2017 </a:t>
            </a:r>
            <a: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– </a:t>
            </a: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2019 годах</a:t>
            </a:r>
          </a:p>
        </p:txBody>
      </p:sp>
      <p:sp>
        <p:nvSpPr>
          <p:cNvPr id="8" name="Объект 3"/>
          <p:cNvSpPr>
            <a:spLocks noGrp="1"/>
          </p:cNvSpPr>
          <p:nvPr>
            <p:ph sz="half" idx="2"/>
          </p:nvPr>
        </p:nvSpPr>
        <p:spPr>
          <a:xfrm>
            <a:off x="457200" y="2564903"/>
            <a:ext cx="8507288" cy="3561259"/>
          </a:xfrm>
        </p:spPr>
        <p:txBody>
          <a:bodyPr>
            <a:normAutofit/>
          </a:bodyPr>
          <a:lstStyle/>
          <a:p>
            <a:pPr fontAlgn="base"/>
            <a:r>
              <a:rPr lang="ru-RU" b="1" dirty="0"/>
              <a:t>Показатели </a:t>
            </a:r>
            <a:endParaRPr lang="ru-RU" dirty="0"/>
          </a:p>
          <a:p>
            <a:pPr fontAlgn="base"/>
            <a:r>
              <a:rPr lang="ru-RU" b="1" dirty="0"/>
              <a:t>2017 год</a:t>
            </a:r>
            <a:endParaRPr lang="ru-RU" dirty="0"/>
          </a:p>
          <a:p>
            <a:pPr fontAlgn="base"/>
            <a:r>
              <a:rPr lang="ru-RU" b="1" dirty="0"/>
              <a:t>2018 год</a:t>
            </a:r>
            <a:endParaRPr lang="ru-RU" dirty="0"/>
          </a:p>
          <a:p>
            <a:pPr fontAlgn="base"/>
            <a:r>
              <a:rPr lang="ru-RU" b="1" dirty="0"/>
              <a:t>2019 </a:t>
            </a:r>
            <a:r>
              <a:rPr lang="ru-RU" b="1" dirty="0" smtClean="0"/>
              <a:t>год28</a:t>
            </a:r>
            <a:endParaRPr lang="ru-RU" dirty="0"/>
          </a:p>
          <a:p>
            <a:pPr fontAlgn="base"/>
            <a:r>
              <a:rPr lang="ru-RU" b="1" dirty="0"/>
              <a:t>28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750131"/>
              </p:ext>
            </p:extLst>
          </p:nvPr>
        </p:nvGraphicFramePr>
        <p:xfrm>
          <a:off x="467544" y="1700808"/>
          <a:ext cx="8208912" cy="4693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0520"/>
                <a:gridCol w="1224136"/>
                <a:gridCol w="1224136"/>
                <a:gridCol w="1080120"/>
              </a:tblGrid>
              <a:tr h="89289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2017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2018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2019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89289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Удовлетворенность населения услуго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й «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рганизация и проведение официальных физкультурных (физкультурно-оздоровительных) мероприятий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» (%).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95,3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98,2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99,7</a:t>
                      </a:r>
                    </a:p>
                  </a:txBody>
                  <a:tcPr marL="68580" marR="68580" marT="0" marB="0" horzOverflow="overflow"/>
                </a:tc>
              </a:tr>
              <a:tr h="89289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Удовлетворенность населения услугой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рганизация и проведение официальных спортивных мероприятий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» (%).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horzOverflow="overflow"/>
                </a:tc>
              </a:tr>
              <a:tr h="89289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Доля населения, систематически занимающегося физической культурой и спортом, в общей численности населения (%)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25,5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30,35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30,7</a:t>
                      </a:r>
                    </a:p>
                  </a:txBody>
                  <a:tcPr marL="68580" marR="68580" marT="0" marB="0" horzOverflow="overflow"/>
                </a:tc>
              </a:tr>
              <a:tr h="89289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спортивных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сооружений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1000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(единиц)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68580" marR="68580" marT="0" marB="0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321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39552" y="260648"/>
            <a:ext cx="8136904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Достижения в спорте в </a:t>
            </a:r>
            <a:r>
              <a:rPr lang="ru-RU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2018 </a:t>
            </a: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</a:t>
            </a:r>
          </a:p>
        </p:txBody>
      </p:sp>
      <p:sp>
        <p:nvSpPr>
          <p:cNvPr id="49157" name="TextBox 1"/>
          <p:cNvSpPr txBox="1">
            <a:spLocks noChangeArrowheads="1"/>
          </p:cNvSpPr>
          <p:nvPr/>
        </p:nvSpPr>
        <p:spPr bwMode="auto">
          <a:xfrm>
            <a:off x="250825" y="1500188"/>
            <a:ext cx="4465638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sz="2200" b="0" dirty="0" smtClean="0">
                <a:latin typeface="Times New Roman" pitchFamily="18" charset="0"/>
                <a:cs typeface="Times New Roman" pitchFamily="18" charset="0"/>
              </a:rPr>
              <a:t>Проходил межрегиональный  </a:t>
            </a:r>
            <a:r>
              <a:rPr lang="ru-RU" sz="2200" b="0" dirty="0">
                <a:latin typeface="Times New Roman" pitchFamily="18" charset="0"/>
                <a:cs typeface="Times New Roman" pitchFamily="18" charset="0"/>
              </a:rPr>
              <a:t>турнир по </a:t>
            </a:r>
            <a:r>
              <a:rPr lang="ru-RU" sz="2200" b="0" dirty="0" smtClean="0">
                <a:latin typeface="Times New Roman" pitchFamily="18" charset="0"/>
                <a:cs typeface="Times New Roman" pitchFamily="18" charset="0"/>
              </a:rPr>
              <a:t>волейболу </a:t>
            </a:r>
            <a:r>
              <a:rPr lang="ru-RU" sz="2200" b="0" dirty="0">
                <a:latin typeface="Times New Roman" pitchFamily="18" charset="0"/>
                <a:cs typeface="Times New Roman" pitchFamily="18" charset="0"/>
              </a:rPr>
              <a:t>среди </a:t>
            </a:r>
            <a:r>
              <a:rPr lang="ru-RU" sz="2200" b="0" dirty="0" smtClean="0">
                <a:latin typeface="Times New Roman" pitchFamily="18" charset="0"/>
                <a:cs typeface="Times New Roman" pitchFamily="18" charset="0"/>
              </a:rPr>
              <a:t>мужских команд.</a:t>
            </a:r>
            <a:endParaRPr lang="ru-RU" sz="2200" b="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 b="0" dirty="0" smtClean="0">
                <a:latin typeface="Times New Roman" pitchFamily="18" charset="0"/>
                <a:cs typeface="Times New Roman" pitchFamily="18" charset="0"/>
              </a:rPr>
              <a:t>Команда  МБУ ФСК «Кристалл» в упорной борьбе стала победителем этого турнира.</a:t>
            </a:r>
            <a:endParaRPr lang="ru-RU" sz="2200" b="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2200" b="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В феврале 2018 года проходили соревнования по лыжным гонкам имени чемпиона спартакиады народов России Лузина Николая Дмитриевича. Лыжники показали хорошие результаты заняв призовые места в разных возрастных категориях.   </a:t>
            </a:r>
            <a:r>
              <a:rPr lang="ru-RU" sz="2000" b="0" dirty="0">
                <a:ea typeface="Tahoma" pitchFamily="34" charset="0"/>
                <a:cs typeface="Tahoma" pitchFamily="34" charset="0"/>
              </a:rPr>
              <a:t>	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3990975" y="6519863"/>
            <a:ext cx="1162050" cy="365125"/>
          </a:xfrm>
        </p:spPr>
        <p:txBody>
          <a:bodyPr/>
          <a:lstStyle/>
          <a:p>
            <a:pPr>
              <a:defRPr/>
            </a:pPr>
            <a:fld id="{E87A0F69-9472-4EF7-8EC7-2D1D78003B7A}" type="slidenum">
              <a:rPr lang="ru-RU" smtClean="0"/>
              <a:pPr>
                <a:defRPr/>
              </a:pPr>
              <a:t>47</a:t>
            </a:fld>
            <a:endParaRPr lang="ru-RU" dirty="0"/>
          </a:p>
        </p:txBody>
      </p:sp>
      <p:pic>
        <p:nvPicPr>
          <p:cNvPr id="63491" name="Picture 3" descr="G:\фото 2017\фото шаранга 25.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218" y="3933056"/>
            <a:ext cx="4049615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Documents and Settings\Admin\Рабочий стол\СМИРНОВ\мое фото\1544275166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218" y="1148902"/>
            <a:ext cx="4049615" cy="2749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719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Достижения в спорте в 2018 году</a:t>
            </a:r>
            <a:br>
              <a:rPr lang="ru-RU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24744"/>
            <a:ext cx="4040188" cy="1050131"/>
          </a:xfrm>
        </p:spPr>
        <p:txBody>
          <a:bodyPr>
            <a:normAutofit fontScale="92500"/>
          </a:bodyPr>
          <a:lstStyle/>
          <a:p>
            <a:pPr algn="ctr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Победа в Межрегиональном Турнире по большому теннису открытие корта </a:t>
            </a:r>
          </a:p>
          <a:p>
            <a:pPr algn="ctr"/>
            <a:r>
              <a:rPr lang="ru-RU" sz="19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9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р.п</a:t>
            </a:r>
            <a:r>
              <a:rPr lang="ru-RU" sz="19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Тонкино 2018 год.</a:t>
            </a:r>
            <a:endParaRPr lang="ru-RU" sz="19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124744"/>
            <a:ext cx="4041775" cy="1050131"/>
          </a:xfrm>
        </p:spPr>
        <p:txBody>
          <a:bodyPr>
            <a:normAutofit fontScale="92500" lnSpcReduction="20000"/>
          </a:bodyPr>
          <a:lstStyle/>
          <a:p>
            <a:pPr algn="ctr"/>
            <a:endParaRPr lang="ru-RU" sz="18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Команда Тонкинского района заняла призовые места на фестивале ГТО в городе Городец.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Admin\Рабочий стол\отчеты\отчет в экономику за 2018 год\15.0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35448"/>
            <a:ext cx="4040188" cy="3030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Admin\Рабочий стол\спорт 2017\фото 2017\IMG_20171010_12094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4681" y="2708920"/>
            <a:ext cx="4041775" cy="3031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539552" y="260648"/>
            <a:ext cx="8136904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Достижения в спорте в </a:t>
            </a:r>
            <a:r>
              <a:rPr lang="ru-RU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2018 </a:t>
            </a: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</a:t>
            </a:r>
          </a:p>
        </p:txBody>
      </p:sp>
    </p:spTree>
    <p:extLst>
      <p:ext uri="{BB962C8B-B14F-4D97-AF65-F5344CB8AC3E}">
        <p14:creationId xmlns:p14="http://schemas.microsoft.com/office/powerpoint/2010/main" val="239271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F634F0-4A29-407C-8404-BD2603E038FA}" type="slidenum">
              <a:rPr lang="ru-RU"/>
              <a:pPr>
                <a:defRPr/>
              </a:pPr>
              <a:t>49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88640"/>
            <a:ext cx="8568951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endParaRPr lang="ru-RU" sz="2400" dirty="0" smtClean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37932" name="Group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112761"/>
              </p:ext>
            </p:extLst>
          </p:nvPr>
        </p:nvGraphicFramePr>
        <p:xfrm>
          <a:off x="287686" y="1124744"/>
          <a:ext cx="8568628" cy="5361325"/>
        </p:xfrm>
        <a:graphic>
          <a:graphicData uri="http://schemas.openxmlformats.org/drawingml/2006/table">
            <a:tbl>
              <a:tblPr/>
              <a:tblGrid>
                <a:gridCol w="8568628"/>
              </a:tblGrid>
              <a:tr h="53613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Отрадно что в 2018 году в ЦДО открыты секции по волейболу, баскетболу.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2018 году воспитанники секций 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флорбола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мини футбола Центра Дополнительного Образования заняли призовые места в чемпионатах области и города Нижний Новгород. Реконструкция центрального стадиона и установка современного освещения позволила в кратчайшие сроки подготовить к сезону хоккейную площадки и лыжню на стадиона. Данные объекты пользуются популярностью у жителей и гостей поселка всех возрастов.  С каждым годом увеличивается количество жителей района занимающихся скандинавской ходьбой. В 2018 году решен вопрос о доставке в бассейн 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ФОКа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Жемчужина 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р.п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Шаранга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участников группы Здоровье. Активно и результативно, показывая пример подрастающему поколению занимая призовые места на соревнованиях различного уровня выступают пенсионеры района.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998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3527" y="188640"/>
            <a:ext cx="8568951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Достижения в спорте в </a:t>
            </a:r>
            <a:r>
              <a:rPr lang="ru-RU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2018 </a:t>
            </a: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</a:t>
            </a:r>
          </a:p>
        </p:txBody>
      </p:sp>
    </p:spTree>
    <p:extLst>
      <p:ext uri="{BB962C8B-B14F-4D97-AF65-F5344CB8AC3E}">
        <p14:creationId xmlns:p14="http://schemas.microsoft.com/office/powerpoint/2010/main" val="293276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bject 7"/>
          <p:cNvSpPr>
            <a:spLocks noChangeArrowheads="1"/>
          </p:cNvSpPr>
          <p:nvPr/>
        </p:nvSpPr>
        <p:spPr bwMode="auto">
          <a:xfrm>
            <a:off x="468313" y="2155825"/>
            <a:ext cx="2719387" cy="4314825"/>
          </a:xfrm>
          <a:custGeom>
            <a:avLst/>
            <a:gdLst>
              <a:gd name="T0" fmla="*/ 2443382 w 2719616"/>
              <a:gd name="T1" fmla="*/ 0 h 4315383"/>
              <a:gd name="T2" fmla="*/ 271474 w 2719616"/>
              <a:gd name="T3" fmla="*/ 0 h 4315383"/>
              <a:gd name="T4" fmla="*/ 249211 w 2719616"/>
              <a:gd name="T5" fmla="*/ 900 h 4315383"/>
              <a:gd name="T6" fmla="*/ 206244 w 2719616"/>
              <a:gd name="T7" fmla="*/ 7877 h 4315383"/>
              <a:gd name="T8" fmla="*/ 165803 w 2719616"/>
              <a:gd name="T9" fmla="*/ 21294 h 4315383"/>
              <a:gd name="T10" fmla="*/ 128468 w 2719616"/>
              <a:gd name="T11" fmla="*/ 40615 h 4315383"/>
              <a:gd name="T12" fmla="*/ 94800 w 2719616"/>
              <a:gd name="T13" fmla="*/ 65261 h 4315383"/>
              <a:gd name="T14" fmla="*/ 65337 w 2719616"/>
              <a:gd name="T15" fmla="*/ 94671 h 4315383"/>
              <a:gd name="T16" fmla="*/ 40681 w 2719616"/>
              <a:gd name="T17" fmla="*/ 128289 h 4315383"/>
              <a:gd name="T18" fmla="*/ 21329 w 2719616"/>
              <a:gd name="T19" fmla="*/ 165597 h 4315383"/>
              <a:gd name="T20" fmla="*/ 7882 w 2719616"/>
              <a:gd name="T21" fmla="*/ 205974 h 4315383"/>
              <a:gd name="T22" fmla="*/ 901 w 2719616"/>
              <a:gd name="T23" fmla="*/ 248924 h 4315383"/>
              <a:gd name="T24" fmla="*/ 0 w 2719616"/>
              <a:gd name="T25" fmla="*/ 271171 h 4315383"/>
              <a:gd name="T26" fmla="*/ 0 w 2719616"/>
              <a:gd name="T27" fmla="*/ 4032461 h 4315383"/>
              <a:gd name="T28" fmla="*/ 3559 w 2719616"/>
              <a:gd name="T29" fmla="*/ 4076459 h 4315383"/>
              <a:gd name="T30" fmla="*/ 13843 w 2719616"/>
              <a:gd name="T31" fmla="*/ 4118189 h 4315383"/>
              <a:gd name="T32" fmla="*/ 30291 w 2719616"/>
              <a:gd name="T33" fmla="*/ 4157106 h 4315383"/>
              <a:gd name="T34" fmla="*/ 52386 w 2719616"/>
              <a:gd name="T35" fmla="*/ 4192655 h 4315383"/>
              <a:gd name="T36" fmla="*/ 79505 w 2719616"/>
              <a:gd name="T37" fmla="*/ 4224258 h 4315383"/>
              <a:gd name="T38" fmla="*/ 111152 w 2719616"/>
              <a:gd name="T39" fmla="*/ 4251365 h 4315383"/>
              <a:gd name="T40" fmla="*/ 146723 w 2719616"/>
              <a:gd name="T41" fmla="*/ 4273416 h 4315383"/>
              <a:gd name="T42" fmla="*/ 185660 w 2719616"/>
              <a:gd name="T43" fmla="*/ 4289862 h 4315383"/>
              <a:gd name="T44" fmla="*/ 227444 w 2719616"/>
              <a:gd name="T45" fmla="*/ 4300142 h 4315383"/>
              <a:gd name="T46" fmla="*/ 271474 w 2719616"/>
              <a:gd name="T47" fmla="*/ 4303688 h 4315383"/>
              <a:gd name="T48" fmla="*/ 2443382 w 2719616"/>
              <a:gd name="T49" fmla="*/ 4303688 h 4315383"/>
              <a:gd name="T50" fmla="*/ 2487394 w 2719616"/>
              <a:gd name="T51" fmla="*/ 4300142 h 4315383"/>
              <a:gd name="T52" fmla="*/ 2529153 w 2719616"/>
              <a:gd name="T53" fmla="*/ 4289862 h 4315383"/>
              <a:gd name="T54" fmla="*/ 2568098 w 2719616"/>
              <a:gd name="T55" fmla="*/ 4273416 h 4315383"/>
              <a:gd name="T56" fmla="*/ 2603659 w 2719616"/>
              <a:gd name="T57" fmla="*/ 4251365 h 4315383"/>
              <a:gd name="T58" fmla="*/ 2635292 w 2719616"/>
              <a:gd name="T59" fmla="*/ 4224258 h 4315383"/>
              <a:gd name="T60" fmla="*/ 2662428 w 2719616"/>
              <a:gd name="T61" fmla="*/ 4192655 h 4315383"/>
              <a:gd name="T62" fmla="*/ 2684508 w 2719616"/>
              <a:gd name="T63" fmla="*/ 4157106 h 4315383"/>
              <a:gd name="T64" fmla="*/ 2700963 w 2719616"/>
              <a:gd name="T65" fmla="*/ 4118189 h 4315383"/>
              <a:gd name="T66" fmla="*/ 2711252 w 2719616"/>
              <a:gd name="T67" fmla="*/ 4076459 h 4315383"/>
              <a:gd name="T68" fmla="*/ 2714803 w 2719616"/>
              <a:gd name="T69" fmla="*/ 4032461 h 4315383"/>
              <a:gd name="T70" fmla="*/ 2714803 w 2719616"/>
              <a:gd name="T71" fmla="*/ 271171 h 4315383"/>
              <a:gd name="T72" fmla="*/ 2711252 w 2719616"/>
              <a:gd name="T73" fmla="*/ 227176 h 4315383"/>
              <a:gd name="T74" fmla="*/ 2700963 w 2719616"/>
              <a:gd name="T75" fmla="*/ 185432 h 4315383"/>
              <a:gd name="T76" fmla="*/ 2684508 w 2719616"/>
              <a:gd name="T77" fmla="*/ 146519 h 4315383"/>
              <a:gd name="T78" fmla="*/ 2662428 w 2719616"/>
              <a:gd name="T79" fmla="*/ 110997 h 4315383"/>
              <a:gd name="T80" fmla="*/ 2635292 w 2719616"/>
              <a:gd name="T81" fmla="*/ 79403 h 4315383"/>
              <a:gd name="T82" fmla="*/ 2603659 w 2719616"/>
              <a:gd name="T83" fmla="*/ 52294 h 4315383"/>
              <a:gd name="T84" fmla="*/ 2568098 w 2719616"/>
              <a:gd name="T85" fmla="*/ 30252 h 4315383"/>
              <a:gd name="T86" fmla="*/ 2529153 w 2719616"/>
              <a:gd name="T87" fmla="*/ 13813 h 4315383"/>
              <a:gd name="T88" fmla="*/ 2487394 w 2719616"/>
              <a:gd name="T89" fmla="*/ 3556 h 4315383"/>
              <a:gd name="T90" fmla="*/ 2443382 w 2719616"/>
              <a:gd name="T91" fmla="*/ 0 h 43153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719616"/>
              <a:gd name="T139" fmla="*/ 0 h 4315383"/>
              <a:gd name="T140" fmla="*/ 2719616 w 2719616"/>
              <a:gd name="T141" fmla="*/ 4315383 h 43153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719616" h="4315383">
                <a:moveTo>
                  <a:pt x="2447709" y="0"/>
                </a:moveTo>
                <a:lnTo>
                  <a:pt x="271957" y="0"/>
                </a:lnTo>
                <a:lnTo>
                  <a:pt x="249652" y="900"/>
                </a:lnTo>
                <a:lnTo>
                  <a:pt x="206601" y="7898"/>
                </a:lnTo>
                <a:lnTo>
                  <a:pt x="166097" y="21357"/>
                </a:lnTo>
                <a:lnTo>
                  <a:pt x="128699" y="40720"/>
                </a:lnTo>
                <a:lnTo>
                  <a:pt x="94968" y="65429"/>
                </a:lnTo>
                <a:lnTo>
                  <a:pt x="65463" y="94923"/>
                </a:lnTo>
                <a:lnTo>
                  <a:pt x="40744" y="128646"/>
                </a:lnTo>
                <a:lnTo>
                  <a:pt x="21371" y="166038"/>
                </a:lnTo>
                <a:lnTo>
                  <a:pt x="7903" y="206541"/>
                </a:lnTo>
                <a:lnTo>
                  <a:pt x="901" y="249596"/>
                </a:lnTo>
                <a:lnTo>
                  <a:pt x="0" y="271906"/>
                </a:lnTo>
                <a:lnTo>
                  <a:pt x="0" y="4043413"/>
                </a:lnTo>
                <a:lnTo>
                  <a:pt x="3559" y="4087527"/>
                </a:lnTo>
                <a:lnTo>
                  <a:pt x="13864" y="4129376"/>
                </a:lnTo>
                <a:lnTo>
                  <a:pt x="30354" y="4168398"/>
                </a:lnTo>
                <a:lnTo>
                  <a:pt x="52470" y="4204034"/>
                </a:lnTo>
                <a:lnTo>
                  <a:pt x="79652" y="4235724"/>
                </a:lnTo>
                <a:lnTo>
                  <a:pt x="111341" y="4262908"/>
                </a:lnTo>
                <a:lnTo>
                  <a:pt x="146975" y="4285026"/>
                </a:lnTo>
                <a:lnTo>
                  <a:pt x="185996" y="4301518"/>
                </a:lnTo>
                <a:lnTo>
                  <a:pt x="227843" y="4311824"/>
                </a:lnTo>
                <a:lnTo>
                  <a:pt x="271957" y="4315383"/>
                </a:lnTo>
                <a:lnTo>
                  <a:pt x="2447709" y="4315383"/>
                </a:lnTo>
                <a:lnTo>
                  <a:pt x="2491800" y="4311824"/>
                </a:lnTo>
                <a:lnTo>
                  <a:pt x="2533631" y="4301518"/>
                </a:lnTo>
                <a:lnTo>
                  <a:pt x="2572641" y="4285026"/>
                </a:lnTo>
                <a:lnTo>
                  <a:pt x="2608269" y="4262908"/>
                </a:lnTo>
                <a:lnTo>
                  <a:pt x="2639955" y="4235724"/>
                </a:lnTo>
                <a:lnTo>
                  <a:pt x="2667137" y="4204034"/>
                </a:lnTo>
                <a:lnTo>
                  <a:pt x="2689255" y="4168398"/>
                </a:lnTo>
                <a:lnTo>
                  <a:pt x="2705748" y="4129376"/>
                </a:lnTo>
                <a:lnTo>
                  <a:pt x="2716055" y="4087527"/>
                </a:lnTo>
                <a:lnTo>
                  <a:pt x="2719616" y="4043413"/>
                </a:lnTo>
                <a:lnTo>
                  <a:pt x="2719616" y="271906"/>
                </a:lnTo>
                <a:lnTo>
                  <a:pt x="2716055" y="227785"/>
                </a:lnTo>
                <a:lnTo>
                  <a:pt x="2705748" y="185936"/>
                </a:lnTo>
                <a:lnTo>
                  <a:pt x="2689255" y="146918"/>
                </a:lnTo>
                <a:lnTo>
                  <a:pt x="2667137" y="111291"/>
                </a:lnTo>
                <a:lnTo>
                  <a:pt x="2639955" y="79613"/>
                </a:lnTo>
                <a:lnTo>
                  <a:pt x="2608269" y="52441"/>
                </a:lnTo>
                <a:lnTo>
                  <a:pt x="2572641" y="30336"/>
                </a:lnTo>
                <a:lnTo>
                  <a:pt x="2533631" y="13855"/>
                </a:lnTo>
                <a:lnTo>
                  <a:pt x="2491800" y="3556"/>
                </a:lnTo>
                <a:lnTo>
                  <a:pt x="2447709" y="0"/>
                </a:lnTo>
                <a:close/>
              </a:path>
            </a:pathLst>
          </a:custGeom>
          <a:solidFill>
            <a:srgbClr val="D0D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22" name="object 10"/>
          <p:cNvSpPr>
            <a:spLocks noChangeArrowheads="1"/>
          </p:cNvSpPr>
          <p:nvPr/>
        </p:nvSpPr>
        <p:spPr bwMode="auto">
          <a:xfrm>
            <a:off x="3392488" y="2155825"/>
            <a:ext cx="2719387" cy="4314825"/>
          </a:xfrm>
          <a:custGeom>
            <a:avLst/>
            <a:gdLst>
              <a:gd name="T0" fmla="*/ 2441681 w 2719704"/>
              <a:gd name="T1" fmla="*/ 0 h 4315383"/>
              <a:gd name="T2" fmla="*/ 271361 w 2719704"/>
              <a:gd name="T3" fmla="*/ 0 h 4315383"/>
              <a:gd name="T4" fmla="*/ 249113 w 2719704"/>
              <a:gd name="T5" fmla="*/ 900 h 4315383"/>
              <a:gd name="T6" fmla="*/ 206156 w 2719704"/>
              <a:gd name="T7" fmla="*/ 7877 h 4315383"/>
              <a:gd name="T8" fmla="*/ 165746 w 2719704"/>
              <a:gd name="T9" fmla="*/ 21294 h 4315383"/>
              <a:gd name="T10" fmla="*/ 128422 w 2719704"/>
              <a:gd name="T11" fmla="*/ 40615 h 4315383"/>
              <a:gd name="T12" fmla="*/ 94765 w 2719704"/>
              <a:gd name="T13" fmla="*/ 65261 h 4315383"/>
              <a:gd name="T14" fmla="*/ 65315 w 2719704"/>
              <a:gd name="T15" fmla="*/ 94671 h 4315383"/>
              <a:gd name="T16" fmla="*/ 40651 w 2719704"/>
              <a:gd name="T17" fmla="*/ 128289 h 4315383"/>
              <a:gd name="T18" fmla="*/ 21335 w 2719704"/>
              <a:gd name="T19" fmla="*/ 165597 h 4315383"/>
              <a:gd name="T20" fmla="*/ 7884 w 2719704"/>
              <a:gd name="T21" fmla="*/ 205974 h 4315383"/>
              <a:gd name="T22" fmla="*/ 901 w 2719704"/>
              <a:gd name="T23" fmla="*/ 248924 h 4315383"/>
              <a:gd name="T24" fmla="*/ 0 w 2719704"/>
              <a:gd name="T25" fmla="*/ 271171 h 4315383"/>
              <a:gd name="T26" fmla="*/ 0 w 2719704"/>
              <a:gd name="T27" fmla="*/ 4032461 h 4315383"/>
              <a:gd name="T28" fmla="*/ 3560 w 2719704"/>
              <a:gd name="T29" fmla="*/ 4076459 h 4315383"/>
              <a:gd name="T30" fmla="*/ 13826 w 2719704"/>
              <a:gd name="T31" fmla="*/ 4118189 h 4315383"/>
              <a:gd name="T32" fmla="*/ 30279 w 2719704"/>
              <a:gd name="T33" fmla="*/ 4157106 h 4315383"/>
              <a:gd name="T34" fmla="*/ 52360 w 2719704"/>
              <a:gd name="T35" fmla="*/ 4192655 h 4315383"/>
              <a:gd name="T36" fmla="*/ 79487 w 2719704"/>
              <a:gd name="T37" fmla="*/ 4224258 h 4315383"/>
              <a:gd name="T38" fmla="*/ 111100 w 2719704"/>
              <a:gd name="T39" fmla="*/ 4251365 h 4315383"/>
              <a:gd name="T40" fmla="*/ 146661 w 2719704"/>
              <a:gd name="T41" fmla="*/ 4273416 h 4315383"/>
              <a:gd name="T42" fmla="*/ 185587 w 2719704"/>
              <a:gd name="T43" fmla="*/ 4289862 h 4315383"/>
              <a:gd name="T44" fmla="*/ 227341 w 2719704"/>
              <a:gd name="T45" fmla="*/ 4300142 h 4315383"/>
              <a:gd name="T46" fmla="*/ 271361 w 2719704"/>
              <a:gd name="T47" fmla="*/ 4303688 h 4315383"/>
              <a:gd name="T48" fmla="*/ 2441681 w 2719704"/>
              <a:gd name="T49" fmla="*/ 4303688 h 4315383"/>
              <a:gd name="T50" fmla="*/ 2485706 w 2719704"/>
              <a:gd name="T51" fmla="*/ 4300142 h 4315383"/>
              <a:gd name="T52" fmla="*/ 2527455 w 2719704"/>
              <a:gd name="T53" fmla="*/ 4289862 h 4315383"/>
              <a:gd name="T54" fmla="*/ 2566395 w 2719704"/>
              <a:gd name="T55" fmla="*/ 4273416 h 4315383"/>
              <a:gd name="T56" fmla="*/ 2601953 w 2719704"/>
              <a:gd name="T57" fmla="*/ 4251365 h 4315383"/>
              <a:gd name="T58" fmla="*/ 2633571 w 2719704"/>
              <a:gd name="T59" fmla="*/ 4224258 h 4315383"/>
              <a:gd name="T60" fmla="*/ 2660694 w 2719704"/>
              <a:gd name="T61" fmla="*/ 4192655 h 4315383"/>
              <a:gd name="T62" fmla="*/ 2682763 w 2719704"/>
              <a:gd name="T63" fmla="*/ 4157106 h 4315383"/>
              <a:gd name="T64" fmla="*/ 2699217 w 2719704"/>
              <a:gd name="T65" fmla="*/ 4118189 h 4315383"/>
              <a:gd name="T66" fmla="*/ 2709504 w 2719704"/>
              <a:gd name="T67" fmla="*/ 4076459 h 4315383"/>
              <a:gd name="T68" fmla="*/ 2713050 w 2719704"/>
              <a:gd name="T69" fmla="*/ 4032461 h 4315383"/>
              <a:gd name="T70" fmla="*/ 2713050 w 2719704"/>
              <a:gd name="T71" fmla="*/ 271171 h 4315383"/>
              <a:gd name="T72" fmla="*/ 2709504 w 2719704"/>
              <a:gd name="T73" fmla="*/ 227176 h 4315383"/>
              <a:gd name="T74" fmla="*/ 2699217 w 2719704"/>
              <a:gd name="T75" fmla="*/ 185432 h 4315383"/>
              <a:gd name="T76" fmla="*/ 2682763 w 2719704"/>
              <a:gd name="T77" fmla="*/ 146519 h 4315383"/>
              <a:gd name="T78" fmla="*/ 2660694 w 2719704"/>
              <a:gd name="T79" fmla="*/ 110997 h 4315383"/>
              <a:gd name="T80" fmla="*/ 2633571 w 2719704"/>
              <a:gd name="T81" fmla="*/ 79403 h 4315383"/>
              <a:gd name="T82" fmla="*/ 2601953 w 2719704"/>
              <a:gd name="T83" fmla="*/ 52294 h 4315383"/>
              <a:gd name="T84" fmla="*/ 2566395 w 2719704"/>
              <a:gd name="T85" fmla="*/ 30252 h 4315383"/>
              <a:gd name="T86" fmla="*/ 2527455 w 2719704"/>
              <a:gd name="T87" fmla="*/ 13813 h 4315383"/>
              <a:gd name="T88" fmla="*/ 2485706 w 2719704"/>
              <a:gd name="T89" fmla="*/ 3556 h 4315383"/>
              <a:gd name="T90" fmla="*/ 2441681 w 2719704"/>
              <a:gd name="T91" fmla="*/ 0 h 43153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719704"/>
              <a:gd name="T139" fmla="*/ 0 h 4315383"/>
              <a:gd name="T140" fmla="*/ 2719704 w 2719704"/>
              <a:gd name="T141" fmla="*/ 4315383 h 43153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719704" h="4315383">
                <a:moveTo>
                  <a:pt x="2447670" y="0"/>
                </a:moveTo>
                <a:lnTo>
                  <a:pt x="272033" y="0"/>
                </a:lnTo>
                <a:lnTo>
                  <a:pt x="249722" y="900"/>
                </a:lnTo>
                <a:lnTo>
                  <a:pt x="206660" y="7898"/>
                </a:lnTo>
                <a:lnTo>
                  <a:pt x="166145" y="21357"/>
                </a:lnTo>
                <a:lnTo>
                  <a:pt x="128737" y="40720"/>
                </a:lnTo>
                <a:lnTo>
                  <a:pt x="94996" y="65429"/>
                </a:lnTo>
                <a:lnTo>
                  <a:pt x="65483" y="94923"/>
                </a:lnTo>
                <a:lnTo>
                  <a:pt x="40756" y="128646"/>
                </a:lnTo>
                <a:lnTo>
                  <a:pt x="21377" y="166038"/>
                </a:lnTo>
                <a:lnTo>
                  <a:pt x="7905" y="206541"/>
                </a:lnTo>
                <a:lnTo>
                  <a:pt x="901" y="249596"/>
                </a:lnTo>
                <a:lnTo>
                  <a:pt x="0" y="271906"/>
                </a:lnTo>
                <a:lnTo>
                  <a:pt x="0" y="4043413"/>
                </a:lnTo>
                <a:lnTo>
                  <a:pt x="3560" y="4087527"/>
                </a:lnTo>
                <a:lnTo>
                  <a:pt x="13868" y="4129376"/>
                </a:lnTo>
                <a:lnTo>
                  <a:pt x="30363" y="4168398"/>
                </a:lnTo>
                <a:lnTo>
                  <a:pt x="52486" y="4204034"/>
                </a:lnTo>
                <a:lnTo>
                  <a:pt x="79676" y="4235724"/>
                </a:lnTo>
                <a:lnTo>
                  <a:pt x="111373" y="4262908"/>
                </a:lnTo>
                <a:lnTo>
                  <a:pt x="147018" y="4285026"/>
                </a:lnTo>
                <a:lnTo>
                  <a:pt x="186049" y="4301518"/>
                </a:lnTo>
                <a:lnTo>
                  <a:pt x="227908" y="4311824"/>
                </a:lnTo>
                <a:lnTo>
                  <a:pt x="272033" y="4315383"/>
                </a:lnTo>
                <a:lnTo>
                  <a:pt x="2447670" y="4315383"/>
                </a:lnTo>
                <a:lnTo>
                  <a:pt x="2491796" y="4311824"/>
                </a:lnTo>
                <a:lnTo>
                  <a:pt x="2533655" y="4301518"/>
                </a:lnTo>
                <a:lnTo>
                  <a:pt x="2572686" y="4285026"/>
                </a:lnTo>
                <a:lnTo>
                  <a:pt x="2608331" y="4262908"/>
                </a:lnTo>
                <a:lnTo>
                  <a:pt x="2640028" y="4235724"/>
                </a:lnTo>
                <a:lnTo>
                  <a:pt x="2667218" y="4204034"/>
                </a:lnTo>
                <a:lnTo>
                  <a:pt x="2689341" y="4168398"/>
                </a:lnTo>
                <a:lnTo>
                  <a:pt x="2705836" y="4129376"/>
                </a:lnTo>
                <a:lnTo>
                  <a:pt x="2716144" y="4087527"/>
                </a:lnTo>
                <a:lnTo>
                  <a:pt x="2719704" y="4043413"/>
                </a:lnTo>
                <a:lnTo>
                  <a:pt x="2719704" y="271906"/>
                </a:lnTo>
                <a:lnTo>
                  <a:pt x="2716144" y="227785"/>
                </a:lnTo>
                <a:lnTo>
                  <a:pt x="2705836" y="185936"/>
                </a:lnTo>
                <a:lnTo>
                  <a:pt x="2689341" y="146918"/>
                </a:lnTo>
                <a:lnTo>
                  <a:pt x="2667218" y="111291"/>
                </a:lnTo>
                <a:lnTo>
                  <a:pt x="2640028" y="79613"/>
                </a:lnTo>
                <a:lnTo>
                  <a:pt x="2608331" y="52441"/>
                </a:lnTo>
                <a:lnTo>
                  <a:pt x="2572686" y="30336"/>
                </a:lnTo>
                <a:lnTo>
                  <a:pt x="2533655" y="13855"/>
                </a:lnTo>
                <a:lnTo>
                  <a:pt x="2491796" y="3556"/>
                </a:lnTo>
                <a:lnTo>
                  <a:pt x="2447670" y="0"/>
                </a:lnTo>
                <a:close/>
              </a:path>
            </a:pathLst>
          </a:custGeom>
          <a:solidFill>
            <a:srgbClr val="D0D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23" name="object 13"/>
          <p:cNvSpPr>
            <a:spLocks noChangeArrowheads="1"/>
          </p:cNvSpPr>
          <p:nvPr/>
        </p:nvSpPr>
        <p:spPr bwMode="auto">
          <a:xfrm>
            <a:off x="6315075" y="2155825"/>
            <a:ext cx="2720975" cy="4314825"/>
          </a:xfrm>
          <a:custGeom>
            <a:avLst/>
            <a:gdLst>
              <a:gd name="T0" fmla="*/ 2474204 w 2719578"/>
              <a:gd name="T1" fmla="*/ 0 h 4315383"/>
              <a:gd name="T2" fmla="*/ 274856 w 2719578"/>
              <a:gd name="T3" fmla="*/ 0 h 4315383"/>
              <a:gd name="T4" fmla="*/ 252318 w 2719578"/>
              <a:gd name="T5" fmla="*/ 900 h 4315383"/>
              <a:gd name="T6" fmla="*/ 208821 w 2719578"/>
              <a:gd name="T7" fmla="*/ 7877 h 4315383"/>
              <a:gd name="T8" fmla="*/ 167893 w 2719578"/>
              <a:gd name="T9" fmla="*/ 21294 h 4315383"/>
              <a:gd name="T10" fmla="*/ 130097 w 2719578"/>
              <a:gd name="T11" fmla="*/ 40615 h 4315383"/>
              <a:gd name="T12" fmla="*/ 96004 w 2719578"/>
              <a:gd name="T13" fmla="*/ 65261 h 4315383"/>
              <a:gd name="T14" fmla="*/ 66185 w 2719578"/>
              <a:gd name="T15" fmla="*/ 94671 h 4315383"/>
              <a:gd name="T16" fmla="*/ 41192 w 2719578"/>
              <a:gd name="T17" fmla="*/ 128289 h 4315383"/>
              <a:gd name="T18" fmla="*/ 21606 w 2719578"/>
              <a:gd name="T19" fmla="*/ 165597 h 4315383"/>
              <a:gd name="T20" fmla="*/ 7989 w 2719578"/>
              <a:gd name="T21" fmla="*/ 205974 h 4315383"/>
              <a:gd name="T22" fmla="*/ 901 w 2719578"/>
              <a:gd name="T23" fmla="*/ 248924 h 4315383"/>
              <a:gd name="T24" fmla="*/ 0 w 2719578"/>
              <a:gd name="T25" fmla="*/ 271171 h 4315383"/>
              <a:gd name="T26" fmla="*/ 0 w 2719578"/>
              <a:gd name="T27" fmla="*/ 4032461 h 4315383"/>
              <a:gd name="T28" fmla="*/ 3602 w 2719578"/>
              <a:gd name="T29" fmla="*/ 4076459 h 4315383"/>
              <a:gd name="T30" fmla="*/ 14014 w 2719578"/>
              <a:gd name="T31" fmla="*/ 4118189 h 4315383"/>
              <a:gd name="T32" fmla="*/ 30696 w 2719578"/>
              <a:gd name="T33" fmla="*/ 4157106 h 4315383"/>
              <a:gd name="T34" fmla="*/ 53045 w 2719578"/>
              <a:gd name="T35" fmla="*/ 4192655 h 4315383"/>
              <a:gd name="T36" fmla="*/ 80521 w 2719578"/>
              <a:gd name="T37" fmla="*/ 4224258 h 4315383"/>
              <a:gd name="T38" fmla="*/ 112553 w 2719578"/>
              <a:gd name="T39" fmla="*/ 4251365 h 4315383"/>
              <a:gd name="T40" fmla="*/ 148569 w 2719578"/>
              <a:gd name="T41" fmla="*/ 4273416 h 4315383"/>
              <a:gd name="T42" fmla="*/ 188001 w 2719578"/>
              <a:gd name="T43" fmla="*/ 4289862 h 4315383"/>
              <a:gd name="T44" fmla="*/ 230284 w 2719578"/>
              <a:gd name="T45" fmla="*/ 4300142 h 4315383"/>
              <a:gd name="T46" fmla="*/ 274856 w 2719578"/>
              <a:gd name="T47" fmla="*/ 4303688 h 4315383"/>
              <a:gd name="T48" fmla="*/ 2474204 w 2719578"/>
              <a:gd name="T49" fmla="*/ 4303688 h 4315383"/>
              <a:gd name="T50" fmla="*/ 2518807 w 2719578"/>
              <a:gd name="T51" fmla="*/ 4300142 h 4315383"/>
              <a:gd name="T52" fmla="*/ 2561111 w 2719578"/>
              <a:gd name="T53" fmla="*/ 4289862 h 4315383"/>
              <a:gd name="T54" fmla="*/ 2600551 w 2719578"/>
              <a:gd name="T55" fmla="*/ 4273416 h 4315383"/>
              <a:gd name="T56" fmla="*/ 2636564 w 2719578"/>
              <a:gd name="T57" fmla="*/ 4251365 h 4315383"/>
              <a:gd name="T58" fmla="*/ 2668586 w 2719578"/>
              <a:gd name="T59" fmla="*/ 4224258 h 4315383"/>
              <a:gd name="T60" fmla="*/ 2696052 w 2719578"/>
              <a:gd name="T61" fmla="*/ 4192655 h 4315383"/>
              <a:gd name="T62" fmla="*/ 2718395 w 2719578"/>
              <a:gd name="T63" fmla="*/ 4157106 h 4315383"/>
              <a:gd name="T64" fmla="*/ 2735057 w 2719578"/>
              <a:gd name="T65" fmla="*/ 4118189 h 4315383"/>
              <a:gd name="T66" fmla="*/ 2745466 w 2719578"/>
              <a:gd name="T67" fmla="*/ 4076459 h 4315383"/>
              <a:gd name="T68" fmla="*/ 2749061 w 2719578"/>
              <a:gd name="T69" fmla="*/ 4032461 h 4315383"/>
              <a:gd name="T70" fmla="*/ 2749061 w 2719578"/>
              <a:gd name="T71" fmla="*/ 271171 h 4315383"/>
              <a:gd name="T72" fmla="*/ 2745466 w 2719578"/>
              <a:gd name="T73" fmla="*/ 227176 h 4315383"/>
              <a:gd name="T74" fmla="*/ 2735057 w 2719578"/>
              <a:gd name="T75" fmla="*/ 185432 h 4315383"/>
              <a:gd name="T76" fmla="*/ 2718395 w 2719578"/>
              <a:gd name="T77" fmla="*/ 146519 h 4315383"/>
              <a:gd name="T78" fmla="*/ 2696052 w 2719578"/>
              <a:gd name="T79" fmla="*/ 110997 h 4315383"/>
              <a:gd name="T80" fmla="*/ 2668586 w 2719578"/>
              <a:gd name="T81" fmla="*/ 79403 h 4315383"/>
              <a:gd name="T82" fmla="*/ 2636564 w 2719578"/>
              <a:gd name="T83" fmla="*/ 52294 h 4315383"/>
              <a:gd name="T84" fmla="*/ 2600551 w 2719578"/>
              <a:gd name="T85" fmla="*/ 30252 h 4315383"/>
              <a:gd name="T86" fmla="*/ 2561111 w 2719578"/>
              <a:gd name="T87" fmla="*/ 13813 h 4315383"/>
              <a:gd name="T88" fmla="*/ 2518807 w 2719578"/>
              <a:gd name="T89" fmla="*/ 3556 h 4315383"/>
              <a:gd name="T90" fmla="*/ 2474204 w 2719578"/>
              <a:gd name="T91" fmla="*/ 0 h 43153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719578"/>
              <a:gd name="T139" fmla="*/ 0 h 4315383"/>
              <a:gd name="T140" fmla="*/ 2719578 w 2719578"/>
              <a:gd name="T141" fmla="*/ 4315383 h 43153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719578" h="4315383">
                <a:moveTo>
                  <a:pt x="2447670" y="0"/>
                </a:moveTo>
                <a:lnTo>
                  <a:pt x="271907" y="0"/>
                </a:lnTo>
                <a:lnTo>
                  <a:pt x="249613" y="900"/>
                </a:lnTo>
                <a:lnTo>
                  <a:pt x="206582" y="7898"/>
                </a:lnTo>
                <a:lnTo>
                  <a:pt x="166092" y="21357"/>
                </a:lnTo>
                <a:lnTo>
                  <a:pt x="128702" y="40720"/>
                </a:lnTo>
                <a:lnTo>
                  <a:pt x="94975" y="65429"/>
                </a:lnTo>
                <a:lnTo>
                  <a:pt x="65471" y="94923"/>
                </a:lnTo>
                <a:lnTo>
                  <a:pt x="40751" y="128646"/>
                </a:lnTo>
                <a:lnTo>
                  <a:pt x="21375" y="166038"/>
                </a:lnTo>
                <a:lnTo>
                  <a:pt x="7905" y="206541"/>
                </a:lnTo>
                <a:lnTo>
                  <a:pt x="901" y="249596"/>
                </a:lnTo>
                <a:lnTo>
                  <a:pt x="0" y="271906"/>
                </a:lnTo>
                <a:lnTo>
                  <a:pt x="0" y="4043413"/>
                </a:lnTo>
                <a:lnTo>
                  <a:pt x="3560" y="4087527"/>
                </a:lnTo>
                <a:lnTo>
                  <a:pt x="13867" y="4129376"/>
                </a:lnTo>
                <a:lnTo>
                  <a:pt x="30360" y="4168398"/>
                </a:lnTo>
                <a:lnTo>
                  <a:pt x="52478" y="4204034"/>
                </a:lnTo>
                <a:lnTo>
                  <a:pt x="79660" y="4235724"/>
                </a:lnTo>
                <a:lnTo>
                  <a:pt x="111346" y="4262908"/>
                </a:lnTo>
                <a:lnTo>
                  <a:pt x="146974" y="4285026"/>
                </a:lnTo>
                <a:lnTo>
                  <a:pt x="185984" y="4301518"/>
                </a:lnTo>
                <a:lnTo>
                  <a:pt x="227815" y="4311824"/>
                </a:lnTo>
                <a:lnTo>
                  <a:pt x="271907" y="4315383"/>
                </a:lnTo>
                <a:lnTo>
                  <a:pt x="2447670" y="4315383"/>
                </a:lnTo>
                <a:lnTo>
                  <a:pt x="2491792" y="4311824"/>
                </a:lnTo>
                <a:lnTo>
                  <a:pt x="2533641" y="4301518"/>
                </a:lnTo>
                <a:lnTo>
                  <a:pt x="2572659" y="4285026"/>
                </a:lnTo>
                <a:lnTo>
                  <a:pt x="2608286" y="4262908"/>
                </a:lnTo>
                <a:lnTo>
                  <a:pt x="2639964" y="4235724"/>
                </a:lnTo>
                <a:lnTo>
                  <a:pt x="2667136" y="4204034"/>
                </a:lnTo>
                <a:lnTo>
                  <a:pt x="2689241" y="4168398"/>
                </a:lnTo>
                <a:lnTo>
                  <a:pt x="2705722" y="4129376"/>
                </a:lnTo>
                <a:lnTo>
                  <a:pt x="2716021" y="4087527"/>
                </a:lnTo>
                <a:lnTo>
                  <a:pt x="2719578" y="4043413"/>
                </a:lnTo>
                <a:lnTo>
                  <a:pt x="2719578" y="271906"/>
                </a:lnTo>
                <a:lnTo>
                  <a:pt x="2716021" y="227785"/>
                </a:lnTo>
                <a:lnTo>
                  <a:pt x="2705722" y="185936"/>
                </a:lnTo>
                <a:lnTo>
                  <a:pt x="2689241" y="146918"/>
                </a:lnTo>
                <a:lnTo>
                  <a:pt x="2667136" y="111291"/>
                </a:lnTo>
                <a:lnTo>
                  <a:pt x="2639964" y="79613"/>
                </a:lnTo>
                <a:lnTo>
                  <a:pt x="2608286" y="52441"/>
                </a:lnTo>
                <a:lnTo>
                  <a:pt x="2572659" y="30336"/>
                </a:lnTo>
                <a:lnTo>
                  <a:pt x="2533641" y="13855"/>
                </a:lnTo>
                <a:lnTo>
                  <a:pt x="2491792" y="3556"/>
                </a:lnTo>
                <a:lnTo>
                  <a:pt x="2447670" y="0"/>
                </a:lnTo>
                <a:close/>
              </a:path>
            </a:pathLst>
          </a:custGeom>
          <a:solidFill>
            <a:srgbClr val="D0D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12" name="object 6"/>
          <p:cNvSpPr txBox="1">
            <a:spLocks noChangeArrowheads="1"/>
          </p:cNvSpPr>
          <p:nvPr/>
        </p:nvSpPr>
        <p:spPr bwMode="auto">
          <a:xfrm>
            <a:off x="1062038" y="1341438"/>
            <a:ext cx="73977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Доходы бюджета – безвозмездные и безвозвратные поступления денежных средств в бюджет</a:t>
            </a:r>
          </a:p>
        </p:txBody>
      </p:sp>
      <p:sp>
        <p:nvSpPr>
          <p:cNvPr id="18" name="object 8"/>
          <p:cNvSpPr txBox="1"/>
          <p:nvPr/>
        </p:nvSpPr>
        <p:spPr>
          <a:xfrm>
            <a:off x="847725" y="2359025"/>
            <a:ext cx="1960563" cy="28575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dirty="0">
                <a:latin typeface="Times New Roman"/>
                <a:cs typeface="Times New Roman"/>
              </a:rPr>
              <a:t>Н</a:t>
            </a:r>
            <a:r>
              <a:rPr spc="10" dirty="0">
                <a:latin typeface="Times New Roman"/>
                <a:cs typeface="Times New Roman"/>
              </a:rPr>
              <a:t>а</a:t>
            </a:r>
            <a:r>
              <a:rPr dirty="0">
                <a:latin typeface="Times New Roman"/>
                <a:cs typeface="Times New Roman"/>
              </a:rPr>
              <a:t>ло</a:t>
            </a:r>
            <a:r>
              <a:rPr spc="-55" dirty="0">
                <a:latin typeface="Times New Roman"/>
                <a:cs typeface="Times New Roman"/>
              </a:rPr>
              <a:t>г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dirty="0">
                <a:latin typeface="Times New Roman"/>
                <a:cs typeface="Times New Roman"/>
              </a:rPr>
              <a:t>вые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д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spc="-75" dirty="0">
                <a:latin typeface="Times New Roman"/>
                <a:cs typeface="Times New Roman"/>
              </a:rPr>
              <a:t>х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dirty="0">
                <a:latin typeface="Times New Roman"/>
                <a:cs typeface="Times New Roman"/>
              </a:rPr>
              <a:t>ды</a:t>
            </a:r>
          </a:p>
        </p:txBody>
      </p:sp>
      <p:sp>
        <p:nvSpPr>
          <p:cNvPr id="20" name="object 9"/>
          <p:cNvSpPr txBox="1">
            <a:spLocks noChangeArrowheads="1"/>
          </p:cNvSpPr>
          <p:nvPr/>
        </p:nvSpPr>
        <p:spPr bwMode="auto">
          <a:xfrm>
            <a:off x="493713" y="3016250"/>
            <a:ext cx="2668587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уплаты налогов, установленных Налоговым кодексом РФ         ( налог на доходы физических лиц, единый налог на вмененный доход, налог на имущество физических лиц, земельный налог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акцизы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др.)</a:t>
            </a:r>
          </a:p>
        </p:txBody>
      </p:sp>
      <p:sp>
        <p:nvSpPr>
          <p:cNvPr id="24" name="object 11"/>
          <p:cNvSpPr txBox="1"/>
          <p:nvPr/>
        </p:nvSpPr>
        <p:spPr>
          <a:xfrm>
            <a:off x="3656013" y="2324100"/>
            <a:ext cx="2193925" cy="28575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dirty="0">
                <a:latin typeface="Times New Roman"/>
                <a:cs typeface="Times New Roman"/>
              </a:rPr>
              <a:t>Н</a:t>
            </a:r>
            <a:r>
              <a:rPr spc="5" dirty="0">
                <a:latin typeface="Times New Roman"/>
                <a:cs typeface="Times New Roman"/>
              </a:rPr>
              <a:t>е</a:t>
            </a:r>
            <a:r>
              <a:rPr dirty="0">
                <a:latin typeface="Times New Roman"/>
                <a:cs typeface="Times New Roman"/>
              </a:rPr>
              <a:t>н</a:t>
            </a:r>
            <a:r>
              <a:rPr spc="5" dirty="0">
                <a:latin typeface="Times New Roman"/>
                <a:cs typeface="Times New Roman"/>
              </a:rPr>
              <a:t>а</a:t>
            </a:r>
            <a:r>
              <a:rPr dirty="0">
                <a:latin typeface="Times New Roman"/>
                <a:cs typeface="Times New Roman"/>
              </a:rPr>
              <a:t>ло</a:t>
            </a:r>
            <a:r>
              <a:rPr spc="-55" dirty="0">
                <a:latin typeface="Times New Roman"/>
                <a:cs typeface="Times New Roman"/>
              </a:rPr>
              <a:t>г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dirty="0">
                <a:latin typeface="Times New Roman"/>
                <a:cs typeface="Times New Roman"/>
              </a:rPr>
              <a:t>вые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д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spc="-75" dirty="0">
                <a:latin typeface="Times New Roman"/>
                <a:cs typeface="Times New Roman"/>
              </a:rPr>
              <a:t>х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dirty="0">
                <a:latin typeface="Times New Roman"/>
                <a:cs typeface="Times New Roman"/>
              </a:rPr>
              <a:t>ды</a:t>
            </a:r>
          </a:p>
        </p:txBody>
      </p:sp>
      <p:sp>
        <p:nvSpPr>
          <p:cNvPr id="25" name="object 12"/>
          <p:cNvSpPr txBox="1">
            <a:spLocks noChangeArrowheads="1"/>
          </p:cNvSpPr>
          <p:nvPr/>
        </p:nvSpPr>
        <p:spPr bwMode="auto">
          <a:xfrm>
            <a:off x="3438525" y="3019425"/>
            <a:ext cx="2627313" cy="285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indent="-1588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уплаты пошлин и сборов, установленных законодательством РФ (доходы от использования государственного имущества, плата за негативное воздействие на окружающую среду, штрафы за нарушение законодательства и др.)</a:t>
            </a:r>
          </a:p>
        </p:txBody>
      </p:sp>
      <p:sp>
        <p:nvSpPr>
          <p:cNvPr id="26" name="object 14"/>
          <p:cNvSpPr txBox="1">
            <a:spLocks noChangeArrowheads="1"/>
          </p:cNvSpPr>
          <p:nvPr/>
        </p:nvSpPr>
        <p:spPr bwMode="auto">
          <a:xfrm>
            <a:off x="6367463" y="2184400"/>
            <a:ext cx="2616200" cy="345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588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dirty="0">
                <a:latin typeface="Times New Roman" pitchFamily="18" charset="0"/>
                <a:cs typeface="Times New Roman" pitchFamily="18" charset="0"/>
              </a:rPr>
              <a:t>Безвозмездные</a:t>
            </a:r>
          </a:p>
          <a:p>
            <a:pPr algn="ctr" eaLnBrk="1" hangingPunct="1">
              <a:lnSpc>
                <a:spcPts val="1863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</a:t>
            </a:r>
          </a:p>
          <a:p>
            <a:pPr eaLnBrk="1" hangingPunct="1">
              <a:lnSpc>
                <a:spcPts val="700"/>
              </a:lnSpc>
              <a:spcBef>
                <a:spcPts val="25"/>
              </a:spcBef>
            </a:pPr>
            <a:endParaRPr lang="ru-RU" sz="700" dirty="0">
              <a:latin typeface="Calibri" pitchFamily="34" charset="0"/>
            </a:endParaRPr>
          </a:p>
          <a:p>
            <a:pPr algn="just" eaLnBrk="1" hangingPunct="1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других бюджетов бюджетной системы, граждан и организаций (межбюджетные трансферты в виде дотаций, субвенций, субсидий,  поступления от юридических и физических лиц, кроме налоговых и неналоговых доходов)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93713" y="188640"/>
            <a:ext cx="8398382" cy="89823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Из чего складываются доходы бюджета</a:t>
            </a:r>
          </a:p>
          <a:p>
            <a:pPr eaLnBrk="1" hangingPunct="1">
              <a:defRPr/>
            </a:pPr>
            <a:endParaRPr lang="ru-RU" sz="2000" dirty="0" smtClean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79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39552" y="260648"/>
            <a:ext cx="8136904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средств направлено на культуру в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2018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 </a:t>
            </a:r>
          </a:p>
        </p:txBody>
      </p:sp>
      <p:sp>
        <p:nvSpPr>
          <p:cNvPr id="41989" name="TextBox 1"/>
          <p:cNvSpPr txBox="1">
            <a:spLocks noChangeArrowheads="1"/>
          </p:cNvSpPr>
          <p:nvPr/>
        </p:nvSpPr>
        <p:spPr bwMode="auto">
          <a:xfrm>
            <a:off x="250825" y="1500188"/>
            <a:ext cx="4657302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Расходы на культуру в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 составили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40,9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млн. рублей,  темп роста к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 составил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105,5%.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структуре расходов культура занимает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8,6 %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консолидированном бюджете района.</a:t>
            </a:r>
          </a:p>
          <a:p>
            <a:pPr algn="just" eaLnBrk="1" hangingPunct="1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Населению Тонкинского муниципального района  в области культуры оказывалось 7 муниципальных услуг (без доп. образования).</a:t>
            </a:r>
          </a:p>
          <a:p>
            <a:pPr algn="just" eaLnBrk="1" hangingPunct="1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Всего оказано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 на сумму 33 810,0  тыс. руб.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3990975" y="6519863"/>
            <a:ext cx="1162050" cy="365125"/>
          </a:xfrm>
        </p:spPr>
        <p:txBody>
          <a:bodyPr/>
          <a:lstStyle/>
          <a:p>
            <a:pPr>
              <a:defRPr/>
            </a:pPr>
            <a:fld id="{F9768B0B-F630-486D-9722-66216FCB19FF}" type="slidenum">
              <a:rPr lang="ru-RU" smtClean="0"/>
              <a:pPr>
                <a:defRPr/>
              </a:pPr>
              <a:t>50</a:t>
            </a:fld>
            <a:endParaRPr lang="ru-RU" dirty="0"/>
          </a:p>
        </p:txBody>
      </p:sp>
      <p:sp>
        <p:nvSpPr>
          <p:cNvPr id="41991" name="Picture 2" descr="Z:\Мои документы\Бюджет 2015\Годовой отчет 2015\Бюджет для граждан 2015\3.jpeg"/>
          <p:cNvSpPr>
            <a:spLocks noChangeAspect="1" noChangeArrowheads="1"/>
          </p:cNvSpPr>
          <p:nvPr/>
        </p:nvSpPr>
        <p:spPr bwMode="auto">
          <a:xfrm>
            <a:off x="4929188" y="908050"/>
            <a:ext cx="3959225" cy="303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992" name="Picture 3" descr="Z:\ФОТО\Тонкино\IMG_1564.JPG"/>
          <p:cNvSpPr>
            <a:spLocks noChangeAspect="1" noChangeArrowheads="1"/>
          </p:cNvSpPr>
          <p:nvPr/>
        </p:nvSpPr>
        <p:spPr bwMode="auto">
          <a:xfrm>
            <a:off x="4929188" y="3944938"/>
            <a:ext cx="3959225" cy="285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753" y="1412876"/>
            <a:ext cx="3798093" cy="25320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725" y="3789040"/>
            <a:ext cx="3773121" cy="2525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92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975145-F049-40F7-98F9-E4D5FAEC83F9}" type="slidenum">
              <a:rPr lang="ru-RU"/>
              <a:pPr>
                <a:defRPr/>
              </a:pPr>
              <a:t>51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260648"/>
            <a:ext cx="8568951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по отрасли «Культура» в 2016 – 2018 годах </a:t>
            </a:r>
          </a:p>
        </p:txBody>
      </p:sp>
      <p:sp>
        <p:nvSpPr>
          <p:cNvPr id="43031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43032" name="TextBox 5"/>
          <p:cNvSpPr txBox="1">
            <a:spLocks noChangeArrowheads="1"/>
          </p:cNvSpPr>
          <p:nvPr/>
        </p:nvSpPr>
        <p:spPr bwMode="auto">
          <a:xfrm>
            <a:off x="298450" y="1357313"/>
            <a:ext cx="86439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/>
            <a:r>
              <a:rPr lang="ru-RU" dirty="0"/>
              <a:t>По данным ежегодных опросов населения, проводимых отделом культуры администрации Тонкинского муниципального района для оценки качества муниципальных услуг, получены следующие результаты в %:</a:t>
            </a:r>
          </a:p>
        </p:txBody>
      </p:sp>
      <p:graphicFrame>
        <p:nvGraphicFramePr>
          <p:cNvPr id="9" name="Group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1994"/>
              </p:ext>
            </p:extLst>
          </p:nvPr>
        </p:nvGraphicFramePr>
        <p:xfrm>
          <a:off x="298450" y="2714625"/>
          <a:ext cx="8594725" cy="1651000"/>
        </p:xfrm>
        <a:graphic>
          <a:graphicData uri="http://schemas.openxmlformats.org/drawingml/2006/table">
            <a:tbl>
              <a:tblPr/>
              <a:tblGrid>
                <a:gridCol w="5222875"/>
                <a:gridCol w="1112838"/>
                <a:gridCol w="1171575"/>
                <a:gridCol w="1087437"/>
              </a:tblGrid>
              <a:tr h="8379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2016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2017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2018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1302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Удовлетворенность населения услугами, оказываемыми учреждениями культуры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444671"/>
            <a:ext cx="3259187" cy="217044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025" y="4461660"/>
            <a:ext cx="3235399" cy="215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0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975145-F049-40F7-98F9-E4D5FAEC83F9}" type="slidenum">
              <a:rPr lang="ru-RU"/>
              <a:pPr>
                <a:defRPr/>
              </a:pPr>
              <a:t>52</a:t>
            </a:fld>
            <a:endParaRPr lang="ru-RU"/>
          </a:p>
        </p:txBody>
      </p:sp>
      <p:sp>
        <p:nvSpPr>
          <p:cNvPr id="43031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630050"/>
              </p:ext>
            </p:extLst>
          </p:nvPr>
        </p:nvGraphicFramePr>
        <p:xfrm>
          <a:off x="107504" y="116633"/>
          <a:ext cx="8784976" cy="5245891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282316"/>
                <a:gridCol w="3751330"/>
                <a:gridCol w="1694673"/>
                <a:gridCol w="2056657"/>
              </a:tblGrid>
              <a:tr h="7671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Индикаторы достижений целей Программы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Наименование индикатора достижения целей Программы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Единицы измерения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Значения индикаторов целей Программы по окончании реализации Программы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solidFill>
                      <a:schemeClr val="accent1"/>
                    </a:solidFill>
                  </a:tcPr>
                </a:tc>
              </a:tr>
              <a:tr h="2557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</a:rPr>
                        <a:t>Соотношение средней заработной платы работников учреждений культуры, повышение оплаты труда которых предусмотрено Указом Президента РФ от 7.05.2017 № 597, к средней заработной плате всех работников культуры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6393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Повышение уровня удовлетворенности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</a:rPr>
                        <a:t>граждан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98,0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Увеличение кол-ва библиографических записей в сводном электронном каталоге МБУК «МЦБС»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 к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предыдущему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году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28,6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Увеличение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доли публичных библиотек, подключённых к сети «Интернет»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 к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предыдущему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году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28,0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Увеличение доли представленных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(во всех формах) зрителю музейных предметов в общем кол-ве музейных предметов основного фонда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 к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</a:rPr>
                        <a:t>общему объему основного музейного фонда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48,0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Увеличение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посещаемости МБУК «НКМ» 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</a:rPr>
                        <a:t>% к предыдущему году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1,05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Увеличение численности участников культурно- досуговых мероприятий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 к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предыдущему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году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7,1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5114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Число учащихся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дополнительного образования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 к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предыдущему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году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614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53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820" y="116632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оказано муниципальных услуг в отрасли культура в </a:t>
            </a:r>
            <a:r>
              <a:rPr lang="ru-RU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2018 </a:t>
            </a: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 </a:t>
            </a:r>
            <a:endParaRPr lang="ru-RU" sz="2400" b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ectangle 31"/>
          <p:cNvSpPr>
            <a:spLocks noChangeAspect="1" noChangeArrowheads="1"/>
          </p:cNvSpPr>
          <p:nvPr/>
        </p:nvSpPr>
        <p:spPr bwMode="auto">
          <a:xfrm>
            <a:off x="428625" y="1125538"/>
            <a:ext cx="8429625" cy="2231454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dirty="0"/>
              <a:t>Для социальной группы «Население от 6 лет до 18 лет» </a:t>
            </a:r>
          </a:p>
          <a:p>
            <a:pPr algn="just"/>
            <a:r>
              <a:rPr lang="ru-RU" dirty="0"/>
              <a:t>оказывалась  муниципальная услуга «Предоставление </a:t>
            </a:r>
          </a:p>
          <a:p>
            <a:pPr algn="just"/>
            <a:r>
              <a:rPr lang="ru-RU" dirty="0"/>
              <a:t>дополнительного образования общей направленности» в </a:t>
            </a:r>
          </a:p>
          <a:p>
            <a:pPr algn="just"/>
            <a:r>
              <a:rPr lang="ru-RU" dirty="0"/>
              <a:t>Детской художественной школе и детской музыкальной школе </a:t>
            </a:r>
          </a:p>
          <a:p>
            <a:pPr algn="just"/>
            <a:r>
              <a:rPr lang="ru-RU" dirty="0"/>
              <a:t> для </a:t>
            </a:r>
            <a:r>
              <a:rPr lang="ru-RU" dirty="0" smtClean="0"/>
              <a:t>122 учащихся.</a:t>
            </a:r>
            <a:endParaRPr lang="ru-RU" dirty="0"/>
          </a:p>
          <a:p>
            <a:pPr algn="just"/>
            <a:r>
              <a:rPr lang="ru-RU" dirty="0"/>
              <a:t>Общий объем финансовых средств, поступивших в </a:t>
            </a:r>
          </a:p>
          <a:p>
            <a:pPr algn="just"/>
            <a:r>
              <a:rPr lang="ru-RU" dirty="0"/>
              <a:t>Организации дополнительного образования в расчете на одного </a:t>
            </a:r>
          </a:p>
          <a:p>
            <a:pPr algn="just"/>
            <a:r>
              <a:rPr lang="ru-RU" dirty="0"/>
              <a:t>ученика составил </a:t>
            </a:r>
            <a:r>
              <a:rPr lang="ru-RU" dirty="0" smtClean="0"/>
              <a:t>45,7 </a:t>
            </a:r>
            <a:r>
              <a:rPr lang="ru-RU" dirty="0"/>
              <a:t>тыс. руб., что выше уровня </a:t>
            </a:r>
            <a:r>
              <a:rPr lang="ru-RU" dirty="0" smtClean="0"/>
              <a:t>2017 </a:t>
            </a:r>
            <a:r>
              <a:rPr lang="ru-RU" dirty="0"/>
              <a:t>года на </a:t>
            </a:r>
            <a:r>
              <a:rPr lang="ru-RU" dirty="0" smtClean="0"/>
              <a:t>4 </a:t>
            </a:r>
            <a:r>
              <a:rPr lang="ru-RU" dirty="0"/>
              <a:t>%.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500458"/>
            <a:ext cx="3855917" cy="27142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561032"/>
            <a:ext cx="3980445" cy="2653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89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8F29D9-7ACD-4BC0-AD3B-B37689A9E05F}" type="slidenum">
              <a:rPr lang="ru-RU"/>
              <a:pPr>
                <a:defRPr/>
              </a:pPr>
              <a:t>54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7920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Детской музыкальной школы</a:t>
            </a:r>
          </a:p>
        </p:txBody>
      </p:sp>
      <p:sp>
        <p:nvSpPr>
          <p:cNvPr id="54278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4279" name="TextBox 8"/>
          <p:cNvSpPr txBox="1">
            <a:spLocks noChangeArrowheads="1"/>
          </p:cNvSpPr>
          <p:nvPr/>
        </p:nvSpPr>
        <p:spPr bwMode="auto">
          <a:xfrm>
            <a:off x="323850" y="1214438"/>
            <a:ext cx="5105400" cy="535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b="0" dirty="0"/>
              <a:t>В 2018 году в МБУДО «ДМШ» </a:t>
            </a:r>
            <a:r>
              <a:rPr lang="ru-RU" b="0" dirty="0" err="1"/>
              <a:t>р.п</a:t>
            </a:r>
            <a:r>
              <a:rPr lang="ru-RU" b="0" dirty="0"/>
              <a:t>. Тонкино обучалось, в среднем 67 учеников. Свидетельства об окончании школы получили 8 выпускников. В школе работали четыре отделения: фортепианное, народное, отделение медно-духовых инструментов и отделение фольклорного ансамбля.</a:t>
            </a:r>
          </a:p>
          <a:p>
            <a:pPr algn="just"/>
            <a:r>
              <a:rPr lang="ru-RU" b="0" dirty="0"/>
              <a:t>    Занятия вели семь преподавателей: </a:t>
            </a:r>
            <a:r>
              <a:rPr lang="ru-RU" b="0" dirty="0" err="1"/>
              <a:t>Вязилов</a:t>
            </a:r>
            <a:r>
              <a:rPr lang="ru-RU" b="0" dirty="0"/>
              <a:t> Н.Н., Комиссарова С.И., Пислегина С.А., Виноградова Е.И., Панфилова Е.М., </a:t>
            </a:r>
            <a:r>
              <a:rPr lang="ru-RU" b="0" dirty="0" err="1"/>
              <a:t>Наймушина</a:t>
            </a:r>
            <a:r>
              <a:rPr lang="ru-RU" b="0" dirty="0"/>
              <a:t> Е.В., Крылова Т.В.  С нового учебного 2018 года  приняли на работу преподавателя по классу гитары Глухарева А.В                          </a:t>
            </a:r>
          </a:p>
          <a:p>
            <a:pPr algn="just"/>
            <a:r>
              <a:rPr lang="ru-RU" b="0" dirty="0"/>
              <a:t>Немало событий произошло в музыкальной школе  в начавшемся </a:t>
            </a:r>
            <a:r>
              <a:rPr lang="ru-RU" b="0" dirty="0" smtClean="0"/>
              <a:t>2018 </a:t>
            </a:r>
            <a:r>
              <a:rPr lang="ru-RU" b="0" dirty="0" err="1" smtClean="0"/>
              <a:t>году,но</a:t>
            </a:r>
            <a:r>
              <a:rPr lang="ru-RU" b="0" dirty="0" smtClean="0"/>
              <a:t> </a:t>
            </a:r>
            <a:r>
              <a:rPr lang="ru-RU" b="0" dirty="0"/>
              <a:t>самое приятное видеть результаты труда юного музыканта. </a:t>
            </a:r>
          </a:p>
          <a:p>
            <a:pPr eaLnBrk="1" hangingPunct="1"/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700808"/>
            <a:ext cx="2944813" cy="349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354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8F29D9-7ACD-4BC0-AD3B-B37689A9E05F}" type="slidenum">
              <a:rPr lang="ru-RU"/>
              <a:pPr>
                <a:defRPr/>
              </a:pPr>
              <a:t>55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7920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Детской музыкальной школы</a:t>
            </a:r>
          </a:p>
        </p:txBody>
      </p:sp>
      <p:sp>
        <p:nvSpPr>
          <p:cNvPr id="54278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4279" name="TextBox 8"/>
          <p:cNvSpPr txBox="1">
            <a:spLocks noChangeArrowheads="1"/>
          </p:cNvSpPr>
          <p:nvPr/>
        </p:nvSpPr>
        <p:spPr bwMode="auto">
          <a:xfrm>
            <a:off x="323850" y="1214438"/>
            <a:ext cx="4385136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sz="1600" b="0" dirty="0"/>
              <a:t>Загайнов Максим получил Диплом Лауреата III степени а Халявина Рита стала  Дипломантом I степени  за участие в  XXII Международном конкурсе «Светлая душа</a:t>
            </a:r>
            <a:r>
              <a:rPr lang="ru-RU" sz="1600" b="0" dirty="0" smtClean="0"/>
              <a:t>». Так </a:t>
            </a:r>
            <a:r>
              <a:rPr lang="ru-RU" sz="1600" b="0" dirty="0"/>
              <a:t>же Халявина </a:t>
            </a:r>
            <a:r>
              <a:rPr lang="ru-RU" sz="1600" b="0" dirty="0" smtClean="0"/>
              <a:t>Рита и </a:t>
            </a:r>
            <a:r>
              <a:rPr lang="ru-RU" sz="1600" b="0" dirty="0" err="1" smtClean="0"/>
              <a:t>Береснева</a:t>
            </a:r>
            <a:r>
              <a:rPr lang="ru-RU" sz="1600" b="0" dirty="0" smtClean="0"/>
              <a:t> Соня участвовали во </a:t>
            </a:r>
            <a:r>
              <a:rPr lang="ru-RU" sz="1600" b="0" dirty="0"/>
              <a:t>II Всероссийской теоретической олимпиаде по предмету сольфеджио «</a:t>
            </a:r>
            <a:r>
              <a:rPr lang="ru-RU" sz="1600" b="0" dirty="0" err="1"/>
              <a:t>Сольфеджиада</a:t>
            </a:r>
            <a:r>
              <a:rPr lang="ru-RU" sz="1600" b="0" dirty="0"/>
              <a:t>» и </a:t>
            </a:r>
            <a:r>
              <a:rPr lang="ru-RU" sz="1600" b="0" dirty="0" smtClean="0"/>
              <a:t>получили Дипломы </a:t>
            </a:r>
            <a:r>
              <a:rPr lang="ru-RU" sz="1600" b="0" dirty="0"/>
              <a:t>Лауреата I степени. 4 марта в </a:t>
            </a:r>
            <a:r>
              <a:rPr lang="ru-RU" sz="1600" b="0" dirty="0" err="1"/>
              <a:t>р.п</a:t>
            </a:r>
            <a:r>
              <a:rPr lang="ru-RU" sz="1600" b="0" dirty="0"/>
              <a:t>. </a:t>
            </a:r>
            <a:r>
              <a:rPr lang="ru-RU" sz="1600" b="0" dirty="0" err="1"/>
              <a:t>Шаранга</a:t>
            </a:r>
            <a:r>
              <a:rPr lang="ru-RU" sz="1600" b="0" dirty="0"/>
              <a:t> состоялся  районный открытый  технический конкурс «Праздник виртуозов». </a:t>
            </a:r>
            <a:endParaRPr lang="ru-RU" sz="1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986" y="1214438"/>
            <a:ext cx="4178591" cy="2925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850" y="4157580"/>
            <a:ext cx="856372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0" dirty="0" smtClean="0">
                <a:solidFill>
                  <a:schemeClr val="tx2"/>
                </a:solidFill>
              </a:rPr>
              <a:t>В </a:t>
            </a:r>
            <a:r>
              <a:rPr lang="ru-RU" b="0" dirty="0">
                <a:solidFill>
                  <a:schemeClr val="tx2"/>
                </a:solidFill>
              </a:rPr>
              <a:t>конкурсе участвовали юные музыканты </a:t>
            </a:r>
            <a:r>
              <a:rPr lang="ru-RU" b="0" dirty="0" smtClean="0">
                <a:solidFill>
                  <a:schemeClr val="tx2"/>
                </a:solidFill>
              </a:rPr>
              <a:t>преподавателей </a:t>
            </a:r>
            <a:r>
              <a:rPr lang="ru-RU" b="0" dirty="0">
                <a:solidFill>
                  <a:schemeClr val="tx2"/>
                </a:solidFill>
              </a:rPr>
              <a:t>Крыловой Т.В. и </a:t>
            </a:r>
            <a:r>
              <a:rPr lang="ru-RU" b="0" dirty="0" err="1" smtClean="0">
                <a:solidFill>
                  <a:schemeClr val="tx2"/>
                </a:solidFill>
              </a:rPr>
              <a:t>Вязилова</a:t>
            </a:r>
            <a:r>
              <a:rPr lang="ru-RU" b="0" dirty="0" smtClean="0">
                <a:solidFill>
                  <a:schemeClr val="tx2"/>
                </a:solidFill>
              </a:rPr>
              <a:t> </a:t>
            </a:r>
            <a:r>
              <a:rPr lang="ru-RU" b="0" dirty="0">
                <a:solidFill>
                  <a:schemeClr val="tx2"/>
                </a:solidFill>
              </a:rPr>
              <a:t>Н.Н. Гончарова Варя получила диплом лауреата  I </a:t>
            </a:r>
            <a:r>
              <a:rPr lang="ru-RU" b="0" dirty="0" smtClean="0">
                <a:solidFill>
                  <a:schemeClr val="tx2"/>
                </a:solidFill>
              </a:rPr>
              <a:t>ст., Халявина </a:t>
            </a:r>
            <a:r>
              <a:rPr lang="ru-RU" b="0" dirty="0">
                <a:solidFill>
                  <a:schemeClr val="tx2"/>
                </a:solidFill>
              </a:rPr>
              <a:t>Рита-диплом Лауреата </a:t>
            </a:r>
            <a:r>
              <a:rPr lang="ru-RU" b="0" dirty="0" smtClean="0">
                <a:solidFill>
                  <a:schemeClr val="tx2"/>
                </a:solidFill>
              </a:rPr>
              <a:t>II ст., а </a:t>
            </a:r>
            <a:r>
              <a:rPr lang="ru-RU" b="0" dirty="0">
                <a:solidFill>
                  <a:schemeClr val="tx2"/>
                </a:solidFill>
              </a:rPr>
              <a:t>Карасев Саша – диплом Лауреата </a:t>
            </a:r>
            <a:r>
              <a:rPr lang="ru-RU" b="0" dirty="0" smtClean="0">
                <a:solidFill>
                  <a:schemeClr val="tx2"/>
                </a:solidFill>
              </a:rPr>
              <a:t>III ст. </a:t>
            </a:r>
            <a:r>
              <a:rPr lang="ru-RU" b="0" dirty="0">
                <a:solidFill>
                  <a:schemeClr val="tx2"/>
                </a:solidFill>
              </a:rPr>
              <a:t>В марте в г. Шахунья проходил зональный конкурс «Заветлужье</a:t>
            </a:r>
            <a:r>
              <a:rPr lang="ru-RU" b="0" dirty="0" smtClean="0">
                <a:solidFill>
                  <a:schemeClr val="tx2"/>
                </a:solidFill>
              </a:rPr>
              <a:t>» среди </a:t>
            </a:r>
            <a:r>
              <a:rPr lang="ru-RU" b="0" dirty="0">
                <a:solidFill>
                  <a:schemeClr val="tx2"/>
                </a:solidFill>
              </a:rPr>
              <a:t>северных </a:t>
            </a:r>
            <a:r>
              <a:rPr lang="ru-RU" b="0" dirty="0" smtClean="0">
                <a:solidFill>
                  <a:schemeClr val="tx2"/>
                </a:solidFill>
              </a:rPr>
              <a:t>районов. </a:t>
            </a:r>
            <a:r>
              <a:rPr lang="ru-RU" b="0" dirty="0">
                <a:solidFill>
                  <a:schemeClr val="tx2"/>
                </a:solidFill>
              </a:rPr>
              <a:t>В этом году юные музыканты Халявина Рита </a:t>
            </a:r>
            <a:r>
              <a:rPr lang="ru-RU" b="0" dirty="0" smtClean="0">
                <a:solidFill>
                  <a:schemeClr val="tx2"/>
                </a:solidFill>
              </a:rPr>
              <a:t>(преподаватель Крылова </a:t>
            </a:r>
            <a:r>
              <a:rPr lang="ru-RU" b="0" dirty="0">
                <a:solidFill>
                  <a:schemeClr val="tx2"/>
                </a:solidFill>
              </a:rPr>
              <a:t>Т.В.) и Гончарова Варя </a:t>
            </a:r>
            <a:r>
              <a:rPr lang="ru-RU" b="0" dirty="0" smtClean="0">
                <a:solidFill>
                  <a:schemeClr val="tx2"/>
                </a:solidFill>
              </a:rPr>
              <a:t>(преподаватель </a:t>
            </a:r>
            <a:r>
              <a:rPr lang="ru-RU" b="0" dirty="0" err="1" smtClean="0">
                <a:solidFill>
                  <a:schemeClr val="tx2"/>
                </a:solidFill>
              </a:rPr>
              <a:t>Вязилов</a:t>
            </a:r>
            <a:r>
              <a:rPr lang="ru-RU" b="0" dirty="0" smtClean="0">
                <a:solidFill>
                  <a:schemeClr val="tx2"/>
                </a:solidFill>
              </a:rPr>
              <a:t> </a:t>
            </a:r>
            <a:r>
              <a:rPr lang="ru-RU" b="0" dirty="0">
                <a:solidFill>
                  <a:schemeClr val="tx2"/>
                </a:solidFill>
              </a:rPr>
              <a:t>Н.Н.) Халявина Рита получила звание дипломанта</a:t>
            </a:r>
            <a:r>
              <a:rPr lang="ru-RU" b="0" dirty="0" smtClean="0">
                <a:solidFill>
                  <a:schemeClr val="tx2"/>
                </a:solidFill>
              </a:rPr>
              <a:t>, а </a:t>
            </a:r>
            <a:r>
              <a:rPr lang="ru-RU" b="0" dirty="0">
                <a:solidFill>
                  <a:schemeClr val="tx2"/>
                </a:solidFill>
              </a:rPr>
              <a:t>Гончарова Варя-диплом </a:t>
            </a:r>
            <a:r>
              <a:rPr lang="ru-RU" b="0" dirty="0" smtClean="0">
                <a:solidFill>
                  <a:schemeClr val="tx2"/>
                </a:solidFill>
              </a:rPr>
              <a:t>участника. В </a:t>
            </a:r>
            <a:r>
              <a:rPr lang="ru-RU" b="0" dirty="0">
                <a:solidFill>
                  <a:schemeClr val="tx2"/>
                </a:solidFill>
              </a:rPr>
              <a:t>Межрегиональном конкурсе детско-юношеского творчества «Северное созвездие» </a:t>
            </a:r>
            <a:r>
              <a:rPr lang="ru-RU" b="0" dirty="0" err="1">
                <a:solidFill>
                  <a:schemeClr val="tx2"/>
                </a:solidFill>
              </a:rPr>
              <a:t>Турундаева</a:t>
            </a:r>
            <a:r>
              <a:rPr lang="ru-RU" b="0" dirty="0">
                <a:solidFill>
                  <a:schemeClr val="tx2"/>
                </a:solidFill>
              </a:rPr>
              <a:t> Валерия завоевала звание Лауреата III </a:t>
            </a:r>
            <a:r>
              <a:rPr lang="ru-RU" b="0" dirty="0" smtClean="0">
                <a:solidFill>
                  <a:schemeClr val="tx2"/>
                </a:solidFill>
              </a:rPr>
              <a:t>ст.</a:t>
            </a:r>
            <a:endParaRPr lang="ru-RU" b="0" dirty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310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C9924B-136D-4470-93BD-9628BB9AFB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88640"/>
            <a:ext cx="8568951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prstClr val="white"/>
                </a:solidFill>
                <a:ea typeface="Tahoma" pitchFamily="34" charset="0"/>
                <a:cs typeface="Tahoma" pitchFamily="34" charset="0"/>
              </a:rPr>
              <a:t>Достигнутые результаты Детской художественной школы</a:t>
            </a:r>
          </a:p>
        </p:txBody>
      </p:sp>
      <p:sp>
        <p:nvSpPr>
          <p:cNvPr id="56326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56327" name="TextBox 8"/>
          <p:cNvSpPr txBox="1">
            <a:spLocks noChangeArrowheads="1"/>
          </p:cNvSpPr>
          <p:nvPr/>
        </p:nvSpPr>
        <p:spPr bwMode="auto">
          <a:xfrm>
            <a:off x="323850" y="1214438"/>
            <a:ext cx="5105400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endParaRPr lang="ru-RU" sz="1600" b="0" dirty="0" smtClean="0">
              <a:solidFill>
                <a:srgbClr val="1F497D"/>
              </a:solidFill>
            </a:endParaRPr>
          </a:p>
          <a:p>
            <a:pPr algn="just"/>
            <a:r>
              <a:rPr lang="ru-RU" sz="1600" b="0" dirty="0" smtClean="0">
                <a:solidFill>
                  <a:srgbClr val="1F497D"/>
                </a:solidFill>
              </a:rPr>
              <a:t>В 2018 </a:t>
            </a:r>
            <a:r>
              <a:rPr lang="ru-RU" sz="1600" b="0" dirty="0">
                <a:solidFill>
                  <a:srgbClr val="1F497D"/>
                </a:solidFill>
              </a:rPr>
              <a:t>году в </a:t>
            </a:r>
            <a:r>
              <a:rPr lang="ru-RU" sz="1600" b="0" dirty="0" smtClean="0">
                <a:solidFill>
                  <a:srgbClr val="1F497D"/>
                </a:solidFill>
              </a:rPr>
              <a:t>МБУДО «Детская художественная </a:t>
            </a:r>
            <a:r>
              <a:rPr lang="ru-RU" sz="1600" b="0" dirty="0">
                <a:solidFill>
                  <a:srgbClr val="1F497D"/>
                </a:solidFill>
              </a:rPr>
              <a:t>школа» обучалось 50 человека. </a:t>
            </a:r>
            <a:endParaRPr lang="ru-RU" sz="1600" b="0" dirty="0" smtClean="0">
              <a:solidFill>
                <a:srgbClr val="1F497D"/>
              </a:solidFill>
            </a:endParaRPr>
          </a:p>
          <a:p>
            <a:pPr algn="just"/>
            <a:r>
              <a:rPr lang="ru-RU" sz="1600" b="0" dirty="0" smtClean="0">
                <a:solidFill>
                  <a:srgbClr val="1F497D"/>
                </a:solidFill>
              </a:rPr>
              <a:t>*</a:t>
            </a:r>
            <a:r>
              <a:rPr lang="ru-RU" sz="1600" b="0" dirty="0">
                <a:solidFill>
                  <a:srgbClr val="1F497D"/>
                </a:solidFill>
              </a:rPr>
              <a:t>ДХШ приняла участие в </a:t>
            </a:r>
            <a:r>
              <a:rPr lang="ru-RU" sz="1600" b="0" dirty="0" smtClean="0">
                <a:solidFill>
                  <a:srgbClr val="1F497D"/>
                </a:solidFill>
              </a:rPr>
              <a:t>международном художественном конкурсе юных художников «</a:t>
            </a:r>
            <a:r>
              <a:rPr lang="ru-RU" sz="1600" b="0" dirty="0" err="1" smtClean="0">
                <a:solidFill>
                  <a:srgbClr val="1F497D"/>
                </a:solidFill>
              </a:rPr>
              <a:t>Пас!Удар!Гол</a:t>
            </a:r>
            <a:r>
              <a:rPr lang="ru-RU" sz="1600" b="0" dirty="0" smtClean="0">
                <a:solidFill>
                  <a:srgbClr val="1F497D"/>
                </a:solidFill>
              </a:rPr>
              <a:t>!». </a:t>
            </a:r>
            <a:r>
              <a:rPr lang="ru-RU" sz="1600" b="0" dirty="0" err="1" smtClean="0">
                <a:solidFill>
                  <a:srgbClr val="1F497D"/>
                </a:solidFill>
              </a:rPr>
              <a:t>Щелкунова</a:t>
            </a:r>
            <a:r>
              <a:rPr lang="ru-RU" sz="1600" b="0" dirty="0" smtClean="0">
                <a:solidFill>
                  <a:srgbClr val="1F497D"/>
                </a:solidFill>
              </a:rPr>
              <a:t> Диана, 11 лет, заняла</a:t>
            </a:r>
            <a:r>
              <a:rPr lang="en-US" sz="1600" b="0" dirty="0" smtClean="0">
                <a:solidFill>
                  <a:srgbClr val="1F497D"/>
                </a:solidFill>
              </a:rPr>
              <a:t> II </a:t>
            </a:r>
            <a:r>
              <a:rPr lang="ru-RU" sz="1600" b="0" dirty="0" smtClean="0">
                <a:solidFill>
                  <a:srgbClr val="1F497D"/>
                </a:solidFill>
              </a:rPr>
              <a:t>место в номинации «</a:t>
            </a:r>
            <a:r>
              <a:rPr lang="ru-RU" sz="1600" b="0" dirty="0" err="1" smtClean="0">
                <a:solidFill>
                  <a:srgbClr val="1F497D"/>
                </a:solidFill>
              </a:rPr>
              <a:t>Гол!Гол!Гол</a:t>
            </a:r>
            <a:r>
              <a:rPr lang="ru-RU" sz="1600" b="0" dirty="0" smtClean="0">
                <a:solidFill>
                  <a:srgbClr val="1F497D"/>
                </a:solidFill>
              </a:rPr>
              <a:t>! Мы выиграем гонку!».</a:t>
            </a:r>
          </a:p>
          <a:p>
            <a:pPr algn="just"/>
            <a:r>
              <a:rPr lang="ru-RU" sz="1600" b="0" dirty="0" smtClean="0">
                <a:solidFill>
                  <a:srgbClr val="1F497D"/>
                </a:solidFill>
              </a:rPr>
              <a:t>*Руководство ДХШ организовал и провёл районный художественный конкурс «Витамины счастья», где </a:t>
            </a:r>
            <a:endParaRPr lang="ru-RU" sz="1600" b="0" dirty="0">
              <a:solidFill>
                <a:srgbClr val="1F497D"/>
              </a:solidFill>
            </a:endParaRPr>
          </a:p>
          <a:p>
            <a:pPr algn="just"/>
            <a:r>
              <a:rPr lang="ru-RU" sz="1600" b="0" dirty="0" smtClean="0">
                <a:solidFill>
                  <a:srgbClr val="1F497D"/>
                </a:solidFill>
              </a:rPr>
              <a:t>Халявина М. получила диплом </a:t>
            </a:r>
            <a:r>
              <a:rPr lang="en-US" sz="1600" b="0" dirty="0" smtClean="0">
                <a:solidFill>
                  <a:srgbClr val="1F497D"/>
                </a:solidFill>
              </a:rPr>
              <a:t>I</a:t>
            </a:r>
            <a:r>
              <a:rPr lang="ru-RU" sz="1600" b="0" dirty="0" smtClean="0">
                <a:solidFill>
                  <a:srgbClr val="1F497D"/>
                </a:solidFill>
              </a:rPr>
              <a:t> </a:t>
            </a:r>
            <a:r>
              <a:rPr lang="en-US" sz="1600" b="0" dirty="0" smtClean="0">
                <a:solidFill>
                  <a:srgbClr val="1F497D"/>
                </a:solidFill>
              </a:rPr>
              <a:t>c</a:t>
            </a:r>
            <a:r>
              <a:rPr lang="ru-RU" sz="1600" b="0" dirty="0" err="1" smtClean="0">
                <a:solidFill>
                  <a:srgbClr val="1F497D"/>
                </a:solidFill>
              </a:rPr>
              <a:t>тепени</a:t>
            </a:r>
            <a:r>
              <a:rPr lang="ru-RU" sz="1600" b="0" dirty="0" smtClean="0">
                <a:solidFill>
                  <a:srgbClr val="1F497D"/>
                </a:solidFill>
              </a:rPr>
              <a:t>, Игнатьев Александр, Игнатьева Диана – дипломы </a:t>
            </a:r>
            <a:r>
              <a:rPr lang="en-US" sz="1600" b="0" dirty="0" smtClean="0">
                <a:solidFill>
                  <a:srgbClr val="1F497D"/>
                </a:solidFill>
              </a:rPr>
              <a:t>II </a:t>
            </a:r>
            <a:r>
              <a:rPr lang="ru-RU" sz="1600" b="0" dirty="0" smtClean="0">
                <a:solidFill>
                  <a:srgbClr val="1F497D"/>
                </a:solidFill>
              </a:rPr>
              <a:t>степени в номинации «Кривое зеркало».</a:t>
            </a:r>
            <a:endParaRPr lang="ru-RU" sz="1600" b="0" dirty="0">
              <a:solidFill>
                <a:srgbClr val="1F497D"/>
              </a:solidFill>
            </a:endParaRPr>
          </a:p>
          <a:p>
            <a:pPr algn="just"/>
            <a:r>
              <a:rPr lang="ru-RU" sz="1600" b="0" dirty="0" smtClean="0">
                <a:solidFill>
                  <a:srgbClr val="1F497D"/>
                </a:solidFill>
              </a:rPr>
              <a:t>*Коллектив ДХШ расписал автобусную остановку д. Простоквашино по мотивам мультфильма.</a:t>
            </a:r>
          </a:p>
          <a:p>
            <a:pPr algn="just"/>
            <a:r>
              <a:rPr lang="ru-RU" sz="1600" b="0" dirty="0" smtClean="0">
                <a:solidFill>
                  <a:srgbClr val="1F497D"/>
                </a:solidFill>
              </a:rPr>
              <a:t>*10 обучающихся школы приняли участие в конкурсе детских рисунков «Голос ребёнка», получили дипломы участника.</a:t>
            </a:r>
            <a:endParaRPr lang="ru-RU" sz="1600" b="0" dirty="0">
              <a:solidFill>
                <a:srgbClr val="1F497D"/>
              </a:solidFill>
            </a:endParaRPr>
          </a:p>
          <a:p>
            <a:pPr algn="just"/>
            <a:endParaRPr lang="ru-RU" sz="1600" b="0" dirty="0">
              <a:solidFill>
                <a:srgbClr val="1F497D"/>
              </a:solidFill>
            </a:endParaRPr>
          </a:p>
        </p:txBody>
      </p:sp>
      <p:pic>
        <p:nvPicPr>
          <p:cNvPr id="1027" name="Picture 3" descr="C:\Users\Людмила Витальевна\Desktop\школа 2018\Простоквашино Видео\сюже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556" y="2549577"/>
            <a:ext cx="3167382" cy="1993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Людмила Витальевна\Desktop\Поляшева\фото андрею\вручение награды Москва УДАР ПАС ГОЛ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556" y="933623"/>
            <a:ext cx="3199908" cy="1615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Людмила Витальевна\Desktop\школа 2018\рпрапрапр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4541" y="4345632"/>
            <a:ext cx="2691862" cy="2356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2892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C9924B-136D-4470-93BD-9628BB9AFB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88640"/>
            <a:ext cx="8568951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prstClr val="white"/>
                </a:solidFill>
                <a:ea typeface="Tahoma" pitchFamily="34" charset="0"/>
                <a:cs typeface="Tahoma" pitchFamily="34" charset="0"/>
              </a:rPr>
              <a:t>Достигнутые результаты Детской художественной школы</a:t>
            </a:r>
          </a:p>
        </p:txBody>
      </p:sp>
      <p:sp>
        <p:nvSpPr>
          <p:cNvPr id="56326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56327" name="TextBox 8"/>
          <p:cNvSpPr txBox="1">
            <a:spLocks noChangeArrowheads="1"/>
          </p:cNvSpPr>
          <p:nvPr/>
        </p:nvSpPr>
        <p:spPr bwMode="auto">
          <a:xfrm>
            <a:off x="323850" y="1214438"/>
            <a:ext cx="5105400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endParaRPr lang="ru-RU" sz="1600" b="0" dirty="0" smtClean="0">
              <a:solidFill>
                <a:srgbClr val="1F497D"/>
              </a:solidFill>
            </a:endParaRPr>
          </a:p>
          <a:p>
            <a:pPr algn="just"/>
            <a:r>
              <a:rPr lang="ru-RU" sz="1600" b="0" dirty="0">
                <a:solidFill>
                  <a:srgbClr val="1F497D"/>
                </a:solidFill>
              </a:rPr>
              <a:t>*Активное участие приняли преподаватели и обучающиеся в областном творческом конкурсе «Новое путешествие в Простоквашино», получено 10 Дипломов.</a:t>
            </a:r>
          </a:p>
          <a:p>
            <a:pPr algn="just"/>
            <a:r>
              <a:rPr lang="ru-RU" sz="1600" b="0" dirty="0" smtClean="0">
                <a:solidFill>
                  <a:srgbClr val="1F497D"/>
                </a:solidFill>
              </a:rPr>
              <a:t>*</a:t>
            </a:r>
            <a:r>
              <a:rPr lang="ru-RU" sz="1600" b="0" dirty="0">
                <a:solidFill>
                  <a:srgbClr val="1F497D"/>
                </a:solidFill>
              </a:rPr>
              <a:t>Во Всероссийском творческом конкурсе «Моя малая Родина» Морозова </a:t>
            </a:r>
            <a:r>
              <a:rPr lang="ru-RU" sz="1600" b="0" dirty="0" smtClean="0">
                <a:solidFill>
                  <a:srgbClr val="1F497D"/>
                </a:solidFill>
              </a:rPr>
              <a:t>Екатерина </a:t>
            </a:r>
            <a:r>
              <a:rPr lang="ru-RU" sz="1600" b="0" dirty="0">
                <a:solidFill>
                  <a:srgbClr val="1F497D"/>
                </a:solidFill>
              </a:rPr>
              <a:t>получила диплом </a:t>
            </a:r>
            <a:r>
              <a:rPr lang="ru-RU" sz="1600" b="0" dirty="0" smtClean="0">
                <a:solidFill>
                  <a:srgbClr val="1F497D"/>
                </a:solidFill>
              </a:rPr>
              <a:t>III степени</a:t>
            </a:r>
            <a:r>
              <a:rPr lang="ru-RU" sz="1600" b="0" dirty="0">
                <a:solidFill>
                  <a:srgbClr val="1F497D"/>
                </a:solidFill>
              </a:rPr>
              <a:t>, </a:t>
            </a:r>
            <a:r>
              <a:rPr lang="ru-RU" sz="1600" b="0" dirty="0" err="1" smtClean="0">
                <a:solidFill>
                  <a:srgbClr val="1F497D"/>
                </a:solidFill>
              </a:rPr>
              <a:t>Теплыгина</a:t>
            </a:r>
            <a:r>
              <a:rPr lang="ru-RU" sz="1600" b="0" dirty="0" smtClean="0">
                <a:solidFill>
                  <a:srgbClr val="1F497D"/>
                </a:solidFill>
              </a:rPr>
              <a:t> </a:t>
            </a:r>
            <a:r>
              <a:rPr lang="ru-RU" sz="1600" b="0" dirty="0">
                <a:solidFill>
                  <a:srgbClr val="1F497D"/>
                </a:solidFill>
              </a:rPr>
              <a:t>Даша </a:t>
            </a:r>
            <a:r>
              <a:rPr lang="ru-RU" sz="1600" b="0" dirty="0" smtClean="0">
                <a:solidFill>
                  <a:srgbClr val="1F497D"/>
                </a:solidFill>
              </a:rPr>
              <a:t>– диплом III степени</a:t>
            </a:r>
            <a:r>
              <a:rPr lang="ru-RU" sz="1600" b="0" dirty="0">
                <a:solidFill>
                  <a:srgbClr val="1F497D"/>
                </a:solidFill>
              </a:rPr>
              <a:t>, Марина Лиана – </a:t>
            </a:r>
            <a:r>
              <a:rPr lang="ru-RU" sz="1600" b="0" dirty="0" smtClean="0">
                <a:solidFill>
                  <a:srgbClr val="1F497D"/>
                </a:solidFill>
              </a:rPr>
              <a:t>диплом I </a:t>
            </a:r>
            <a:r>
              <a:rPr lang="ru-RU" sz="1600" b="0" dirty="0">
                <a:solidFill>
                  <a:srgbClr val="1F497D"/>
                </a:solidFill>
              </a:rPr>
              <a:t>степени.</a:t>
            </a:r>
          </a:p>
          <a:p>
            <a:pPr algn="just"/>
            <a:r>
              <a:rPr lang="ru-RU" sz="1600" b="0" dirty="0" smtClean="0">
                <a:solidFill>
                  <a:srgbClr val="1F497D"/>
                </a:solidFill>
              </a:rPr>
              <a:t>*Совместно с ДМШ организовали и провели ночь искусств «Музыка, льющаяся с холста»</a:t>
            </a:r>
          </a:p>
          <a:p>
            <a:pPr algn="just"/>
            <a:r>
              <a:rPr lang="ru-RU" sz="1600" b="0" dirty="0" smtClean="0">
                <a:solidFill>
                  <a:srgbClr val="1F497D"/>
                </a:solidFill>
              </a:rPr>
              <a:t>*В конкурсе </a:t>
            </a:r>
            <a:r>
              <a:rPr lang="ru-RU" sz="1600" b="0" dirty="0">
                <a:solidFill>
                  <a:srgbClr val="1F497D"/>
                </a:solidFill>
              </a:rPr>
              <a:t>т</a:t>
            </a:r>
            <a:r>
              <a:rPr lang="ru-RU" sz="1600" b="0" dirty="0" smtClean="0">
                <a:solidFill>
                  <a:srgbClr val="1F497D"/>
                </a:solidFill>
              </a:rPr>
              <a:t>ворческих работ среди молодых и талантливых людей в возрасте от 12 лет «</a:t>
            </a:r>
            <a:r>
              <a:rPr lang="ru-RU" sz="1600" b="0" dirty="0" err="1" smtClean="0">
                <a:solidFill>
                  <a:srgbClr val="1F497D"/>
                </a:solidFill>
              </a:rPr>
              <a:t>А.Невский</a:t>
            </a:r>
            <a:r>
              <a:rPr lang="ru-RU" sz="1600" b="0" dirty="0" smtClean="0">
                <a:solidFill>
                  <a:srgbClr val="1F497D"/>
                </a:solidFill>
              </a:rPr>
              <a:t> – Слава, Дух и Имя России» дипломы получили Зорина Алёна, </a:t>
            </a:r>
            <a:r>
              <a:rPr lang="ru-RU" sz="1600" b="0" dirty="0" err="1" smtClean="0">
                <a:solidFill>
                  <a:srgbClr val="1F497D"/>
                </a:solidFill>
              </a:rPr>
              <a:t>Гулялова</a:t>
            </a:r>
            <a:r>
              <a:rPr lang="ru-RU" sz="1600" b="0" dirty="0" smtClean="0">
                <a:solidFill>
                  <a:srgbClr val="1F497D"/>
                </a:solidFill>
              </a:rPr>
              <a:t> Неля, Морозова Екатерина, </a:t>
            </a:r>
            <a:r>
              <a:rPr lang="ru-RU" sz="1600" b="0" dirty="0" err="1" smtClean="0">
                <a:solidFill>
                  <a:srgbClr val="1F497D"/>
                </a:solidFill>
              </a:rPr>
              <a:t>Речкина</a:t>
            </a:r>
            <a:r>
              <a:rPr lang="ru-RU" sz="1600" b="0" dirty="0" smtClean="0">
                <a:solidFill>
                  <a:srgbClr val="1F497D"/>
                </a:solidFill>
              </a:rPr>
              <a:t> Екатерина, Марина Юлия, </a:t>
            </a:r>
            <a:r>
              <a:rPr lang="ru-RU" sz="1600" b="0" dirty="0" err="1" smtClean="0">
                <a:solidFill>
                  <a:srgbClr val="1F497D"/>
                </a:solidFill>
              </a:rPr>
              <a:t>Колеватых</a:t>
            </a:r>
            <a:r>
              <a:rPr lang="ru-RU" sz="1600" b="0" dirty="0" smtClean="0">
                <a:solidFill>
                  <a:srgbClr val="1F497D"/>
                </a:solidFill>
              </a:rPr>
              <a:t> Алина.</a:t>
            </a:r>
          </a:p>
          <a:p>
            <a:pPr algn="just"/>
            <a:r>
              <a:rPr lang="ru-RU" sz="1600" b="0" dirty="0" smtClean="0">
                <a:solidFill>
                  <a:srgbClr val="1F497D"/>
                </a:solidFill>
              </a:rPr>
              <a:t>*Преподаватели ДХШ принимали участие в отчетной выставке творческого объединения «Север».</a:t>
            </a:r>
            <a:endParaRPr lang="ru-RU" sz="1600" b="0" dirty="0">
              <a:solidFill>
                <a:srgbClr val="1F497D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8"/>
          <a:stretch/>
        </p:blipFill>
        <p:spPr bwMode="auto">
          <a:xfrm>
            <a:off x="5798800" y="4905887"/>
            <a:ext cx="3012559" cy="1864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C:\Users\Людмила Витальевна\Desktop\школа 2018\ночь искусств\Фотографии\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08" t="5133" r="8502" b="11877"/>
          <a:stretch/>
        </p:blipFill>
        <p:spPr bwMode="auto">
          <a:xfrm>
            <a:off x="5761979" y="3216737"/>
            <a:ext cx="3049380" cy="1654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7"/>
          <a:stretch/>
        </p:blipFill>
        <p:spPr bwMode="auto">
          <a:xfrm>
            <a:off x="5817530" y="990444"/>
            <a:ext cx="2993829" cy="2205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340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532FF0-D665-413A-84A5-ED4020399082}" type="slidenum">
              <a:rPr lang="ru-RU"/>
              <a:pPr>
                <a:defRPr/>
              </a:pPr>
              <a:t>58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98956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МБУК «Межпоселенческая централизованная клубная система» в 2018 году</a:t>
            </a:r>
          </a:p>
        </p:txBody>
      </p:sp>
      <p:sp>
        <p:nvSpPr>
          <p:cNvPr id="57350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7351" name="Rectangle 4"/>
          <p:cNvSpPr>
            <a:spLocks noChangeArrowheads="1"/>
          </p:cNvSpPr>
          <p:nvPr/>
        </p:nvSpPr>
        <p:spPr bwMode="auto">
          <a:xfrm>
            <a:off x="336550" y="1106201"/>
            <a:ext cx="4379466" cy="550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just"/>
            <a:r>
              <a:rPr lang="ru-RU" sz="1600" dirty="0">
                <a:solidFill>
                  <a:schemeClr val="tx2"/>
                </a:solidFill>
              </a:rPr>
              <a:t>В РДК 29 октября прошло торжественное мероприятие  посвященное </a:t>
            </a:r>
            <a:r>
              <a:rPr lang="ru-RU" sz="1600" dirty="0" smtClean="0">
                <a:solidFill>
                  <a:schemeClr val="tx2"/>
                </a:solidFill>
              </a:rPr>
              <a:t>100-летию </a:t>
            </a:r>
            <a:r>
              <a:rPr lang="ru-RU" sz="1600" dirty="0">
                <a:solidFill>
                  <a:schemeClr val="tx2"/>
                </a:solidFill>
              </a:rPr>
              <a:t>со Дня образования ВЛКСМ. На праздничном вечере-концерте присутствовали руководители района , первые секретари райкома комсомола , бывшие комсомольцы и </a:t>
            </a:r>
            <a:r>
              <a:rPr lang="ru-RU" sz="1600" dirty="0" smtClean="0">
                <a:solidFill>
                  <a:schemeClr val="tx2"/>
                </a:solidFill>
              </a:rPr>
              <a:t>молодёжь района. В </a:t>
            </a:r>
            <a:r>
              <a:rPr lang="ru-RU" sz="1600" dirty="0">
                <a:solidFill>
                  <a:schemeClr val="tx2"/>
                </a:solidFill>
              </a:rPr>
              <a:t>2018 году к </a:t>
            </a:r>
            <a:r>
              <a:rPr lang="ru-RU" sz="1600" dirty="0" smtClean="0">
                <a:solidFill>
                  <a:schemeClr val="tx2"/>
                </a:solidFill>
              </a:rPr>
              <a:t>100-летию </a:t>
            </a:r>
            <a:r>
              <a:rPr lang="ru-RU" sz="1600" dirty="0">
                <a:solidFill>
                  <a:schemeClr val="tx2"/>
                </a:solidFill>
              </a:rPr>
              <a:t>Комсомола были организованы и проведены мероприятия  :</a:t>
            </a:r>
          </a:p>
          <a:p>
            <a:pPr algn="just"/>
            <a:r>
              <a:rPr lang="ru-RU" sz="1600" dirty="0">
                <a:solidFill>
                  <a:schemeClr val="tx2"/>
                </a:solidFill>
              </a:rPr>
              <a:t>-викторина «Комсомол в годы войны».</a:t>
            </a:r>
          </a:p>
          <a:p>
            <a:pPr algn="just"/>
            <a:r>
              <a:rPr lang="ru-RU" sz="1600" dirty="0">
                <a:solidFill>
                  <a:schemeClr val="tx2"/>
                </a:solidFill>
              </a:rPr>
              <a:t>-</a:t>
            </a:r>
            <a:r>
              <a:rPr lang="ru-RU" sz="1600" dirty="0" err="1" smtClean="0">
                <a:solidFill>
                  <a:schemeClr val="tx2"/>
                </a:solidFill>
              </a:rPr>
              <a:t>квест</a:t>
            </a:r>
            <a:r>
              <a:rPr lang="ru-RU" sz="1600" dirty="0" smtClean="0">
                <a:solidFill>
                  <a:schemeClr val="tx2"/>
                </a:solidFill>
              </a:rPr>
              <a:t>: </a:t>
            </a:r>
            <a:r>
              <a:rPr lang="ru-RU" sz="1600" dirty="0">
                <a:solidFill>
                  <a:schemeClr val="tx2"/>
                </a:solidFill>
              </a:rPr>
              <a:t>«История комсомола в Тонкинском районе».</a:t>
            </a:r>
          </a:p>
          <a:p>
            <a:pPr algn="just"/>
            <a:r>
              <a:rPr lang="ru-RU" sz="1600" dirty="0">
                <a:solidFill>
                  <a:schemeClr val="tx2"/>
                </a:solidFill>
              </a:rPr>
              <a:t>-фестиваль комсомольской песни «Эта песня , дружище, твоя и моя».</a:t>
            </a:r>
          </a:p>
          <a:p>
            <a:pPr algn="just"/>
            <a:r>
              <a:rPr lang="ru-RU" sz="1600" dirty="0">
                <a:solidFill>
                  <a:schemeClr val="tx2"/>
                </a:solidFill>
              </a:rPr>
              <a:t>-вечер отдыха для ветеранов комсомольского движения «Команда молодости нашей».</a:t>
            </a:r>
          </a:p>
          <a:p>
            <a:pPr algn="just"/>
            <a:r>
              <a:rPr lang="ru-RU" sz="1600" dirty="0">
                <a:solidFill>
                  <a:schemeClr val="tx2"/>
                </a:solidFill>
              </a:rPr>
              <a:t> -цикл художественных фильмов о комсомоле.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16969"/>
            <a:ext cx="3888432" cy="258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932237"/>
            <a:ext cx="3888432" cy="2602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3597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532FF0-D665-413A-84A5-ED4020399082}" type="slidenum">
              <a:rPr lang="ru-RU"/>
              <a:pPr>
                <a:defRPr/>
              </a:pPr>
              <a:t>59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109779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МБУК «Межпоселенческая централизованная клубная система» в 2018 году</a:t>
            </a:r>
          </a:p>
        </p:txBody>
      </p:sp>
      <p:sp>
        <p:nvSpPr>
          <p:cNvPr id="57350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7351" name="Rectangle 4"/>
          <p:cNvSpPr>
            <a:spLocks noChangeArrowheads="1"/>
          </p:cNvSpPr>
          <p:nvPr/>
        </p:nvSpPr>
        <p:spPr bwMode="auto">
          <a:xfrm>
            <a:off x="336550" y="1229310"/>
            <a:ext cx="4589970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just"/>
            <a:r>
              <a:rPr lang="ru-RU" sz="1600" dirty="0">
                <a:solidFill>
                  <a:schemeClr val="tx2"/>
                </a:solidFill>
              </a:rPr>
              <a:t>18 ноября в Тонкинском РДК состоялось подведение итогов и церемония награждения участников и победителей межрайонного конкурса видеороликов «Простоквашино в объективе» </a:t>
            </a: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В </a:t>
            </a:r>
            <a:r>
              <a:rPr lang="ru-RU" sz="1600" dirty="0">
                <a:solidFill>
                  <a:schemeClr val="tx2"/>
                </a:solidFill>
              </a:rPr>
              <a:t>конкурсе приняли участие 4 северных района Нижегородской области : Тонкинский, </a:t>
            </a:r>
            <a:r>
              <a:rPr lang="ru-RU" sz="1600" dirty="0" err="1">
                <a:solidFill>
                  <a:schemeClr val="tx2"/>
                </a:solidFill>
              </a:rPr>
              <a:t>Уренский</a:t>
            </a:r>
            <a:r>
              <a:rPr lang="ru-RU" sz="1600" dirty="0">
                <a:solidFill>
                  <a:schemeClr val="tx2"/>
                </a:solidFill>
              </a:rPr>
              <a:t>, Ветлужский и </a:t>
            </a:r>
            <a:r>
              <a:rPr lang="ru-RU" sz="1600" dirty="0" err="1">
                <a:solidFill>
                  <a:schemeClr val="tx2"/>
                </a:solidFill>
              </a:rPr>
              <a:t>Шахунский</a:t>
            </a:r>
            <a:r>
              <a:rPr lang="ru-RU" sz="1600" dirty="0">
                <a:solidFill>
                  <a:schemeClr val="tx2"/>
                </a:solidFill>
              </a:rPr>
              <a:t>. Всего была представлена 21 конкурсная работа.</a:t>
            </a: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Лукин В.В. </a:t>
            </a:r>
            <a:r>
              <a:rPr lang="ru-RU" sz="1600" dirty="0">
                <a:solidFill>
                  <a:schemeClr val="tx2"/>
                </a:solidFill>
              </a:rPr>
              <a:t>(старший помощник депутата Законодательного Собрания Нижегородской области </a:t>
            </a:r>
            <a:r>
              <a:rPr lang="ru-RU" sz="1600" dirty="0" err="1" smtClean="0">
                <a:solidFill>
                  <a:schemeClr val="tx2"/>
                </a:solidFill>
              </a:rPr>
              <a:t>Шавина</a:t>
            </a:r>
            <a:r>
              <a:rPr lang="ru-RU" sz="1600" dirty="0" smtClean="0">
                <a:solidFill>
                  <a:schemeClr val="tx2"/>
                </a:solidFill>
              </a:rPr>
              <a:t> О.Б.) </a:t>
            </a:r>
            <a:r>
              <a:rPr lang="ru-RU" sz="1600" dirty="0">
                <a:solidFill>
                  <a:schemeClr val="tx2"/>
                </a:solidFill>
              </a:rPr>
              <a:t>и </a:t>
            </a:r>
            <a:r>
              <a:rPr lang="ru-RU" sz="1600" dirty="0" err="1" smtClean="0">
                <a:solidFill>
                  <a:schemeClr val="tx2"/>
                </a:solidFill>
              </a:rPr>
              <a:t>Савлова</a:t>
            </a:r>
            <a:r>
              <a:rPr lang="ru-RU" sz="1600" dirty="0" smtClean="0">
                <a:solidFill>
                  <a:schemeClr val="tx2"/>
                </a:solidFill>
              </a:rPr>
              <a:t> Н.М. </a:t>
            </a:r>
            <a:r>
              <a:rPr lang="ru-RU" sz="1600" dirty="0">
                <a:solidFill>
                  <a:schemeClr val="tx2"/>
                </a:solidFill>
              </a:rPr>
              <a:t>(помощник заместителя председателя Законодательного Собрания Нижегородской области </a:t>
            </a:r>
            <a:r>
              <a:rPr lang="ru-RU" sz="1600" dirty="0" err="1" smtClean="0">
                <a:solidFill>
                  <a:schemeClr val="tx2"/>
                </a:solidFill>
              </a:rPr>
              <a:t>Табачникова</a:t>
            </a:r>
            <a:r>
              <a:rPr lang="ru-RU" sz="1600" dirty="0" smtClean="0">
                <a:solidFill>
                  <a:schemeClr val="tx2"/>
                </a:solidFill>
              </a:rPr>
              <a:t> А.Ф.) </a:t>
            </a:r>
            <a:r>
              <a:rPr lang="ru-RU" sz="1600" dirty="0">
                <a:solidFill>
                  <a:schemeClr val="tx2"/>
                </a:solidFill>
              </a:rPr>
              <a:t>пожелали конкурсу долголетия. И выразили надежду на </a:t>
            </a:r>
            <a:r>
              <a:rPr lang="ru-RU" sz="1600" dirty="0" err="1">
                <a:solidFill>
                  <a:schemeClr val="tx2"/>
                </a:solidFill>
              </a:rPr>
              <a:t>дальшейшее</a:t>
            </a:r>
            <a:r>
              <a:rPr lang="ru-RU" sz="1600" dirty="0">
                <a:solidFill>
                  <a:schemeClr val="tx2"/>
                </a:solidFill>
              </a:rPr>
              <a:t> участие северных районов Нижегородской области в конкурсах «Путешествие в Простоквашино»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142" y="1484783"/>
            <a:ext cx="3576714" cy="237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890650"/>
            <a:ext cx="3526808" cy="2315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1032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CA844-55FF-4BBC-BB2A-BDEEDEC4BEF7}" type="slidenum">
              <a:rPr lang="ru-RU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14339" name="Заголовок 4"/>
          <p:cNvSpPr>
            <a:spLocks noGrp="1"/>
          </p:cNvSpPr>
          <p:nvPr>
            <p:ph type="title" idx="4294967295"/>
          </p:nvPr>
        </p:nvSpPr>
        <p:spPr>
          <a:xfrm>
            <a:off x="465138" y="303213"/>
            <a:ext cx="8229600" cy="958850"/>
          </a:xfrm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4340" name="Прямоугольник 5"/>
          <p:cNvSpPr>
            <a:spLocks noChangeArrowheads="1"/>
          </p:cNvSpPr>
          <p:nvPr/>
        </p:nvSpPr>
        <p:spPr bwMode="auto">
          <a:xfrm>
            <a:off x="465138" y="1262063"/>
            <a:ext cx="843597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выплачиваемые из бюджета денежные средства для выполнения функций государства</a:t>
            </a:r>
          </a:p>
          <a:p>
            <a:pPr algn="just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Дефицит бюджета - 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</a:rPr>
              <a:t>превышение расходов бюджета над его доходами, покрываемое за счет источников финансирования дефицита (кредитов, облигационных займов и других)</a:t>
            </a:r>
            <a:endParaRPr lang="ru-RU" sz="20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64750" y="339588"/>
            <a:ext cx="8398382" cy="89823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  <a:cs typeface="Times New Roman" pitchFamily="18" charset="0"/>
              </a:rPr>
              <a:t>Распределение расходов по основным функциям </a:t>
            </a:r>
          </a:p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  <a:cs typeface="Times New Roman" pitchFamily="18" charset="0"/>
              </a:rPr>
              <a:t>государства в 2017 году</a:t>
            </a:r>
          </a:p>
        </p:txBody>
      </p:sp>
      <p:sp>
        <p:nvSpPr>
          <p:cNvPr id="14344" name="TextBox 7"/>
          <p:cNvSpPr txBox="1">
            <a:spLocks noChangeArrowheads="1"/>
          </p:cNvSpPr>
          <p:nvPr/>
        </p:nvSpPr>
        <p:spPr bwMode="auto">
          <a:xfrm rot="-5400000">
            <a:off x="-195262" y="4781550"/>
            <a:ext cx="17811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</a:p>
        </p:txBody>
      </p:sp>
      <p:sp>
        <p:nvSpPr>
          <p:cNvPr id="14345" name="TextBox 8"/>
          <p:cNvSpPr txBox="1">
            <a:spLocks noChangeArrowheads="1"/>
          </p:cNvSpPr>
          <p:nvPr/>
        </p:nvSpPr>
        <p:spPr bwMode="auto">
          <a:xfrm>
            <a:off x="1763713" y="2878138"/>
            <a:ext cx="58959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Направления расходов бюджета по разделам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4346" name="TextBox 11"/>
          <p:cNvSpPr txBox="1">
            <a:spLocks noChangeArrowheads="1"/>
          </p:cNvSpPr>
          <p:nvPr/>
        </p:nvSpPr>
        <p:spPr bwMode="auto">
          <a:xfrm rot="-5400000">
            <a:off x="642144" y="5020469"/>
            <a:ext cx="1335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Национальная оборона</a:t>
            </a:r>
          </a:p>
        </p:txBody>
      </p:sp>
      <p:sp>
        <p:nvSpPr>
          <p:cNvPr id="14347" name="TextBox 12"/>
          <p:cNvSpPr txBox="1">
            <a:spLocks noChangeArrowheads="1"/>
          </p:cNvSpPr>
          <p:nvPr/>
        </p:nvSpPr>
        <p:spPr bwMode="auto">
          <a:xfrm rot="-5400000">
            <a:off x="1086644" y="4607719"/>
            <a:ext cx="17954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Национальная  безопасность и правоохранительная деятельность</a:t>
            </a:r>
          </a:p>
        </p:txBody>
      </p:sp>
      <p:sp>
        <p:nvSpPr>
          <p:cNvPr id="14348" name="TextBox 13"/>
          <p:cNvSpPr txBox="1">
            <a:spLocks noChangeArrowheads="1"/>
          </p:cNvSpPr>
          <p:nvPr/>
        </p:nvSpPr>
        <p:spPr bwMode="auto">
          <a:xfrm rot="-5400000">
            <a:off x="2892425" y="4787901"/>
            <a:ext cx="1793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Охрана окружающей  среды</a:t>
            </a:r>
          </a:p>
        </p:txBody>
      </p:sp>
      <p:sp>
        <p:nvSpPr>
          <p:cNvPr id="14349" name="TextBox 14"/>
          <p:cNvSpPr txBox="1">
            <a:spLocks noChangeArrowheads="1"/>
          </p:cNvSpPr>
          <p:nvPr/>
        </p:nvSpPr>
        <p:spPr bwMode="auto">
          <a:xfrm rot="-5400000">
            <a:off x="1727993" y="4790282"/>
            <a:ext cx="17954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Национальная экономика</a:t>
            </a:r>
          </a:p>
        </p:txBody>
      </p:sp>
      <p:sp>
        <p:nvSpPr>
          <p:cNvPr id="14350" name="TextBox 15"/>
          <p:cNvSpPr txBox="1">
            <a:spLocks noChangeArrowheads="1"/>
          </p:cNvSpPr>
          <p:nvPr/>
        </p:nvSpPr>
        <p:spPr bwMode="auto">
          <a:xfrm rot="-5400000">
            <a:off x="2370931" y="4699795"/>
            <a:ext cx="1793875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</a:t>
            </a:r>
          </a:p>
        </p:txBody>
      </p:sp>
      <p:sp>
        <p:nvSpPr>
          <p:cNvPr id="14351" name="TextBox 16"/>
          <p:cNvSpPr txBox="1">
            <a:spLocks noChangeArrowheads="1"/>
          </p:cNvSpPr>
          <p:nvPr/>
        </p:nvSpPr>
        <p:spPr bwMode="auto">
          <a:xfrm rot="-5400000">
            <a:off x="3521869" y="4874419"/>
            <a:ext cx="17795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sp>
        <p:nvSpPr>
          <p:cNvPr id="14352" name="TextBox 17"/>
          <p:cNvSpPr txBox="1">
            <a:spLocks noChangeArrowheads="1"/>
          </p:cNvSpPr>
          <p:nvPr/>
        </p:nvSpPr>
        <p:spPr bwMode="auto">
          <a:xfrm rot="-5400000">
            <a:off x="4166394" y="4887119"/>
            <a:ext cx="18129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Культура  и искусство</a:t>
            </a:r>
          </a:p>
        </p:txBody>
      </p:sp>
      <p:sp>
        <p:nvSpPr>
          <p:cNvPr id="14353" name="TextBox 19"/>
          <p:cNvSpPr txBox="1">
            <a:spLocks noChangeArrowheads="1"/>
          </p:cNvSpPr>
          <p:nvPr/>
        </p:nvSpPr>
        <p:spPr bwMode="auto">
          <a:xfrm rot="-5400000">
            <a:off x="4725194" y="4920456"/>
            <a:ext cx="18113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Здравоохранение</a:t>
            </a:r>
          </a:p>
        </p:txBody>
      </p:sp>
      <p:sp>
        <p:nvSpPr>
          <p:cNvPr id="14354" name="TextBox 20"/>
          <p:cNvSpPr txBox="1">
            <a:spLocks noChangeArrowheads="1"/>
          </p:cNvSpPr>
          <p:nvPr/>
        </p:nvSpPr>
        <p:spPr bwMode="auto">
          <a:xfrm rot="-5400000">
            <a:off x="5320507" y="4949031"/>
            <a:ext cx="17732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</a:p>
        </p:txBody>
      </p:sp>
      <p:sp>
        <p:nvSpPr>
          <p:cNvPr id="14355" name="TextBox 21"/>
          <p:cNvSpPr txBox="1">
            <a:spLocks noChangeArrowheads="1"/>
          </p:cNvSpPr>
          <p:nvPr/>
        </p:nvSpPr>
        <p:spPr bwMode="auto">
          <a:xfrm rot="-5400000">
            <a:off x="5861844" y="4817269"/>
            <a:ext cx="18557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Физическая  культура и спорт</a:t>
            </a:r>
          </a:p>
        </p:txBody>
      </p:sp>
      <p:sp>
        <p:nvSpPr>
          <p:cNvPr id="14356" name="TextBox 22"/>
          <p:cNvSpPr txBox="1">
            <a:spLocks noChangeArrowheads="1"/>
          </p:cNvSpPr>
          <p:nvPr/>
        </p:nvSpPr>
        <p:spPr bwMode="auto">
          <a:xfrm rot="-5400000">
            <a:off x="6545263" y="4859338"/>
            <a:ext cx="1771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Средства массовой информации</a:t>
            </a:r>
          </a:p>
        </p:txBody>
      </p:sp>
      <p:sp>
        <p:nvSpPr>
          <p:cNvPr id="14357" name="TextBox 23"/>
          <p:cNvSpPr txBox="1">
            <a:spLocks noChangeArrowheads="1"/>
          </p:cNvSpPr>
          <p:nvPr/>
        </p:nvSpPr>
        <p:spPr bwMode="auto">
          <a:xfrm rot="-5400000">
            <a:off x="7155657" y="4944269"/>
            <a:ext cx="17653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Обслуживание госдолга</a:t>
            </a:r>
          </a:p>
        </p:txBody>
      </p:sp>
      <p:sp>
        <p:nvSpPr>
          <p:cNvPr id="14358" name="TextBox 24"/>
          <p:cNvSpPr txBox="1">
            <a:spLocks noChangeArrowheads="1"/>
          </p:cNvSpPr>
          <p:nvPr/>
        </p:nvSpPr>
        <p:spPr bwMode="auto">
          <a:xfrm rot="-5400000">
            <a:off x="7774781" y="4858544"/>
            <a:ext cx="17732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</a:t>
            </a:r>
          </a:p>
        </p:txBody>
      </p:sp>
      <p:pic>
        <p:nvPicPr>
          <p:cNvPr id="1435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3500438"/>
            <a:ext cx="8629650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60" name="Номер слайда 22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532FF0-D665-413A-84A5-ED4020399082}" type="slidenum">
              <a:rPr lang="ru-RU"/>
              <a:pPr>
                <a:defRPr/>
              </a:pPr>
              <a:t>60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109779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МБУК «Межпоселенческая централизованная клубная система» в 2018 году</a:t>
            </a:r>
          </a:p>
        </p:txBody>
      </p:sp>
      <p:sp>
        <p:nvSpPr>
          <p:cNvPr id="57350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7351" name="Rectangle 4"/>
          <p:cNvSpPr>
            <a:spLocks noChangeArrowheads="1"/>
          </p:cNvSpPr>
          <p:nvPr/>
        </p:nvSpPr>
        <p:spPr bwMode="auto">
          <a:xfrm>
            <a:off x="336550" y="2829749"/>
            <a:ext cx="3848100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ru-RU" sz="1600" dirty="0">
                <a:solidFill>
                  <a:schemeClr val="tx2"/>
                </a:solidFill>
              </a:rPr>
              <a:t>При полном аншлаге прошло представление рок-мюзикла  «Летучий корабль</a:t>
            </a:r>
            <a:r>
              <a:rPr lang="ru-RU" sz="1600" dirty="0" smtClean="0">
                <a:solidFill>
                  <a:schemeClr val="tx2"/>
                </a:solidFill>
              </a:rPr>
              <a:t>». После </a:t>
            </a:r>
            <a:r>
              <a:rPr lang="ru-RU" sz="1600" dirty="0">
                <a:solidFill>
                  <a:schemeClr val="tx2"/>
                </a:solidFill>
              </a:rPr>
              <a:t>премьерного показа было много просьб как от жителей района так и гостей посёлка о повторных представлениях ,с блестящим успехом было проведено два представления рок-мюзикла на сцене РДК.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7" y="2039512"/>
            <a:ext cx="4555413" cy="2852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479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7CA6FE-F001-4409-B9C1-CD210CDBA56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3"/>
            <a:ext cx="8568951" cy="109779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prstClr val="white"/>
                </a:solidFill>
                <a:ea typeface="Tahoma" pitchFamily="34" charset="0"/>
                <a:cs typeface="Tahoma" pitchFamily="34" charset="0"/>
              </a:rPr>
              <a:t>Достигнутые результаты МБУК  «Межпоселенческая централизованная библиотечная система»</a:t>
            </a:r>
          </a:p>
        </p:txBody>
      </p:sp>
      <p:sp>
        <p:nvSpPr>
          <p:cNvPr id="60422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60423" name="TextBox 8"/>
          <p:cNvSpPr txBox="1">
            <a:spLocks noChangeArrowheads="1"/>
          </p:cNvSpPr>
          <p:nvPr/>
        </p:nvSpPr>
        <p:spPr bwMode="auto">
          <a:xfrm>
            <a:off x="266700" y="1341438"/>
            <a:ext cx="5105400" cy="54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sz="12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января в центральной районной библиотеке состоялась традиционная творческая встреча самодеятельных поэтов Тонкинского и </a:t>
            </a:r>
            <a:r>
              <a:rPr lang="ru-RU" sz="1200" dirty="0" err="1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Шарангского</a:t>
            </a:r>
            <a:r>
              <a:rPr lang="ru-RU" sz="12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 районов, участников литературных объединений «Лира» и «Созвучие».  Вечер был посвящён жизни и творчеству поэта Эдуарда Асадова. В этом году ему исполнилось бы 95 лет.  </a:t>
            </a:r>
          </a:p>
          <a:p>
            <a:pPr algn="just"/>
            <a:r>
              <a:rPr lang="ru-RU" sz="12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апреля в центральной районной библиотеке совместно с управлением социальной защиты населения  для учащихся   Тонкинской  средней школы  был проведен вечер - встреча  «Чернобыль – черная печаль.»   </a:t>
            </a:r>
          </a:p>
          <a:p>
            <a:pPr algn="just"/>
            <a:r>
              <a:rPr lang="ru-RU" sz="12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2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рамках празднования 100-летия ВЛКСМ 25 октября в центральной районной библиотеке для участников клуба «Встреча» была проведена литературно-музыкальная композиция  «Комсомол в моей судьбе». На вечер были приглашены бывшие руководители и активисты ВЛКСМ.  </a:t>
            </a:r>
          </a:p>
          <a:p>
            <a:pPr algn="just"/>
            <a:r>
              <a:rPr lang="ru-RU" sz="12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12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этой встрече была оформлена выставка «Эпоха комсомола», подготовлен альбом «Юность комсомольская моя», куда вошли фотографии бывших первых секретарей и активистов комсомола.   </a:t>
            </a:r>
          </a:p>
          <a:p>
            <a:pPr algn="just"/>
            <a:r>
              <a:rPr lang="ru-RU" sz="12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ноября в Тонкинском РДК состоялось подведение итогов и церемония награждения участников и победителей межрайонного конкурса видеороликов «Простоквашино в объективе». </a:t>
            </a:r>
          </a:p>
          <a:p>
            <a:pPr algn="just"/>
            <a:r>
              <a:rPr lang="ru-RU" sz="12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Этот </a:t>
            </a:r>
            <a:r>
              <a:rPr lang="ru-RU" sz="12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конкурс посвящен 40 – </a:t>
            </a:r>
            <a:r>
              <a:rPr lang="ru-RU" sz="1200" dirty="0" err="1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летию</a:t>
            </a:r>
            <a:r>
              <a:rPr lang="ru-RU" sz="12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 создания мультфильма «Трое из Простоквашино». </a:t>
            </a:r>
          </a:p>
          <a:p>
            <a:pPr algn="just"/>
            <a:r>
              <a:rPr lang="ru-RU" sz="12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12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февраля   центром правовой информации ЦРБ  совместно с  бюро занятости Ольгой Викторовной  Голубевой  провели  мероприятие  «Трудовые права несовершеннолетних»,   для учащихся 7 А.Б классов.  К мероприятию была подготовлена выставка «Труд и право», выпущенная памятка «Льготы несовершеннолетних по трудовому праву».  </a:t>
            </a:r>
          </a:p>
          <a:p>
            <a:pPr algn="just"/>
            <a:r>
              <a:rPr lang="ru-RU" sz="1500" dirty="0" smtClean="0">
                <a:solidFill>
                  <a:srgbClr val="1F497D"/>
                </a:solidFill>
              </a:rPr>
              <a:t> </a:t>
            </a:r>
            <a:endParaRPr lang="ru-RU" dirty="0">
              <a:solidFill>
                <a:srgbClr val="1F497D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373" y="1341438"/>
            <a:ext cx="3656898" cy="2746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373" y="4149080"/>
            <a:ext cx="3656897" cy="2651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007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5C0F82-AE05-4C92-B409-B135D318AB0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5277" y="289222"/>
            <a:ext cx="8568951" cy="95377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t>Достигнутые результаты МБУК  «Народный  краеведческий  музей»</a:t>
            </a:r>
          </a:p>
        </p:txBody>
      </p:sp>
      <p:sp>
        <p:nvSpPr>
          <p:cNvPr id="17413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z="1000" smtClean="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17414" name="TextBox 8"/>
          <p:cNvSpPr txBox="1">
            <a:spLocks noChangeArrowheads="1"/>
          </p:cNvSpPr>
          <p:nvPr/>
        </p:nvSpPr>
        <p:spPr bwMode="auto">
          <a:xfrm>
            <a:off x="179388" y="1214438"/>
            <a:ext cx="4608512" cy="519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z="1400" smtClean="0">
              <a:solidFill>
                <a:srgbClr val="1F497D"/>
              </a:solidFill>
              <a:latin typeface="Arial Unicode MS" pitchFamily="34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altLang="ru-RU" sz="1400" smtClean="0">
                <a:solidFill>
                  <a:srgbClr val="1F497D"/>
                </a:solidFill>
                <a:latin typeface="Arial Unicode MS" pitchFamily="34" charset="-128"/>
              </a:rPr>
              <a:t>В 2018 году в гостеприимных стенах музея побывали журналисты северного объединения Нижегородской области, туристы из Венгрии и участники общественного координационного Совета глав местного самоуправления и глав администраций муниципальных районов и городских округов севера Нижегородской области во главе с епископом Городецким и  Ветлужским Августином.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endParaRPr lang="ru-RU" altLang="ru-RU" sz="1400" smtClean="0">
              <a:solidFill>
                <a:srgbClr val="1F497D"/>
              </a:solidFill>
              <a:latin typeface="Arial Unicode MS" pitchFamily="34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altLang="ru-RU" sz="1400" smtClean="0">
                <a:solidFill>
                  <a:srgbClr val="1F497D"/>
                </a:solidFill>
                <a:latin typeface="Arial Unicode MS" pitchFamily="34" charset="-128"/>
              </a:rPr>
              <a:t>В Год добровольца и  волонтера в музее прошли мероприятия с участием волонтеров – интеллектуальная квест-игра «Путешествие в историю», акция «Ночь музеев», «100 лет ВЛКСМ». Совместно с волонтерами были реализованы проекты: «Живая память», «Наши великие земляки», «Нескучное лето!», «Новогоднее чудо».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endParaRPr lang="ru-RU" altLang="ru-RU" sz="1400" smtClean="0">
              <a:solidFill>
                <a:srgbClr val="1F497D"/>
              </a:solidFill>
              <a:latin typeface="Arial Unicode MS" pitchFamily="34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altLang="ru-RU" sz="1400" smtClean="0">
                <a:solidFill>
                  <a:srgbClr val="1F497D"/>
                </a:solidFill>
                <a:latin typeface="Arial Unicode MS" pitchFamily="34" charset="-128"/>
              </a:rPr>
              <a:t>Кружок «Юный экскурсовод», действующий на базе музея  под руководством Красильниковой А.А. принял участие  во Всероссийском конкурсе учебных и методических материалов туристско-краеведческой и социально-педагогической направленности. </a:t>
            </a:r>
          </a:p>
        </p:txBody>
      </p:sp>
      <p:pic>
        <p:nvPicPr>
          <p:cNvPr id="17418" name="Рисунок 16" descr="C:\Users\Ефимова\Desktop\САЙТ\5.КВЕСТ\IMG_08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3141663"/>
            <a:ext cx="3090863" cy="2022475"/>
          </a:xfrm>
          <a:prstGeom prst="rect">
            <a:avLst/>
          </a:prstGeom>
          <a:noFill/>
          <a:ln w="1270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9" name="Рисунок 31" descr="C:\Users\Ефимова\Desktop\информация НА САЙТ\12. Августин\IMG_197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14"/>
          <a:stretch>
            <a:fillRect/>
          </a:stretch>
        </p:blipFill>
        <p:spPr bwMode="auto">
          <a:xfrm>
            <a:off x="4859338" y="4724400"/>
            <a:ext cx="3384550" cy="172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3" name="Picture 15" descr="p26_img_185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412875"/>
            <a:ext cx="3168650" cy="199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4" name="Picture 16" descr="p26_krasil-nikovaaa-2-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2060575"/>
            <a:ext cx="1611313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102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52CBA9-7D1F-4AC9-949B-77F0609A4BF0}" type="slidenum">
              <a:rPr lang="ru-RU"/>
              <a:pPr>
                <a:defRPr/>
              </a:pPr>
              <a:t>63</a:t>
            </a:fld>
            <a:endParaRPr lang="ru-RU"/>
          </a:p>
        </p:txBody>
      </p:sp>
      <p:sp>
        <p:nvSpPr>
          <p:cNvPr id="51204" name="Номер слайда 11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pic>
        <p:nvPicPr>
          <p:cNvPr id="51205" name="Рисунок 14" descr="1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400551"/>
            <a:ext cx="2654300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6" name="Рисунок 15" descr="P829009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4606925"/>
            <a:ext cx="2978150" cy="200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57200" y="49229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Расходы на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реализацию программы 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"Социальная поддержка граждан Тонкинского муниципального района Нижегородской области на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2018-2020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годы"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3850" y="1628775"/>
            <a:ext cx="8569325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cs typeface="Arial" pitchFamily="34" charset="0"/>
              </a:rPr>
              <a:t>	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Расходы на реализацию программы в 2018 году составили    4 598 тыс. руб., из них на подпрограммы: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Социальная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поддержка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семей 88 тыс. руб.;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Старшее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поколение и социальная поддержка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инвалидов 4 393 тыс. руб.;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Оказание материальной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помощи 117 тыс. руб.</a:t>
            </a:r>
            <a:endParaRPr lang="ru-RU" dirty="0">
              <a:solidFill>
                <a:schemeClr val="tx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65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88C8DB-3D14-473A-A6A3-51CB38B91F53}" type="slidenum">
              <a:rPr lang="ru-RU"/>
              <a:pPr>
                <a:defRPr/>
              </a:pPr>
              <a:t>64</a:t>
            </a:fld>
            <a:endParaRPr lang="ru-RU"/>
          </a:p>
        </p:txBody>
      </p:sp>
      <p:sp>
        <p:nvSpPr>
          <p:cNvPr id="66563" name="Номер слайда 11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" y="0"/>
            <a:ext cx="9144000" cy="141277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cs typeface="Arial" pitchFamily="34" charset="0"/>
              </a:rPr>
              <a:t>Муниципальная программа </a:t>
            </a:r>
            <a:r>
              <a:rPr lang="ru-RU" sz="2400" dirty="0">
                <a:solidFill>
                  <a:schemeClr val="bg1"/>
                </a:solidFill>
                <a:cs typeface="Arial" pitchFamily="34" charset="0"/>
              </a:rPr>
              <a:t>«Обеспечение населения Тонкинского муниципального района Нижегородской области доступным и </a:t>
            </a:r>
            <a:r>
              <a:rPr lang="ru-RU" sz="2400" dirty="0" smtClean="0">
                <a:solidFill>
                  <a:schemeClr val="bg1"/>
                </a:solidFill>
                <a:cs typeface="Arial" pitchFamily="34" charset="0"/>
              </a:rPr>
              <a:t>комфортным </a:t>
            </a:r>
            <a:r>
              <a:rPr lang="ru-RU" sz="2400" dirty="0">
                <a:solidFill>
                  <a:schemeClr val="bg1"/>
                </a:solidFill>
                <a:cs typeface="Arial" pitchFamily="34" charset="0"/>
              </a:rPr>
              <a:t>жильем на </a:t>
            </a:r>
            <a:r>
              <a:rPr lang="ru-RU" sz="2400" dirty="0" smtClean="0">
                <a:solidFill>
                  <a:schemeClr val="bg1"/>
                </a:solidFill>
                <a:cs typeface="Arial" pitchFamily="34" charset="0"/>
              </a:rPr>
              <a:t>2018 </a:t>
            </a:r>
            <a:r>
              <a:rPr lang="ru-RU" sz="2400" dirty="0">
                <a:solidFill>
                  <a:schemeClr val="bg1"/>
                </a:solidFill>
                <a:cs typeface="Arial" pitchFamily="34" charset="0"/>
              </a:rPr>
              <a:t>– </a:t>
            </a:r>
            <a:r>
              <a:rPr lang="ru-RU" sz="2400" dirty="0" smtClean="0">
                <a:solidFill>
                  <a:schemeClr val="bg1"/>
                </a:solidFill>
                <a:cs typeface="Arial" pitchFamily="34" charset="0"/>
              </a:rPr>
              <a:t>2021 </a:t>
            </a:r>
            <a:r>
              <a:rPr lang="ru-RU" sz="2400" dirty="0">
                <a:solidFill>
                  <a:schemeClr val="bg1"/>
                </a:solidFill>
                <a:cs typeface="Arial" pitchFamily="34" charset="0"/>
              </a:rPr>
              <a:t>годы» 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850" y="1628775"/>
            <a:ext cx="8569325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cs typeface="Arial" pitchFamily="34" charset="0"/>
              </a:rPr>
              <a:t>	Расходы на реализацию программы в 2018 году составили   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11 544 тыс. руб.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	Приобретено 10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квартир с участием всех уровней бюджета, общей площадью 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420,3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кв.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м.:</a:t>
            </a:r>
            <a:endParaRPr lang="ru-RU" dirty="0">
              <a:solidFill>
                <a:schemeClr val="tx1"/>
              </a:solidFill>
              <a:cs typeface="Arial" pitchFamily="34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По 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программе «Дети-сироты»  -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4 квартиры -157,6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кв. м.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По подпрограмме «Молодая семья» 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2 семьи  получили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социальную выплату на приобретение жилого помещения –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117,9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кв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. м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В рамках реализации Указа Президента Российской Федерации «Об обеспечении жильем ветеранов Великой Отечественной войны» и Федерального закона «О ветеранах»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3 квартиры  для вдов ветеранов (100,7 кв. м.)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Жилье для граждан, страдающих тяжелыми формами заболеваний, перечень которых устанавливается Правительством РФ приобретена квартира  - 44,1 кв. м</a:t>
            </a:r>
            <a:endParaRPr lang="ru-RU" dirty="0">
              <a:solidFill>
                <a:schemeClr val="tx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61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1D433E-510C-4D37-85E9-5CD87EC7CAA9}" type="slidenum">
              <a:rPr lang="ru-RU"/>
              <a:pPr>
                <a:defRPr/>
              </a:pPr>
              <a:t>65</a:t>
            </a:fld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9365" y="2758016"/>
            <a:ext cx="2302810" cy="167111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just" eaLnBrk="1" hangingPunct="1">
              <a:buClr>
                <a:schemeClr val="folHlink"/>
              </a:buClr>
              <a:buFont typeface="Wingdings" pitchFamily="2" charset="2"/>
              <a:buChar char="Ø"/>
              <a:defRPr/>
            </a:pPr>
            <a:r>
              <a:rPr lang="ru-RU" sz="1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Налоговые и неналоговые доходы (акцизы) –                  8 158,0 тыс. руб. 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59467" y="20399"/>
            <a:ext cx="8559946" cy="511523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smtClean="0">
                <a:solidFill>
                  <a:srgbClr val="FFFFFF"/>
                </a:solidFill>
                <a:cs typeface="Times New Roman" pitchFamily="18" charset="0"/>
              </a:rPr>
              <a:t>Формирование и использование средств Дорожного фонда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9515" y="857778"/>
            <a:ext cx="2302810" cy="17479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just" eaLnBrk="1" hangingPunct="1">
              <a:buClr>
                <a:schemeClr val="folHlink"/>
              </a:buClr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Остаток средств на начало года –    1 634,9тыс. руб.</a:t>
            </a:r>
          </a:p>
          <a:p>
            <a:pPr algn="just" eaLnBrk="1" hangingPunct="1">
              <a:buClr>
                <a:schemeClr val="folHlink"/>
              </a:buClr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Поступления –    8 158,0 тыс. руб. </a:t>
            </a:r>
          </a:p>
          <a:p>
            <a:pPr algn="just" eaLnBrk="1" hangingPunct="1">
              <a:defRPr/>
            </a:pP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 т. ч.: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012160" y="971083"/>
            <a:ext cx="2930336" cy="376601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Расходы на дорожную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 деятельность, 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строительство,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 кап. ремонт, 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ремонт, содержание 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дорог общего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 пользования местного 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значения –               7 289,8 тыс. руб.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4" name="Стрелка вниз 23"/>
          <p:cNvSpPr/>
          <p:nvPr/>
        </p:nvSpPr>
        <p:spPr>
          <a:xfrm rot="16200000">
            <a:off x="4025900" y="2932113"/>
            <a:ext cx="879475" cy="1851025"/>
          </a:xfrm>
          <a:prstGeom prst="downArrow">
            <a:avLst>
              <a:gd name="adj1" fmla="val 50000"/>
              <a:gd name="adj2" fmla="val 154658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004268" y="5265204"/>
            <a:ext cx="4680520" cy="468052"/>
          </a:xfrm>
          <a:prstGeom prst="roundRect">
            <a:avLst/>
          </a:prstGeo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Объем расходов Дорожного фонда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979613" y="616585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340" name="TextBox 30"/>
          <p:cNvSpPr txBox="1">
            <a:spLocks noChangeArrowheads="1"/>
          </p:cNvSpPr>
          <p:nvPr/>
        </p:nvSpPr>
        <p:spPr bwMode="auto">
          <a:xfrm>
            <a:off x="1611313" y="6308725"/>
            <a:ext cx="11604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sp>
        <p:nvSpPr>
          <p:cNvPr id="56341" name="TextBox 36"/>
          <p:cNvSpPr txBox="1">
            <a:spLocks noChangeArrowheads="1"/>
          </p:cNvSpPr>
          <p:nvPr/>
        </p:nvSpPr>
        <p:spPr bwMode="auto">
          <a:xfrm>
            <a:off x="6299200" y="6308725"/>
            <a:ext cx="10810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grpSp>
        <p:nvGrpSpPr>
          <p:cNvPr id="56342" name="Группа 25"/>
          <p:cNvGrpSpPr>
            <a:grpSpLocks/>
          </p:cNvGrpSpPr>
          <p:nvPr/>
        </p:nvGrpSpPr>
        <p:grpSpPr bwMode="auto">
          <a:xfrm>
            <a:off x="180975" y="5772150"/>
            <a:ext cx="4284663" cy="536575"/>
            <a:chOff x="10629" y="0"/>
            <a:chExt cx="2328413" cy="406542"/>
          </a:xfrm>
        </p:grpSpPr>
        <p:sp>
          <p:nvSpPr>
            <p:cNvPr id="56346" name="Нашивка 26"/>
            <p:cNvSpPr>
              <a:spLocks noChangeArrowheads="1"/>
            </p:cNvSpPr>
            <p:nvPr/>
          </p:nvSpPr>
          <p:spPr bwMode="auto">
            <a:xfrm>
              <a:off x="10629" y="57734"/>
              <a:ext cx="2328413" cy="348808"/>
            </a:xfrm>
            <a:prstGeom prst="chevron">
              <a:avLst>
                <a:gd name="adj" fmla="val 50003"/>
              </a:avLst>
            </a:prstGeom>
            <a:solidFill>
              <a:schemeClr val="accent1"/>
            </a:solidFill>
            <a:ln w="25400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 </a:t>
              </a:r>
              <a:r>
                <a:rPr lang="ru-RU" sz="1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0,8</a:t>
              </a:r>
              <a:r>
                <a:rPr lang="ru-RU" sz="1400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sz="1400" dirty="0">
                  <a:solidFill>
                    <a:schemeClr val="tx1"/>
                  </a:solidFill>
                  <a:cs typeface="Times New Roman" pitchFamily="18" charset="0"/>
                </a:rPr>
                <a:t>тыс. руб. на 1 чел.</a:t>
              </a:r>
            </a:p>
          </p:txBody>
        </p:sp>
        <p:sp>
          <p:nvSpPr>
            <p:cNvPr id="28" name="Нашивка 4"/>
            <p:cNvSpPr/>
            <p:nvPr/>
          </p:nvSpPr>
          <p:spPr>
            <a:xfrm>
              <a:off x="214225" y="0"/>
              <a:ext cx="1730565" cy="4065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88011" tIns="29337" rIns="29337" bIns="29337" spcCol="1270" anchor="ctr"/>
            <a:lstStyle/>
            <a:p>
              <a:pPr algn="ctr" defTabSz="9779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6343" name="Нашивка 31"/>
          <p:cNvSpPr>
            <a:spLocks noChangeArrowheads="1"/>
          </p:cNvSpPr>
          <p:nvPr/>
        </p:nvSpPr>
        <p:spPr bwMode="auto">
          <a:xfrm>
            <a:off x="4392613" y="5824538"/>
            <a:ext cx="4572000" cy="484187"/>
          </a:xfrm>
          <a:prstGeom prst="chevron">
            <a:avLst>
              <a:gd name="adj" fmla="val 50011"/>
            </a:avLst>
          </a:prstGeom>
          <a:solidFill>
            <a:schemeClr val="accent1"/>
          </a:solidFill>
          <a:ln w="25400" algn="ctr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0,9</a:t>
            </a:r>
            <a:r>
              <a:rPr lang="ru-RU" sz="1400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400" dirty="0">
                <a:solidFill>
                  <a:schemeClr val="tx1"/>
                </a:solidFill>
                <a:cs typeface="Times New Roman" pitchFamily="18" charset="0"/>
              </a:rPr>
              <a:t>тыс. руб. на 1 чел.</a:t>
            </a:r>
          </a:p>
        </p:txBody>
      </p:sp>
      <p:sp>
        <p:nvSpPr>
          <p:cNvPr id="56344" name="Номер слайда 21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pic>
        <p:nvPicPr>
          <p:cNvPr id="56345" name="Объект 2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71775" y="857250"/>
            <a:ext cx="3086100" cy="23574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705C28-FF38-46A7-9BBF-139FE513BE9E}" type="slidenum">
              <a:rPr lang="ru-RU"/>
              <a:pPr>
                <a:defRPr/>
              </a:pPr>
              <a:t>66</a:t>
            </a:fld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39552" y="149135"/>
            <a:ext cx="8401202" cy="66754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 Участие в пилотном проекте по поддержке местных инициатив в 2018 году</a:t>
            </a:r>
            <a:endParaRPr lang="ru-RU" sz="2000" b="0" dirty="0" smtClean="0">
              <a:solidFill>
                <a:srgbClr val="FFFFFF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58374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75" name="Прямоугольник 5"/>
          <p:cNvSpPr>
            <a:spLocks noChangeArrowheads="1"/>
          </p:cNvSpPr>
          <p:nvPr/>
        </p:nvSpPr>
        <p:spPr bwMode="auto">
          <a:xfrm>
            <a:off x="855663" y="877888"/>
            <a:ext cx="1841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chemeClr val="folHlink"/>
              </a:buClr>
            </a:pPr>
            <a:endParaRPr lang="ru-RU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folHlink"/>
              </a:buClr>
            </a:pPr>
            <a:endParaRPr lang="ru-RU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76" name="TextBox 8"/>
          <p:cNvSpPr txBox="1">
            <a:spLocks noChangeArrowheads="1"/>
          </p:cNvSpPr>
          <p:nvPr/>
        </p:nvSpPr>
        <p:spPr bwMode="auto">
          <a:xfrm>
            <a:off x="323850" y="877888"/>
            <a:ext cx="86169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/>
              <a:t>Участвовало 5 муниципальных образований 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27013" y="1390650"/>
            <a:ext cx="191611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Бердниковский</a:t>
            </a:r>
            <a:endParaRPr lang="ru-RU" dirty="0"/>
          </a:p>
          <a:p>
            <a:pPr algn="ctr">
              <a:defRPr/>
            </a:pPr>
            <a:r>
              <a:rPr lang="ru-RU" dirty="0"/>
              <a:t>сельсовет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339752" y="1371600"/>
            <a:ext cx="388843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Ремонт автодороги д. Большое Ларионово</a:t>
            </a:r>
            <a:endParaRPr lang="ru-RU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339752" y="2435225"/>
            <a:ext cx="388843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Ремонт памятника погибшим в ВОВ в с.  Б. Сидорово; Ремонт автодороги с. Б. </a:t>
            </a:r>
            <a:r>
              <a:rPr lang="ru-RU" dirty="0" err="1" smtClean="0"/>
              <a:t>Содомово</a:t>
            </a:r>
            <a:endParaRPr lang="ru-RU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339752" y="3478213"/>
            <a:ext cx="388843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Монтаж детской площадки в д. </a:t>
            </a:r>
            <a:r>
              <a:rPr lang="ru-RU" dirty="0" err="1" smtClean="0"/>
              <a:t>Типайки</a:t>
            </a:r>
            <a:r>
              <a:rPr lang="ru-RU" dirty="0" smtClean="0"/>
              <a:t>; Ремонт </a:t>
            </a:r>
            <a:r>
              <a:rPr lang="ru-RU" dirty="0"/>
              <a:t>автодороги с. Вязовка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411760" y="5676900"/>
            <a:ext cx="381642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Ремонт </a:t>
            </a:r>
            <a:r>
              <a:rPr lang="ru-RU" dirty="0" smtClean="0"/>
              <a:t>автодорог по   </a:t>
            </a:r>
            <a:r>
              <a:rPr lang="ru-RU" dirty="0"/>
              <a:t>ул. </a:t>
            </a:r>
            <a:r>
              <a:rPr lang="ru-RU" dirty="0" smtClean="0"/>
              <a:t>Набережная, ул. Вычужанина, ул. Гагарина </a:t>
            </a:r>
            <a:r>
              <a:rPr lang="ru-RU" dirty="0" err="1" smtClean="0"/>
              <a:t>р.п</a:t>
            </a:r>
            <a:r>
              <a:rPr lang="ru-RU" dirty="0"/>
              <a:t>. Тонкино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2411760" y="4582469"/>
            <a:ext cx="381642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Ремонт </a:t>
            </a:r>
            <a:r>
              <a:rPr lang="ru-RU" dirty="0" smtClean="0"/>
              <a:t>дорог (подъезд к кладбищу) д. </a:t>
            </a:r>
            <a:r>
              <a:rPr lang="ru-RU" dirty="0" err="1" smtClean="0"/>
              <a:t>Трошково</a:t>
            </a:r>
            <a:r>
              <a:rPr lang="ru-RU" dirty="0" smtClean="0"/>
              <a:t>,  с. </a:t>
            </a:r>
            <a:r>
              <a:rPr lang="ru-RU" dirty="0" err="1" smtClean="0"/>
              <a:t>Пакали</a:t>
            </a:r>
            <a:endParaRPr lang="ru-RU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01613" y="2462213"/>
            <a:ext cx="19177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Большесодомовский</a:t>
            </a:r>
            <a:r>
              <a:rPr lang="ru-RU" dirty="0"/>
              <a:t> сельсовет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227013" y="3529013"/>
            <a:ext cx="191611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Вязовский</a:t>
            </a:r>
            <a:r>
              <a:rPr lang="ru-RU" dirty="0"/>
              <a:t> сельсовет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27013" y="4602163"/>
            <a:ext cx="191611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Пакалевский</a:t>
            </a:r>
            <a:r>
              <a:rPr lang="ru-RU" dirty="0"/>
              <a:t> сельсовет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27013" y="5703888"/>
            <a:ext cx="191611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р. п. Тонкино</a:t>
            </a:r>
          </a:p>
        </p:txBody>
      </p:sp>
      <p:sp>
        <p:nvSpPr>
          <p:cNvPr id="18" name="TextBox 3"/>
          <p:cNvSpPr txBox="1">
            <a:spLocks noChangeArrowheads="1"/>
          </p:cNvSpPr>
          <p:nvPr/>
        </p:nvSpPr>
        <p:spPr bwMode="auto">
          <a:xfrm>
            <a:off x="6444207" y="1371600"/>
            <a:ext cx="2360067" cy="50783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dirty="0"/>
              <a:t>Полная стоимость проекта </a:t>
            </a:r>
            <a:r>
              <a:rPr lang="ru-RU" dirty="0" smtClean="0"/>
              <a:t>8 366,8 тыс</a:t>
            </a:r>
            <a:r>
              <a:rPr lang="ru-RU" dirty="0"/>
              <a:t>. руб</a:t>
            </a:r>
            <a:r>
              <a:rPr lang="ru-RU" dirty="0" smtClean="0"/>
              <a:t>.,</a:t>
            </a:r>
          </a:p>
          <a:p>
            <a:pPr eaLnBrk="1" hangingPunct="1"/>
            <a:r>
              <a:rPr lang="ru-RU" dirty="0" smtClean="0"/>
              <a:t> в том числе:</a:t>
            </a:r>
          </a:p>
          <a:p>
            <a:pPr eaLnBrk="1" hangingPunct="1"/>
            <a:r>
              <a:rPr lang="ru-RU" dirty="0" smtClean="0"/>
              <a:t>- средства областного бюджета 4 625,5 тыс. руб. (55 %),</a:t>
            </a:r>
          </a:p>
          <a:p>
            <a:pPr eaLnBrk="1" hangingPunct="1"/>
            <a:r>
              <a:rPr lang="ru-RU" dirty="0" smtClean="0"/>
              <a:t>-средства поселений            2 383,9 </a:t>
            </a:r>
            <a:r>
              <a:rPr lang="ru-RU" dirty="0"/>
              <a:t>тыс. руб. </a:t>
            </a:r>
            <a:r>
              <a:rPr lang="ru-RU" dirty="0" smtClean="0"/>
              <a:t>(28 %),</a:t>
            </a:r>
          </a:p>
          <a:p>
            <a:pPr eaLnBrk="1" hangingPunct="1"/>
            <a:r>
              <a:rPr lang="ru-RU" dirty="0" smtClean="0"/>
              <a:t>-средства населения 419 тыс. руб. (5 %),</a:t>
            </a:r>
          </a:p>
          <a:p>
            <a:pPr eaLnBrk="1" hangingPunct="1"/>
            <a:r>
              <a:rPr lang="ru-RU" dirty="0"/>
              <a:t>-</a:t>
            </a:r>
            <a:r>
              <a:rPr lang="ru-RU" dirty="0" smtClean="0"/>
              <a:t>внебюджетные источники 938,4 тыс. руб. (11 %).</a:t>
            </a:r>
            <a:endParaRPr lang="ru-RU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32000"/>
    </mc:Choice>
    <mc:Fallback xmlns="">
      <p:transition advTm="432000"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5537AB-D951-40AF-A789-983AD2618B05}" type="slidenum">
              <a:rPr lang="ru-RU"/>
              <a:pPr>
                <a:defRPr/>
              </a:pPr>
              <a:t>67</a:t>
            </a:fld>
            <a:endParaRPr lang="ru-RU"/>
          </a:p>
        </p:txBody>
      </p:sp>
      <p:sp>
        <p:nvSpPr>
          <p:cNvPr id="59417" name="Номер слайда 5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8" name="Заголовок 6"/>
          <p:cNvSpPr>
            <a:spLocks noGrp="1"/>
          </p:cNvSpPr>
          <p:nvPr>
            <p:ph type="title" idx="4294967295"/>
          </p:nvPr>
        </p:nvSpPr>
        <p:spPr>
          <a:xfrm>
            <a:off x="140862" y="288033"/>
            <a:ext cx="8928992" cy="980728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Муниципальная программа «Развитие агропромышленного комплекса Тонкинского муниципального района Нижегородской области до 2020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года» (млн. руб.,  %)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5" name="Диаграмм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312193"/>
              </p:ext>
            </p:extLst>
          </p:nvPr>
        </p:nvGraphicFramePr>
        <p:xfrm>
          <a:off x="1" y="1268761"/>
          <a:ext cx="9144000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4140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20"/>
          <a:stretch/>
        </p:blipFill>
        <p:spPr>
          <a:xfrm>
            <a:off x="-34922" y="-99392"/>
            <a:ext cx="9178922" cy="51144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47" b="-1"/>
          <a:stretch/>
        </p:blipFill>
        <p:spPr>
          <a:xfrm>
            <a:off x="-26031" y="4290796"/>
            <a:ext cx="9178922" cy="2567203"/>
          </a:xfrm>
          <a:prstGeom prst="rect">
            <a:avLst/>
          </a:prstGeom>
        </p:spPr>
      </p:pic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5773438"/>
              </p:ext>
            </p:extLst>
          </p:nvPr>
        </p:nvGraphicFramePr>
        <p:xfrm>
          <a:off x="683568" y="1268760"/>
          <a:ext cx="8064896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Заголовок 6"/>
          <p:cNvSpPr txBox="1">
            <a:spLocks/>
          </p:cNvSpPr>
          <p:nvPr/>
        </p:nvSpPr>
        <p:spPr bwMode="auto">
          <a:xfrm>
            <a:off x="206946" y="-56207"/>
            <a:ext cx="8712968" cy="748904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700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ru-RU" sz="36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Посевные площади всего, тыс. га</a:t>
            </a:r>
            <a:r>
              <a:rPr lang="ru-RU" sz="28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/>
            </a:r>
            <a:br>
              <a:rPr lang="ru-RU" sz="28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endParaRPr lang="ru-RU" sz="28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83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715" b="-2"/>
          <a:stretch/>
        </p:blipFill>
        <p:spPr>
          <a:xfrm>
            <a:off x="0" y="-61125"/>
            <a:ext cx="9252520" cy="6898910"/>
          </a:xfrm>
          <a:prstGeom prst="rect">
            <a:avLst/>
          </a:prstGeom>
        </p:spPr>
      </p:pic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3111466"/>
              </p:ext>
            </p:extLst>
          </p:nvPr>
        </p:nvGraphicFramePr>
        <p:xfrm>
          <a:off x="683568" y="116632"/>
          <a:ext cx="7776864" cy="6350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Заголовок 6"/>
          <p:cNvSpPr txBox="1">
            <a:spLocks/>
          </p:cNvSpPr>
          <p:nvPr/>
        </p:nvSpPr>
        <p:spPr bwMode="auto">
          <a:xfrm>
            <a:off x="179512" y="33283"/>
            <a:ext cx="8712968" cy="1019453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ru-RU" sz="28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Посевные площади льна, тыс. га</a:t>
            </a:r>
          </a:p>
        </p:txBody>
      </p:sp>
    </p:spTree>
    <p:extLst>
      <p:ext uri="{BB962C8B-B14F-4D97-AF65-F5344CB8AC3E}">
        <p14:creationId xmlns:p14="http://schemas.microsoft.com/office/powerpoint/2010/main" val="106135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179512" y="106081"/>
            <a:ext cx="8820472" cy="676557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rgbClr val="FFFFFF"/>
                </a:solidFill>
                <a:cs typeface="Times New Roman" pitchFamily="18" charset="0"/>
              </a:rPr>
              <a:t>Показатели, характеризующие Тонкинский муниципальный район за 2017 год</a:t>
            </a:r>
          </a:p>
        </p:txBody>
      </p:sp>
      <p:pic>
        <p:nvPicPr>
          <p:cNvPr id="15365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2492375"/>
            <a:ext cx="1800225" cy="178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Скругленная прямоугольная выноска 8"/>
          <p:cNvSpPr/>
          <p:nvPr/>
        </p:nvSpPr>
        <p:spPr>
          <a:xfrm>
            <a:off x="4766822" y="1771650"/>
            <a:ext cx="4097337" cy="720725"/>
          </a:xfrm>
          <a:prstGeom prst="wedgeRoundRectCallout">
            <a:avLst>
              <a:gd name="adj1" fmla="val -49803"/>
              <a:gd name="adj2" fmla="val 7255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Численность населения района -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7809 тыс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человек.</a:t>
            </a:r>
          </a:p>
        </p:txBody>
      </p:sp>
      <p:sp>
        <p:nvSpPr>
          <p:cNvPr id="15368" name="Скругленная прямоугольная выноска 12"/>
          <p:cNvSpPr>
            <a:spLocks noChangeArrowheads="1"/>
          </p:cNvSpPr>
          <p:nvPr/>
        </p:nvSpPr>
        <p:spPr bwMode="auto">
          <a:xfrm>
            <a:off x="4313238" y="3957638"/>
            <a:ext cx="4549775" cy="647700"/>
          </a:xfrm>
          <a:prstGeom prst="wedgeRoundRectCallout">
            <a:avLst>
              <a:gd name="adj1" fmla="val -39148"/>
              <a:gd name="adj2" fmla="val 65194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7964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alt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Инвестиции в основной капитал в действующих ценах </a:t>
            </a:r>
            <a:r>
              <a:rPr lang="ru-RU" alt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alt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227,78</a:t>
            </a: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млн. руб.</a:t>
            </a: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4731897" y="865724"/>
            <a:ext cx="4110037" cy="523875"/>
          </a:xfrm>
          <a:prstGeom prst="wedgeRoundRectCallout">
            <a:avLst>
              <a:gd name="adj1" fmla="val -49804"/>
              <a:gd name="adj2" fmla="val 2577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Площадь  - 1 018 кв. км.</a:t>
            </a:r>
          </a:p>
        </p:txBody>
      </p:sp>
      <p:sp>
        <p:nvSpPr>
          <p:cNvPr id="15370" name="Скругленная прямоугольная выноска 14"/>
          <p:cNvSpPr>
            <a:spLocks noChangeArrowheads="1"/>
          </p:cNvSpPr>
          <p:nvPr/>
        </p:nvSpPr>
        <p:spPr bwMode="auto">
          <a:xfrm>
            <a:off x="3132138" y="4989513"/>
            <a:ext cx="5867400" cy="1582737"/>
          </a:xfrm>
          <a:prstGeom prst="wedgeRoundRectCallout">
            <a:avLst>
              <a:gd name="adj1" fmla="val -51407"/>
              <a:gd name="adj2" fmla="val 23440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79646"/>
            </a:solidFill>
            <a:miter lim="800000"/>
            <a:headEnd/>
            <a:tailEnd/>
          </a:ln>
        </p:spPr>
        <p:txBody>
          <a:bodyPr anchor="ctr"/>
          <a:lstStyle/>
          <a:p>
            <a:pPr algn="just"/>
            <a:r>
              <a:rPr lang="ru-RU" alt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Количество муниципальных образований - 6</a:t>
            </a:r>
          </a:p>
          <a:p>
            <a:pPr algn="just"/>
            <a:r>
              <a:rPr lang="ru-RU" alt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Количество муниципальных учреждений – </a:t>
            </a:r>
            <a:r>
              <a:rPr lang="ru-RU" alt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alt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(казенные – 1, бюджетные  – </a:t>
            </a:r>
            <a:r>
              <a:rPr lang="ru-RU" alt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22).</a:t>
            </a:r>
            <a:endParaRPr lang="ru-RU" alt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71" name="Скругленная прямоугольная выноска 15"/>
          <p:cNvSpPr>
            <a:spLocks noChangeArrowheads="1"/>
          </p:cNvSpPr>
          <p:nvPr/>
        </p:nvSpPr>
        <p:spPr bwMode="auto">
          <a:xfrm>
            <a:off x="4767615" y="2780506"/>
            <a:ext cx="4076700" cy="576263"/>
          </a:xfrm>
          <a:prstGeom prst="wedgeRoundRectCallout">
            <a:avLst>
              <a:gd name="adj1" fmla="val -49806"/>
              <a:gd name="adj2" fmla="val -28236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7964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alt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Объем  произведенной продукции, услуг – </a:t>
            </a:r>
            <a:r>
              <a:rPr lang="ru-RU" alt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645,2 м</a:t>
            </a:r>
            <a:r>
              <a:rPr lang="ru-RU" alt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лн. рублей.</a:t>
            </a: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>
          <a:xfrm>
            <a:off x="3990975" y="6524625"/>
            <a:ext cx="1162050" cy="365125"/>
          </a:xfrm>
        </p:spPr>
        <p:txBody>
          <a:bodyPr/>
          <a:lstStyle/>
          <a:p>
            <a:pPr>
              <a:defRPr/>
            </a:pPr>
            <a:fld id="{6BE2F361-BBD1-412B-B24C-DEB24EF82628}" type="slidenum">
              <a:rPr lang="ru-RU"/>
              <a:pPr>
                <a:defRPr/>
              </a:pPr>
              <a:t>7</a:t>
            </a:fld>
            <a:endParaRPr lang="ru-RU" dirty="0"/>
          </a:p>
        </p:txBody>
      </p:sp>
      <p:pic>
        <p:nvPicPr>
          <p:cNvPr id="1537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2526"/>
            <a:ext cx="4133850" cy="410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3" t="2517" b="5749"/>
          <a:stretch/>
        </p:blipFill>
        <p:spPr>
          <a:xfrm>
            <a:off x="5192738" y="332656"/>
            <a:ext cx="3604090" cy="3240359"/>
          </a:xfrm>
          <a:prstGeom prst="rect">
            <a:avLst/>
          </a:prstGeom>
        </p:spPr>
      </p:pic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7935710"/>
              </p:ext>
            </p:extLst>
          </p:nvPr>
        </p:nvGraphicFramePr>
        <p:xfrm>
          <a:off x="634899" y="1916832"/>
          <a:ext cx="8136904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644886"/>
            <a:ext cx="4754844" cy="1143000"/>
          </a:xfrm>
        </p:spPr>
        <p:txBody>
          <a:bodyPr/>
          <a:lstStyle/>
          <a:p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Поголовье КРС, </a:t>
            </a:r>
            <a:b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голов</a:t>
            </a:r>
            <a:endParaRPr lang="ru-RU" sz="4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3826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3207823"/>
              </p:ext>
            </p:extLst>
          </p:nvPr>
        </p:nvGraphicFramePr>
        <p:xfrm>
          <a:off x="0" y="1196752"/>
          <a:ext cx="8964488" cy="5976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6"/>
          <p:cNvSpPr txBox="1">
            <a:spLocks/>
          </p:cNvSpPr>
          <p:nvPr/>
        </p:nvSpPr>
        <p:spPr bwMode="auto">
          <a:xfrm>
            <a:off x="251520" y="197704"/>
            <a:ext cx="8712968" cy="1215071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ru-RU" sz="28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Производство и реализация молока, тонн</a:t>
            </a:r>
          </a:p>
        </p:txBody>
      </p:sp>
    </p:spTree>
    <p:extLst>
      <p:ext uri="{BB962C8B-B14F-4D97-AF65-F5344CB8AC3E}">
        <p14:creationId xmlns:p14="http://schemas.microsoft.com/office/powerpoint/2010/main" val="365435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443978"/>
              </p:ext>
            </p:extLst>
          </p:nvPr>
        </p:nvGraphicFramePr>
        <p:xfrm>
          <a:off x="899592" y="332656"/>
          <a:ext cx="7272808" cy="5839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6"/>
          <p:cNvSpPr txBox="1">
            <a:spLocks/>
          </p:cNvSpPr>
          <p:nvPr/>
        </p:nvSpPr>
        <p:spPr bwMode="auto">
          <a:xfrm>
            <a:off x="0" y="188640"/>
            <a:ext cx="9144000" cy="1268760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ru-RU" sz="28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Реализовано мяса в живом весе, тонн</a:t>
            </a:r>
          </a:p>
        </p:txBody>
      </p:sp>
    </p:spTree>
    <p:extLst>
      <p:ext uri="{BB962C8B-B14F-4D97-AF65-F5344CB8AC3E}">
        <p14:creationId xmlns:p14="http://schemas.microsoft.com/office/powerpoint/2010/main" val="412358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1930D-3827-4176-9811-2BC34E322590}" type="slidenum">
              <a:rPr lang="ru-RU"/>
              <a:pPr>
                <a:defRPr/>
              </a:pPr>
              <a:t>73</a:t>
            </a:fld>
            <a:endParaRPr lang="ru-RU"/>
          </a:p>
        </p:txBody>
      </p:sp>
      <p:graphicFrame>
        <p:nvGraphicFramePr>
          <p:cNvPr id="46188" name="Group 108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139059919"/>
              </p:ext>
            </p:extLst>
          </p:nvPr>
        </p:nvGraphicFramePr>
        <p:xfrm>
          <a:off x="447814" y="1373689"/>
          <a:ext cx="8229600" cy="4437063"/>
        </p:xfrm>
        <a:graphic>
          <a:graphicData uri="http://schemas.openxmlformats.org/drawingml/2006/table">
            <a:tbl>
              <a:tblPr/>
              <a:tblGrid>
                <a:gridCol w="1683661"/>
                <a:gridCol w="6545939"/>
              </a:tblGrid>
              <a:tr h="7092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Расходы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тыс. рублей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Сведения о результатах реализации муниципальной программы за 2018год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3 641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ndara" pitchFamily="34" charset="0"/>
                        </a:rPr>
                        <a:t>Всего расходы на реализацию программы</a:t>
                      </a:r>
                    </a:p>
                  </a:txBody>
                  <a:tcPr marT="45733" marB="4573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14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500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2 841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0000" marR="90000" marT="46813" marB="468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Приобретение трубной части к котлу в МУП " Тонкинские теплосети" Тонкинского муниципального района</a:t>
                      </a:r>
                    </a:p>
                    <a:p>
                      <a:pPr marL="285750" marR="0" lvl="0" indent="-2857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285750" marR="0" lvl="0" indent="-2857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Приобретение котла в МУП " Коммунальник" Тонкинского муниципального района</a:t>
                      </a:r>
                    </a:p>
                    <a:p>
                      <a:pPr marL="285750" marR="0" lvl="0" indent="-2857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Мероприятия по благоустройству полигона ТБО</a:t>
                      </a: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Обеспечение реализации программы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8000" marR="18000" marT="18005" marB="180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3506" name="Номер слайда 5"/>
          <p:cNvSpPr txBox="1">
            <a:spLocks noGrp="1"/>
          </p:cNvSpPr>
          <p:nvPr/>
        </p:nvSpPr>
        <p:spPr bwMode="auto">
          <a:xfrm>
            <a:off x="3990975" y="6415088"/>
            <a:ext cx="116205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8" name="Заголовок 6"/>
          <p:cNvSpPr>
            <a:spLocks noGrp="1"/>
          </p:cNvSpPr>
          <p:nvPr>
            <p:ph type="title" idx="4294967295"/>
          </p:nvPr>
        </p:nvSpPr>
        <p:spPr>
          <a:xfrm>
            <a:off x="-23972" y="-2121"/>
            <a:ext cx="9144000" cy="126876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Итоги реализации муниципальной программы «Совершенствование социальной и инженерной инфраструктуры Тонкинского муниципального района на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2018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–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2020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годы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»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32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79388" y="476250"/>
            <a:ext cx="8748712" cy="172878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Бюджет муниципальной программы   «Содействие  занятости населения Тонкинского муниципального района на </a:t>
            </a:r>
            <a:r>
              <a:rPr lang="ru-RU" sz="2000" dirty="0" smtClean="0">
                <a:solidFill>
                  <a:schemeClr val="tx1"/>
                </a:solidFill>
              </a:rPr>
              <a:t>2018-2020 </a:t>
            </a:r>
            <a:r>
              <a:rPr lang="ru-RU" sz="2000" dirty="0">
                <a:solidFill>
                  <a:schemeClr val="tx1"/>
                </a:solidFill>
              </a:rPr>
              <a:t>годы»   в </a:t>
            </a:r>
            <a:r>
              <a:rPr lang="ru-RU" sz="2000" dirty="0" smtClean="0">
                <a:solidFill>
                  <a:schemeClr val="tx1"/>
                </a:solidFill>
              </a:rPr>
              <a:t>2018 </a:t>
            </a:r>
            <a:r>
              <a:rPr lang="ru-RU" sz="2000" dirty="0">
                <a:solidFill>
                  <a:schemeClr val="tx1"/>
                </a:solidFill>
              </a:rPr>
              <a:t>году составил  </a:t>
            </a:r>
            <a:r>
              <a:rPr lang="ru-RU" sz="2000" dirty="0" smtClean="0">
                <a:solidFill>
                  <a:schemeClr val="tx1"/>
                </a:solidFill>
              </a:rPr>
              <a:t>223,4 </a:t>
            </a:r>
            <a:r>
              <a:rPr lang="ru-RU" sz="2000" dirty="0">
                <a:solidFill>
                  <a:schemeClr val="tx1"/>
                </a:solidFill>
              </a:rPr>
              <a:t>тыс. руб</a:t>
            </a:r>
            <a:r>
              <a:rPr lang="ru-RU" sz="2000" dirty="0" smtClean="0">
                <a:solidFill>
                  <a:schemeClr val="tx1"/>
                </a:solidFill>
              </a:rPr>
              <a:t>., что выше уровня 2017 года в 2,2 раза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5A5E8F-8159-4C2A-881D-847011CC34DD}" type="slidenum">
              <a:rPr lang="ru-RU"/>
              <a:pPr>
                <a:defRPr/>
              </a:pPr>
              <a:t>74</a:t>
            </a:fld>
            <a:endParaRPr lang="ru-RU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5076825" y="3471863"/>
            <a:ext cx="3635375" cy="1728787"/>
          </a:xfrm>
          <a:prstGeom prst="wedgeRoundRectCallout">
            <a:avLst>
              <a:gd name="adj1" fmla="val -43195"/>
              <a:gd name="adj2" fmla="val -11269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Финансирование трудоустройства </a:t>
            </a:r>
            <a:r>
              <a:rPr lang="ru-RU" sz="1600" dirty="0" smtClean="0"/>
              <a:t> </a:t>
            </a:r>
            <a:r>
              <a:rPr lang="ru-RU" sz="1600" dirty="0"/>
              <a:t>несовершеннолетних граждан в возрасте от 14 до 18 лет в свободное от учебы время  на сумму </a:t>
            </a:r>
            <a:r>
              <a:rPr lang="ru-RU" sz="1600" dirty="0" smtClean="0"/>
              <a:t>152,3 </a:t>
            </a:r>
            <a:r>
              <a:rPr lang="ru-RU" sz="1600" dirty="0"/>
              <a:t>тыс. руб</a:t>
            </a:r>
            <a:r>
              <a:rPr lang="ru-RU" sz="1600" dirty="0" smtClean="0">
                <a:solidFill>
                  <a:schemeClr val="bg1"/>
                </a:solidFill>
              </a:rPr>
              <a:t>. (22 чел)</a:t>
            </a:r>
            <a:endParaRPr lang="ru-RU" sz="1600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/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607368" y="2488530"/>
            <a:ext cx="3383607" cy="1344154"/>
          </a:xfrm>
          <a:prstGeom prst="wedgeRoundRectCallout">
            <a:avLst>
              <a:gd name="adj1" fmla="val 46026"/>
              <a:gd name="adj2" fmla="val -7133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финансирование оплачиваемых общественных работ  </a:t>
            </a:r>
            <a:r>
              <a:rPr lang="ru-RU" dirty="0" smtClean="0"/>
              <a:t>71,1 </a:t>
            </a:r>
            <a:r>
              <a:rPr lang="ru-RU" dirty="0"/>
              <a:t>тыс. руб. </a:t>
            </a:r>
            <a:r>
              <a:rPr lang="ru-RU" dirty="0" smtClean="0">
                <a:solidFill>
                  <a:schemeClr val="bg1"/>
                </a:solidFill>
              </a:rPr>
              <a:t>(15 чел)</a:t>
            </a:r>
            <a:endParaRPr lang="ru-RU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9" name="Picture 3" descr="SS1011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142817"/>
            <a:ext cx="3688822" cy="2472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839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239EFD-240C-4D75-9CD8-F22B7CD65E01}" type="slidenum">
              <a:rPr lang="ru-RU"/>
              <a:pPr>
                <a:defRPr/>
              </a:pPr>
              <a:t>75</a:t>
            </a:fld>
            <a:endParaRPr lang="ru-RU"/>
          </a:p>
        </p:txBody>
      </p:sp>
      <p:sp>
        <p:nvSpPr>
          <p:cNvPr id="66563" name="Прямоугольник 4"/>
          <p:cNvSpPr>
            <a:spLocks noChangeArrowheads="1"/>
          </p:cNvSpPr>
          <p:nvPr/>
        </p:nvSpPr>
        <p:spPr bwMode="auto">
          <a:xfrm>
            <a:off x="941388" y="3219450"/>
            <a:ext cx="2997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chemeClr val="accent1"/>
              </a:buClr>
              <a:buSzPct val="100000"/>
            </a:pPr>
            <a:r>
              <a:rPr lang="ru-RU" altLang="ru-RU" sz="16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6564" name="Прямоугольник 8"/>
          <p:cNvSpPr>
            <a:spLocks noChangeArrowheads="1"/>
          </p:cNvSpPr>
          <p:nvPr/>
        </p:nvSpPr>
        <p:spPr bwMode="auto">
          <a:xfrm rot="10800000" flipV="1">
            <a:off x="1044575" y="3644900"/>
            <a:ext cx="28940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chemeClr val="accent1"/>
              </a:buClr>
              <a:buSzPct val="100000"/>
            </a:pPr>
            <a:endParaRPr lang="ru-RU" altLang="ru-RU" sz="1600" i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1"/>
              </a:buClr>
              <a:buSzPct val="100000"/>
            </a:pPr>
            <a:endParaRPr lang="ru-RU" altLang="ru-RU" sz="1600" i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565" name="TextBox 12"/>
          <p:cNvSpPr txBox="1">
            <a:spLocks noChangeArrowheads="1"/>
          </p:cNvSpPr>
          <p:nvPr/>
        </p:nvSpPr>
        <p:spPr bwMode="auto">
          <a:xfrm>
            <a:off x="941388" y="4683125"/>
            <a:ext cx="2997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buClr>
                <a:schemeClr val="accent1"/>
              </a:buClr>
              <a:buSzPct val="100000"/>
            </a:pPr>
            <a:r>
              <a:rPr lang="ru-RU" altLang="ru-RU" sz="16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11560" y="208156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Сколько доходов поступило в консолидированный бюджет района в 2016 - 2018 годах, тыс. руб.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4772623"/>
              </p:ext>
            </p:extLst>
          </p:nvPr>
        </p:nvGraphicFramePr>
        <p:xfrm>
          <a:off x="611560" y="1412775"/>
          <a:ext cx="8229600" cy="5400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76</a:t>
            </a:fld>
            <a:endParaRPr lang="ru-RU"/>
          </a:p>
        </p:txBody>
      </p:sp>
      <p:sp>
        <p:nvSpPr>
          <p:cNvPr id="9" name="Заголовок 6"/>
          <p:cNvSpPr>
            <a:spLocks noGrp="1"/>
          </p:cNvSpPr>
          <p:nvPr>
            <p:ph type="title" idx="4294967295"/>
          </p:nvPr>
        </p:nvSpPr>
        <p:spPr>
          <a:xfrm>
            <a:off x="539552" y="0"/>
            <a:ext cx="8229600" cy="836712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Сведения об объеме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муниципального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долга 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за 2018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 </a:t>
            </a:r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7221262"/>
              </p:ext>
            </p:extLst>
          </p:nvPr>
        </p:nvGraphicFramePr>
        <p:xfrm>
          <a:off x="251520" y="836712"/>
          <a:ext cx="8784976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6302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77</a:t>
            </a:fld>
            <a:endParaRPr lang="ru-RU"/>
          </a:p>
        </p:txBody>
      </p:sp>
      <p:sp>
        <p:nvSpPr>
          <p:cNvPr id="9" name="Заголовок 6"/>
          <p:cNvSpPr>
            <a:spLocks noGrp="1"/>
          </p:cNvSpPr>
          <p:nvPr>
            <p:ph type="title" idx="4294967295"/>
          </p:nvPr>
        </p:nvSpPr>
        <p:spPr>
          <a:xfrm>
            <a:off x="539552" y="116632"/>
            <a:ext cx="8229600" cy="792088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Соблюдение ограничений, установленных решением  о бюджете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за 2018 год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0677694"/>
              </p:ext>
            </p:extLst>
          </p:nvPr>
        </p:nvGraphicFramePr>
        <p:xfrm>
          <a:off x="35496" y="735137"/>
          <a:ext cx="9108504" cy="5879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51520" y="6250862"/>
            <a:ext cx="84232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2700" marR="15240" algn="ctr">
              <a:lnSpc>
                <a:spcPct val="100000"/>
              </a:lnSpc>
            </a:pPr>
            <a:r>
              <a:rPr lang="ru-RU" sz="1200" spc="65" dirty="0">
                <a:solidFill>
                  <a:schemeClr val="tx1"/>
                </a:solidFill>
                <a:latin typeface="Times New Roman"/>
                <a:cs typeface="Times New Roman"/>
              </a:rPr>
              <a:t>Муниципальный 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д</a:t>
            </a:r>
            <a:r>
              <a:rPr lang="ru-RU" sz="1200" spc="-25" dirty="0">
                <a:solidFill>
                  <a:schemeClr val="tx1"/>
                </a:solidFill>
                <a:latin typeface="Times New Roman"/>
                <a:cs typeface="Times New Roman"/>
              </a:rPr>
              <a:t>о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лг </a:t>
            </a:r>
            <a:r>
              <a:rPr lang="ru-RU" sz="1200" spc="70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1200" spc="-10" dirty="0">
                <a:solidFill>
                  <a:schemeClr val="tx1"/>
                </a:solidFill>
                <a:latin typeface="Times New Roman"/>
                <a:cs typeface="Times New Roman"/>
              </a:rPr>
              <a:t>района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1200" spc="65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1200" spc="-5" dirty="0">
                <a:solidFill>
                  <a:schemeClr val="tx1"/>
                </a:solidFill>
                <a:latin typeface="Times New Roman"/>
                <a:cs typeface="Times New Roman"/>
              </a:rPr>
              <a:t>н</a:t>
            </a:r>
            <a:r>
              <a:rPr lang="ru-RU" sz="1200" spc="-10" dirty="0">
                <a:solidFill>
                  <a:schemeClr val="tx1"/>
                </a:solidFill>
                <a:latin typeface="Times New Roman"/>
                <a:cs typeface="Times New Roman"/>
              </a:rPr>
              <a:t>а</a:t>
            </a:r>
            <a:r>
              <a:rPr lang="ru-RU" sz="1200" spc="-55" dirty="0">
                <a:solidFill>
                  <a:schemeClr val="tx1"/>
                </a:solidFill>
                <a:latin typeface="Times New Roman"/>
                <a:cs typeface="Times New Roman"/>
              </a:rPr>
              <a:t>х</a:t>
            </a:r>
            <a:r>
              <a:rPr lang="ru-RU" sz="1200" spc="-45" dirty="0">
                <a:solidFill>
                  <a:schemeClr val="tx1"/>
                </a:solidFill>
                <a:latin typeface="Times New Roman"/>
                <a:cs typeface="Times New Roman"/>
              </a:rPr>
              <a:t>о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д</a:t>
            </a:r>
            <a:r>
              <a:rPr lang="ru-RU" sz="1200" spc="-10" dirty="0">
                <a:solidFill>
                  <a:schemeClr val="tx1"/>
                </a:solidFill>
                <a:latin typeface="Times New Roman"/>
                <a:cs typeface="Times New Roman"/>
              </a:rPr>
              <a:t>и</a:t>
            </a:r>
            <a:r>
              <a:rPr lang="ru-RU" sz="1200" spc="15" dirty="0">
                <a:solidFill>
                  <a:schemeClr val="tx1"/>
                </a:solidFill>
                <a:latin typeface="Times New Roman"/>
                <a:cs typeface="Times New Roman"/>
              </a:rPr>
              <a:t>т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ся </a:t>
            </a:r>
            <a:r>
              <a:rPr lang="ru-RU" sz="1200" spc="75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1200" spc="-5" dirty="0">
                <a:solidFill>
                  <a:schemeClr val="tx1"/>
                </a:solidFill>
                <a:latin typeface="Times New Roman"/>
                <a:cs typeface="Times New Roman"/>
              </a:rPr>
              <a:t>н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а </a:t>
            </a:r>
            <a:r>
              <a:rPr lang="ru-RU" sz="1200" spc="70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э</a:t>
            </a:r>
            <a:r>
              <a:rPr lang="ru-RU" sz="1200" spc="-30" dirty="0">
                <a:solidFill>
                  <a:schemeClr val="tx1"/>
                </a:solidFill>
                <a:latin typeface="Times New Roman"/>
                <a:cs typeface="Times New Roman"/>
              </a:rPr>
              <a:t>к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о</a:t>
            </a:r>
            <a:r>
              <a:rPr lang="ru-RU" sz="1200" spc="-5" dirty="0">
                <a:solidFill>
                  <a:schemeClr val="tx1"/>
                </a:solidFill>
                <a:latin typeface="Times New Roman"/>
                <a:cs typeface="Times New Roman"/>
              </a:rPr>
              <a:t>н</a:t>
            </a:r>
            <a:r>
              <a:rPr lang="ru-RU" sz="1200" spc="-30" dirty="0">
                <a:solidFill>
                  <a:schemeClr val="tx1"/>
                </a:solidFill>
                <a:latin typeface="Times New Roman"/>
                <a:cs typeface="Times New Roman"/>
              </a:rPr>
              <a:t>о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мич</a:t>
            </a:r>
            <a:r>
              <a:rPr lang="ru-RU" sz="1200" spc="10" dirty="0">
                <a:solidFill>
                  <a:schemeClr val="tx1"/>
                </a:solidFill>
                <a:latin typeface="Times New Roman"/>
                <a:cs typeface="Times New Roman"/>
              </a:rPr>
              <a:t>е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с</a:t>
            </a:r>
            <a:r>
              <a:rPr lang="ru-RU" sz="1200" spc="5" dirty="0">
                <a:solidFill>
                  <a:schemeClr val="tx1"/>
                </a:solidFill>
                <a:latin typeface="Times New Roman"/>
                <a:cs typeface="Times New Roman"/>
              </a:rPr>
              <a:t>к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и </a:t>
            </a:r>
            <a:r>
              <a:rPr lang="ru-RU" sz="1200" spc="65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1200" spc="-20" dirty="0">
                <a:solidFill>
                  <a:schemeClr val="tx1"/>
                </a:solidFill>
                <a:latin typeface="Times New Roman"/>
                <a:cs typeface="Times New Roman"/>
              </a:rPr>
              <a:t>б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е</a:t>
            </a:r>
            <a:r>
              <a:rPr lang="ru-RU" sz="1200" spc="-15" dirty="0">
                <a:solidFill>
                  <a:schemeClr val="tx1"/>
                </a:solidFill>
                <a:latin typeface="Times New Roman"/>
                <a:cs typeface="Times New Roman"/>
              </a:rPr>
              <a:t>з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о</a:t>
            </a:r>
            <a:r>
              <a:rPr lang="ru-RU" sz="1200" spc="-5" dirty="0">
                <a:solidFill>
                  <a:schemeClr val="tx1"/>
                </a:solidFill>
                <a:latin typeface="Times New Roman"/>
                <a:cs typeface="Times New Roman"/>
              </a:rPr>
              <a:t>п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асн</a:t>
            </a:r>
            <a:r>
              <a:rPr lang="ru-RU" sz="1200" spc="-25" dirty="0">
                <a:solidFill>
                  <a:schemeClr val="tx1"/>
                </a:solidFill>
                <a:latin typeface="Times New Roman"/>
                <a:cs typeface="Times New Roman"/>
              </a:rPr>
              <a:t>о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м ур</a:t>
            </a:r>
            <a:r>
              <a:rPr lang="ru-RU" sz="1200" spc="-35" dirty="0">
                <a:solidFill>
                  <a:schemeClr val="tx1"/>
                </a:solidFill>
                <a:latin typeface="Times New Roman"/>
                <a:cs typeface="Times New Roman"/>
              </a:rPr>
              <a:t>о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в</a:t>
            </a:r>
            <a:r>
              <a:rPr lang="ru-RU" sz="1200" spc="-10" dirty="0">
                <a:solidFill>
                  <a:schemeClr val="tx1"/>
                </a:solidFill>
                <a:latin typeface="Times New Roman"/>
                <a:cs typeface="Times New Roman"/>
              </a:rPr>
              <a:t>н</a:t>
            </a:r>
            <a:r>
              <a:rPr lang="ru-RU" sz="1200" spc="5" dirty="0">
                <a:solidFill>
                  <a:schemeClr val="tx1"/>
                </a:solidFill>
                <a:latin typeface="Times New Roman"/>
                <a:cs typeface="Times New Roman"/>
              </a:rPr>
              <a:t>е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.</a:t>
            </a:r>
          </a:p>
          <a:p>
            <a:pPr marL="12700" marR="15240" algn="ctr">
              <a:lnSpc>
                <a:spcPct val="100000"/>
              </a:lnSpc>
            </a:pP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Размер предельного объема муниципального долга соответствует пределу, установленному Бюджетным кодексом РФ.</a:t>
            </a:r>
          </a:p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99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79C41E-A2C4-4D1F-B83F-87787FEDD164}" type="slidenum">
              <a:rPr lang="ru-RU"/>
              <a:pPr>
                <a:defRPr/>
              </a:pPr>
              <a:t>78</a:t>
            </a:fld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39552" y="149135"/>
            <a:ext cx="8401202" cy="66754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 Открытые информационные ресурсы</a:t>
            </a:r>
            <a:endParaRPr lang="ru-RU" sz="2000" b="0" dirty="0" smtClean="0">
              <a:solidFill>
                <a:srgbClr val="FFFFFF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67590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91" name="Прямоугольник 8"/>
          <p:cNvSpPr>
            <a:spLocks noChangeArrowheads="1"/>
          </p:cNvSpPr>
          <p:nvPr/>
        </p:nvSpPr>
        <p:spPr bwMode="auto">
          <a:xfrm>
            <a:off x="874713" y="2571750"/>
            <a:ext cx="71612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Интернет портал государственных и муниципальных 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 Нижегородской области</a:t>
            </a:r>
          </a:p>
          <a:p>
            <a:r>
              <a:rPr lang="en-US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http://gu.nnov.ru/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92" name="Прямоугольник 9"/>
          <p:cNvSpPr>
            <a:spLocks noChangeArrowheads="1"/>
          </p:cNvSpPr>
          <p:nvPr/>
        </p:nvSpPr>
        <p:spPr bwMode="auto">
          <a:xfrm>
            <a:off x="874713" y="3857625"/>
            <a:ext cx="65055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Официальный сайт Нижегородской области для размещения</a:t>
            </a:r>
          </a:p>
          <a:p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информации О размещении государственных и муниципальных </a:t>
            </a:r>
          </a:p>
          <a:p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заказов </a:t>
            </a:r>
            <a:r>
              <a:rPr lang="en-US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http://www.goszakaz.nnov.ru/index.html</a:t>
            </a:r>
            <a:endParaRPr lang="ru-RU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93" name="Прямоугольник 10"/>
          <p:cNvSpPr>
            <a:spLocks noChangeArrowheads="1"/>
          </p:cNvSpPr>
          <p:nvPr/>
        </p:nvSpPr>
        <p:spPr bwMode="auto">
          <a:xfrm>
            <a:off x="906463" y="5445125"/>
            <a:ext cx="71294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Официальный сайт для размещения информации о государственных </a:t>
            </a:r>
          </a:p>
          <a:p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муниципальных учреждениях </a:t>
            </a:r>
            <a:r>
              <a:rPr lang="en-US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http://bus.gov.ru/public/home.html</a:t>
            </a:r>
            <a:endParaRPr lang="ru-RU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94" name="Прямоугольник 11"/>
          <p:cNvSpPr>
            <a:spLocks noChangeArrowheads="1"/>
          </p:cNvSpPr>
          <p:nvPr/>
        </p:nvSpPr>
        <p:spPr bwMode="auto">
          <a:xfrm>
            <a:off x="874713" y="1143000"/>
            <a:ext cx="76581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Официальный сайт администрации Тонкинского муниципального района  </a:t>
            </a:r>
            <a:r>
              <a:rPr lang="en-US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http://www.tonkino.ru</a:t>
            </a:r>
            <a:r>
              <a:rPr lang="ru-RU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/>
            </a:r>
            <a:br>
              <a:rPr lang="ru-RU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</a:br>
            <a:r>
              <a:rPr lang="ru-RU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Адрес электронной почты Управления финансов: </a:t>
            </a:r>
            <a:r>
              <a:rPr lang="en-US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of_tonk@mts-nn.ru</a:t>
            </a:r>
            <a:endParaRPr lang="ru-RU" b="0">
              <a:solidFill>
                <a:schemeClr val="tx1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32000"/>
    </mc:Choice>
    <mc:Fallback xmlns="">
      <p:transition advTm="432000"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63F333-24BD-480F-9794-98CA33DB7DE6}" type="slidenum">
              <a:rPr lang="ru-RU"/>
              <a:pPr>
                <a:defRPr/>
              </a:pPr>
              <a:t>79</a:t>
            </a:fld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39552" y="149135"/>
            <a:ext cx="8401202" cy="113672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ru-RU" sz="20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Контактная информация Управления финансов администрации Тонкинского муниципального района  </a:t>
            </a:r>
          </a:p>
          <a:p>
            <a:pPr eaLnBrk="1" hangingPunct="1">
              <a:defRPr/>
            </a:pPr>
            <a:r>
              <a:rPr lang="ru-RU" sz="20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Нижегородской области</a:t>
            </a:r>
            <a:endParaRPr lang="ru-RU" sz="2000" b="0" dirty="0">
              <a:solidFill>
                <a:srgbClr val="FFFFFF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68614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615" name="TextBox 2"/>
          <p:cNvSpPr txBox="1">
            <a:spLocks noChangeArrowheads="1"/>
          </p:cNvSpPr>
          <p:nvPr/>
        </p:nvSpPr>
        <p:spPr bwMode="auto">
          <a:xfrm>
            <a:off x="755650" y="2276475"/>
            <a:ext cx="7913688" cy="369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Управление финансов администрации Тонкинского муниципального района  Нижегородской области</a:t>
            </a:r>
            <a:endParaRPr lang="ru-RU" b="0" dirty="0">
              <a:solidFill>
                <a:srgbClr val="6666FF"/>
              </a:solidFill>
              <a:ea typeface="Verdana" pitchFamily="34" charset="0"/>
              <a:cs typeface="Times New Roman" pitchFamily="18" charset="0"/>
            </a:endParaRPr>
          </a:p>
          <a:p>
            <a:pPr eaLnBrk="1" hangingPunct="1"/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Вышестоящий орган: Администрация Тонкинского муниципального района Нижегородской области</a:t>
            </a: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  <a:hlinkClick r:id="rId4"/>
              </a:rPr>
              <a:t/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  <a:hlinkClick r:id="rId4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Местонахождение Управления финансов: 606970, Нижегородская область,  </a:t>
            </a:r>
            <a:r>
              <a:rPr lang="ru-RU" dirty="0" err="1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р.п</a:t>
            </a: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. Тонкино, ул. Ленина, д. 1 </a:t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Контактный телефон: 47-4-02, 48-0-97 - факс.</a:t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Официальный сайт: </a:t>
            </a:r>
            <a:r>
              <a:rPr lang="en-US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http://www.tonkino.ru</a:t>
            </a: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Адрес электронной почты: </a:t>
            </a:r>
            <a:r>
              <a:rPr lang="en-US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of_tonk@mts-nn.ru</a:t>
            </a: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  <a:hlinkClick r:id="rId5" action="ppaction://hlinkfile"/>
              </a:rPr>
              <a:t/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  <a:hlinkClick r:id="rId5" action="ppaction://hlinkfile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График работы Управления финансов: понедельник - четверг: 8.00 – 17.15; пятница: 8.00 – 16.00;</a:t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перерыв: 12.00 – 13.00; суббота - воскресенье: выходные дни.</a:t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endParaRPr lang="ru-RU" dirty="0">
              <a:solidFill>
                <a:srgbClr val="6666FF"/>
              </a:solidFill>
              <a:ea typeface="Verdana" pitchFamily="34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32000"/>
    </mc:Choice>
    <mc:Fallback xmlns="">
      <p:transition advTm="432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64276" y="163523"/>
            <a:ext cx="60486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Динамика </a:t>
            </a:r>
            <a:r>
              <a:rPr lang="ru-RU" sz="2000" b="1" dirty="0" smtClean="0">
                <a:solidFill>
                  <a:schemeClr val="bg1"/>
                </a:solidFill>
              </a:rPr>
              <a:t>  </a:t>
            </a:r>
            <a:r>
              <a:rPr lang="ru-RU" sz="2000" b="1" dirty="0">
                <a:solidFill>
                  <a:schemeClr val="bg1"/>
                </a:solidFill>
              </a:rPr>
              <a:t>показателей социально-экономического развития района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3239452"/>
              </p:ext>
            </p:extLst>
          </p:nvPr>
        </p:nvGraphicFramePr>
        <p:xfrm>
          <a:off x="395536" y="3789040"/>
          <a:ext cx="4032448" cy="27965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0027762"/>
              </p:ext>
            </p:extLst>
          </p:nvPr>
        </p:nvGraphicFramePr>
        <p:xfrm>
          <a:off x="4888612" y="980728"/>
          <a:ext cx="3995936" cy="2690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24393678"/>
              </p:ext>
            </p:extLst>
          </p:nvPr>
        </p:nvGraphicFramePr>
        <p:xfrm>
          <a:off x="302885" y="836712"/>
          <a:ext cx="4320480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0438419"/>
              </p:ext>
            </p:extLst>
          </p:nvPr>
        </p:nvGraphicFramePr>
        <p:xfrm>
          <a:off x="4355976" y="980728"/>
          <a:ext cx="4572000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0047718"/>
              </p:ext>
            </p:extLst>
          </p:nvPr>
        </p:nvGraphicFramePr>
        <p:xfrm>
          <a:off x="539552" y="3789040"/>
          <a:ext cx="4211960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5657900"/>
              </p:ext>
            </p:extLst>
          </p:nvPr>
        </p:nvGraphicFramePr>
        <p:xfrm>
          <a:off x="4716016" y="3789040"/>
          <a:ext cx="4024516" cy="2527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4294321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59671013"/>
              </p:ext>
            </p:extLst>
          </p:nvPr>
        </p:nvGraphicFramePr>
        <p:xfrm>
          <a:off x="251520" y="476672"/>
          <a:ext cx="4248472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5416359"/>
              </p:ext>
            </p:extLst>
          </p:nvPr>
        </p:nvGraphicFramePr>
        <p:xfrm>
          <a:off x="467544" y="476672"/>
          <a:ext cx="4067944" cy="2887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3814468"/>
              </p:ext>
            </p:extLst>
          </p:nvPr>
        </p:nvGraphicFramePr>
        <p:xfrm>
          <a:off x="395536" y="3212976"/>
          <a:ext cx="4427984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7035571"/>
              </p:ext>
            </p:extLst>
          </p:nvPr>
        </p:nvGraphicFramePr>
        <p:xfrm>
          <a:off x="323528" y="332656"/>
          <a:ext cx="432048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7596826"/>
              </p:ext>
            </p:extLst>
          </p:nvPr>
        </p:nvGraphicFramePr>
        <p:xfrm>
          <a:off x="4644008" y="332656"/>
          <a:ext cx="4355976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0792769"/>
              </p:ext>
            </p:extLst>
          </p:nvPr>
        </p:nvGraphicFramePr>
        <p:xfrm>
          <a:off x="4644008" y="3284984"/>
          <a:ext cx="4355976" cy="2887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7091135"/>
              </p:ext>
            </p:extLst>
          </p:nvPr>
        </p:nvGraphicFramePr>
        <p:xfrm>
          <a:off x="611560" y="3429000"/>
          <a:ext cx="424847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186753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Волна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20839</TotalTime>
  <Words>6526</Words>
  <Application>Microsoft Office PowerPoint</Application>
  <PresentationFormat>Экран (4:3)</PresentationFormat>
  <Paragraphs>1781</Paragraphs>
  <Slides>79</Slides>
  <Notes>12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79</vt:i4>
      </vt:variant>
    </vt:vector>
  </HeadingPairs>
  <TitlesOfParts>
    <vt:vector size="81" baseType="lpstr">
      <vt:lpstr>Волна</vt:lpstr>
      <vt:lpstr>Лист</vt:lpstr>
      <vt:lpstr>Презентация PowerPoint</vt:lpstr>
      <vt:lpstr>ОГЛАВЛЕНИЕ</vt:lpstr>
      <vt:lpstr>ОГЛАВЛЕНИЕ (продолжение)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Инвестиции в основной капитал </vt:lpstr>
      <vt:lpstr>Презентация PowerPoint</vt:lpstr>
      <vt:lpstr>Динамика изменений налоговых и   неналоговых доходов консолидированного бюджета за 2016 – 2018 годы </vt:lpstr>
      <vt:lpstr>Презентация PowerPoint</vt:lpstr>
      <vt:lpstr>Динамика исполнения по основным налоговым доходам консолидированного бюджета за 2017-2018 годы, тыс.руб.</vt:lpstr>
      <vt:lpstr>Безвозмездные поступления из федерального, областного бюджетов и Фонда содействия реформированию ЖКХ</vt:lpstr>
      <vt:lpstr>Исполнение консолидированного бюджета района по расходам в 2016 - 2018 годах</vt:lpstr>
      <vt:lpstr>Структура расходов консолидированного бюджета  в 2018 году, тыс. руб., %</vt:lpstr>
      <vt:lpstr>Анализ  по разделам и подразделам классификации расходов консолидированного бюджета за 2016-2018 годы, тыс. руб.</vt:lpstr>
      <vt:lpstr>Презентация PowerPoint</vt:lpstr>
      <vt:lpstr>Презентация PowerPoint</vt:lpstr>
      <vt:lpstr>Презентация PowerPoint</vt:lpstr>
      <vt:lpstr>Структура расходов консолидированного бюджета  в программном формате 2018 году, тыс. руб.,%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Исполнение районного бюджета в  2016 - 2018 годах, млн. руб.</vt:lpstr>
      <vt:lpstr>Исполнение районного бюджета за 2018 год, тыс.руб.</vt:lpstr>
      <vt:lpstr>Структура доходов районного бюджета в % и тыс.рублей</vt:lpstr>
      <vt:lpstr>Динамика изменений налоговых и неналоговых доходов   районного бюджета за 3 года, тыс.руб.</vt:lpstr>
      <vt:lpstr>Презентация PowerPoint</vt:lpstr>
      <vt:lpstr>Структура расходов районного бюджета по отраслям в % и тыс. рублей</vt:lpstr>
      <vt:lpstr>Структура расходов районного бюджета  по экономической структуре за 2018 год, тыс. руб.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Индикаторы в массовом спорте в 2017 – 2019 годах</vt:lpstr>
      <vt:lpstr>Презентация PowerPoint</vt:lpstr>
      <vt:lpstr>Достижения в спорте в 2018 году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Расходы на реализацию программы  "Социальная поддержка граждан Тонкинского муниципального района Нижегородской области на 2018-2020 годы"</vt:lpstr>
      <vt:lpstr>Презентация PowerPoint</vt:lpstr>
      <vt:lpstr>Презентация PowerPoint</vt:lpstr>
      <vt:lpstr>Презентация PowerPoint</vt:lpstr>
      <vt:lpstr>Муниципальная программа «Развитие агропромышленного комплекса Тонкинского муниципального района Нижегородской области до 2020 года» (млн. руб.,  %)</vt:lpstr>
      <vt:lpstr>Презентация PowerPoint</vt:lpstr>
      <vt:lpstr>Презентация PowerPoint</vt:lpstr>
      <vt:lpstr>Поголовье КРС,  голов</vt:lpstr>
      <vt:lpstr>Презентация PowerPoint</vt:lpstr>
      <vt:lpstr>Презентация PowerPoint</vt:lpstr>
      <vt:lpstr>Итоги реализации муниципальной программы «Совершенствование социальной и инженерной инфраструктуры Тонкинского муниципального района на 2018 – 2020 годы»</vt:lpstr>
      <vt:lpstr>Презентация PowerPoint</vt:lpstr>
      <vt:lpstr>Сколько доходов поступило в консолидированный бюджет района в 2016 - 2018 годах, тыс. руб.</vt:lpstr>
      <vt:lpstr>Сведения об объеме муниципального долга   за 2018 год </vt:lpstr>
      <vt:lpstr>Соблюдение ограничений, установленных решением  о бюджете  за 2018 год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арина</dc:creator>
  <cp:lastModifiedBy>sisadmin</cp:lastModifiedBy>
  <cp:revision>1506</cp:revision>
  <cp:lastPrinted>2019-03-25T05:33:20Z</cp:lastPrinted>
  <dcterms:created xsi:type="dcterms:W3CDTF">2013-10-10T15:13:19Z</dcterms:created>
  <dcterms:modified xsi:type="dcterms:W3CDTF">2020-03-24T12:15:46Z</dcterms:modified>
</cp:coreProperties>
</file>