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1.xml" ContentType="application/vnd.openxmlformats-officedocument.drawingml.chartshapes+xml"/>
  <Override PartName="/ppt/charts/chart14.xml" ContentType="application/vnd.openxmlformats-officedocument.drawingml.chart+xml"/>
  <Override PartName="/ppt/drawings/drawing2.xml" ContentType="application/vnd.openxmlformats-officedocument.drawingml.chartshapes+xml"/>
  <Override PartName="/ppt/charts/chart15.xml" ContentType="application/vnd.openxmlformats-officedocument.drawingml.chart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4.xml" ContentType="application/vnd.openxmlformats-officedocument.drawingml.chartshapes+xml"/>
  <Override PartName="/ppt/charts/chart18.xml" ContentType="application/vnd.openxmlformats-officedocument.drawingml.chart+xml"/>
  <Override PartName="/ppt/drawings/drawing5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19.xml" ContentType="application/vnd.openxmlformats-officedocument.drawingml.chart+xml"/>
  <Override PartName="/ppt/drawings/drawing6.xml" ContentType="application/vnd.openxmlformats-officedocument.drawingml.chartshapes+xml"/>
  <Override PartName="/ppt/charts/chart20.xml" ContentType="application/vnd.openxmlformats-officedocument.drawingml.chart+xml"/>
  <Override PartName="/ppt/drawings/drawing7.xml" ContentType="application/vnd.openxmlformats-officedocument.drawingml.chartshapes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theme/themeOverride1.xml" ContentType="application/vnd.openxmlformats-officedocument.themeOverride+xml"/>
  <Override PartName="/ppt/drawings/drawing8.xml" ContentType="application/vnd.openxmlformats-officedocument.drawingml.chartshapes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drawings/drawing9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charts/chart25.xml" ContentType="application/vnd.openxmlformats-officedocument.drawingml.chart+xml"/>
  <Override PartName="/ppt/drawings/drawing10.xml" ContentType="application/vnd.openxmlformats-officedocument.drawingml.chartshapes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drawings/drawing11.xml" ContentType="application/vnd.openxmlformats-officedocument.drawingml.chartshapes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81"/>
  </p:notesMasterIdLst>
  <p:handoutMasterIdLst>
    <p:handoutMasterId r:id="rId82"/>
  </p:handoutMasterIdLst>
  <p:sldIdLst>
    <p:sldId id="452" r:id="rId2"/>
    <p:sldId id="383" r:id="rId3"/>
    <p:sldId id="435" r:id="rId4"/>
    <p:sldId id="306" r:id="rId5"/>
    <p:sldId id="490" r:id="rId6"/>
    <p:sldId id="314" r:id="rId7"/>
    <p:sldId id="471" r:id="rId8"/>
    <p:sldId id="472" r:id="rId9"/>
    <p:sldId id="473" r:id="rId10"/>
    <p:sldId id="474" r:id="rId11"/>
    <p:sldId id="519" r:id="rId12"/>
    <p:sldId id="567" r:id="rId13"/>
    <p:sldId id="539" r:id="rId14"/>
    <p:sldId id="405" r:id="rId15"/>
    <p:sldId id="515" r:id="rId16"/>
    <p:sldId id="426" r:id="rId17"/>
    <p:sldId id="434" r:id="rId18"/>
    <p:sldId id="360" r:id="rId19"/>
    <p:sldId id="428" r:id="rId20"/>
    <p:sldId id="505" r:id="rId21"/>
    <p:sldId id="508" r:id="rId22"/>
    <p:sldId id="545" r:id="rId23"/>
    <p:sldId id="546" r:id="rId24"/>
    <p:sldId id="489" r:id="rId25"/>
    <p:sldId id="498" r:id="rId26"/>
    <p:sldId id="503" r:id="rId27"/>
    <p:sldId id="504" r:id="rId28"/>
    <p:sldId id="548" r:id="rId29"/>
    <p:sldId id="549" r:id="rId30"/>
    <p:sldId id="316" r:id="rId31"/>
    <p:sldId id="406" r:id="rId32"/>
    <p:sldId id="407" r:id="rId33"/>
    <p:sldId id="424" r:id="rId34"/>
    <p:sldId id="320" r:id="rId35"/>
    <p:sldId id="444" r:id="rId36"/>
    <p:sldId id="411" r:id="rId37"/>
    <p:sldId id="492" r:id="rId38"/>
    <p:sldId id="493" r:id="rId39"/>
    <p:sldId id="494" r:id="rId40"/>
    <p:sldId id="544" r:id="rId41"/>
    <p:sldId id="495" r:id="rId42"/>
    <p:sldId id="535" r:id="rId43"/>
    <p:sldId id="536" r:id="rId44"/>
    <p:sldId id="537" r:id="rId45"/>
    <p:sldId id="453" r:id="rId46"/>
    <p:sldId id="568" r:id="rId47"/>
    <p:sldId id="569" r:id="rId48"/>
    <p:sldId id="550" r:id="rId49"/>
    <p:sldId id="551" r:id="rId50"/>
    <p:sldId id="552" r:id="rId51"/>
    <p:sldId id="553" r:id="rId52"/>
    <p:sldId id="554" r:id="rId53"/>
    <p:sldId id="555" r:id="rId54"/>
    <p:sldId id="556" r:id="rId55"/>
    <p:sldId id="557" r:id="rId56"/>
    <p:sldId id="558" r:id="rId57"/>
    <p:sldId id="559" r:id="rId58"/>
    <p:sldId id="560" r:id="rId59"/>
    <p:sldId id="561" r:id="rId60"/>
    <p:sldId id="562" r:id="rId61"/>
    <p:sldId id="563" r:id="rId62"/>
    <p:sldId id="564" r:id="rId63"/>
    <p:sldId id="565" r:id="rId64"/>
    <p:sldId id="566" r:id="rId65"/>
    <p:sldId id="543" r:id="rId66"/>
    <p:sldId id="542" r:id="rId67"/>
    <p:sldId id="450" r:id="rId68"/>
    <p:sldId id="467" r:id="rId69"/>
    <p:sldId id="570" r:id="rId70"/>
    <p:sldId id="571" r:id="rId71"/>
    <p:sldId id="572" r:id="rId72"/>
    <p:sldId id="573" r:id="rId73"/>
    <p:sldId id="541" r:id="rId74"/>
    <p:sldId id="540" r:id="rId75"/>
    <p:sldId id="425" r:id="rId76"/>
    <p:sldId id="510" r:id="rId77"/>
    <p:sldId id="511" r:id="rId78"/>
    <p:sldId id="430" r:id="rId79"/>
    <p:sldId id="442" r:id="rId8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6666FF"/>
    <a:srgbClr val="CC6600"/>
    <a:srgbClr val="6600FF"/>
    <a:srgbClr val="4F81BD"/>
    <a:srgbClr val="FF9900"/>
    <a:srgbClr val="FF6699"/>
    <a:srgbClr val="CC00CC"/>
    <a:srgbClr val="FAFAFA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0" autoAdjust="0"/>
    <p:restoredTop sz="95464" autoAdjust="0"/>
  </p:normalViewPr>
  <p:slideViewPr>
    <p:cSldViewPr snapToObjects="1">
      <p:cViewPr>
        <p:scale>
          <a:sx n="80" d="100"/>
          <a:sy n="80" d="100"/>
        </p:scale>
        <p:origin x="-924" y="-666"/>
      </p:cViewPr>
      <p:guideLst>
        <p:guide orient="horz" pos="35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89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na\Desktop\&#1076;&#1080;&#1072;&#1075;&#1088;&#1072;&#1084;&#1084;&#1099;%20&#1082;%20&#1080;&#1089;&#1087;&#1086;&#1083;&#1085;&#1077;&#1085;&#1080;&#1102;%20&#1079;&#1072;%202017%20&#1075;&#1086;&#1076;.xlsx" TargetMode="Externa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1.xm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na\Desktop\&#1076;&#1080;&#1072;&#1075;&#1088;&#1072;&#1084;&#1084;&#1099;%20&#1082;%20&#1080;&#1089;&#1087;&#1086;&#1083;&#1085;&#1077;&#1085;&#1080;&#1102;%20&#1079;&#1072;%202017%20&#1075;&#1086;&#1076;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C:\Users\Lena\Desktop\&#1076;&#1080;&#1072;&#1075;&#1088;&#1072;&#1084;&#1084;&#1099;%20&#1082;%20&#1080;&#1089;&#1087;&#1086;&#1083;&#1085;&#1077;&#1085;&#1080;&#1102;%20&#1079;&#1072;%202017%20&#1075;&#1086;&#1076;.xlsx" TargetMode="Externa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n\Desktop\&#1054;&#1090;&#1095;&#1077;&#1090;%20&#1074;%20&#1047;&#1077;&#1084;&#1089;&#1082;&#1086;&#1077;\2017%20&#1075;&#1086;&#1076;\&#1044;&#1080;&#1072;&#1075;&#1088;&#1072;&#1084;&#1084;&#1099;%20&#1087;&#1086;%20&#1076;&#1086;&#1083;&#1075;&#1072;&#1084;.xlsx" TargetMode="Externa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oleObject" Target="file:///C:\Users\tan\Desktop\&#1054;&#1090;&#1095;&#1077;&#1090;%20&#1074;%20&#1047;&#1077;&#1084;&#1089;&#1082;&#1086;&#1077;\2017%20&#1075;&#1086;&#1076;\&#1044;&#1080;&#1072;&#1075;&#1088;&#1072;&#1084;&#1084;&#1099;%20&#1087;&#1086;%20&#1076;&#1086;&#1083;&#1075;&#1072;&#1084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7\&#1044;&#1080;&#1072;&#1075;&#1088;&#1072;&#1084;&#1084;&#1099;%20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405074365704292E-2"/>
          <c:y val="0.52508368272147798"/>
          <c:w val="0.88337270341207352"/>
          <c:h val="0.3840084572761738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Лист2!$A$28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силами, млн.руб.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000000000000001E-2"/>
                  <c:y val="-2.3148148148148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33333333333333E-2"/>
                  <c:y val="-1.388888888888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Лист2!$B$27:$D$27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Лист2!$B$28:$D$28</c:f>
              <c:numCache>
                <c:formatCode>General</c:formatCode>
                <c:ptCount val="3"/>
                <c:pt idx="0">
                  <c:v>518.54</c:v>
                </c:pt>
                <c:pt idx="1">
                  <c:v>537.74</c:v>
                </c:pt>
                <c:pt idx="2">
                  <c:v>569.49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98292224"/>
        <c:axId val="198293376"/>
        <c:axId val="0"/>
      </c:bar3DChart>
      <c:catAx>
        <c:axId val="198292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98293376"/>
        <c:crosses val="autoZero"/>
        <c:auto val="1"/>
        <c:lblAlgn val="ctr"/>
        <c:lblOffset val="100"/>
        <c:noMultiLvlLbl val="0"/>
      </c:catAx>
      <c:valAx>
        <c:axId val="198293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82922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64129483814525"/>
          <c:y val="0.30116907261592302"/>
          <c:w val="0.86235870516185475"/>
          <c:h val="0.5874806794983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Лист2!$F$34</c:f>
              <c:strCache>
                <c:ptCount val="1"/>
                <c:pt idx="0">
                  <c:v>Инвестиции  в основной капитал на душу населения, тыс.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3333333333333333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666666666666664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888888888888889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Лист2!$G$33:$I$33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Лист2!$G$34:$I$34</c:f>
              <c:numCache>
                <c:formatCode>0.00</c:formatCode>
                <c:ptCount val="3"/>
                <c:pt idx="0">
                  <c:v>26.463728979992634</c:v>
                </c:pt>
                <c:pt idx="1">
                  <c:v>32.007992007992009</c:v>
                </c:pt>
                <c:pt idx="2">
                  <c:v>25.660639777468706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9519744"/>
        <c:axId val="229521280"/>
        <c:axId val="0"/>
      </c:bar3DChart>
      <c:catAx>
        <c:axId val="229519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9521280"/>
        <c:crosses val="autoZero"/>
        <c:auto val="1"/>
        <c:lblAlgn val="ctr"/>
        <c:lblOffset val="100"/>
        <c:noMultiLvlLbl val="0"/>
      </c:catAx>
      <c:valAx>
        <c:axId val="22952128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9519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146211440987432"/>
          <c:y val="0.29934268859690444"/>
          <c:w val="0.856733586978496"/>
          <c:h val="0.608057381228145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Лист2!$F$44</c:f>
              <c:strCache>
                <c:ptCount val="1"/>
                <c:pt idx="0">
                  <c:v>Розничный товарооборот на душу населения, тыс.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6111111111111108E-2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66666666666666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777777777777776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Лист2!$G$43:$I$43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Лист2!$G$44:$I$44</c:f>
              <c:numCache>
                <c:formatCode>0.00</c:formatCode>
                <c:ptCount val="3"/>
                <c:pt idx="0">
                  <c:v>61.61040873941328</c:v>
                </c:pt>
                <c:pt idx="1">
                  <c:v>65.852897102897103</c:v>
                </c:pt>
                <c:pt idx="2">
                  <c:v>70.011379441143006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9529472"/>
        <c:axId val="229551488"/>
        <c:axId val="0"/>
      </c:bar3DChart>
      <c:catAx>
        <c:axId val="229529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9551488"/>
        <c:crosses val="autoZero"/>
        <c:auto val="1"/>
        <c:lblAlgn val="ctr"/>
        <c:lblOffset val="100"/>
        <c:noMultiLvlLbl val="0"/>
      </c:catAx>
      <c:valAx>
        <c:axId val="22955148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95294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Лист2!$F$66</c:f>
              <c:strCache>
                <c:ptCount val="1"/>
                <c:pt idx="0">
                  <c:v>Индекс потребительских цен, %</c:v>
                </c:pt>
              </c:strCache>
            </c:strRef>
          </c:tx>
          <c:spPr>
            <a:ln w="76200"/>
          </c:spPr>
          <c:marker>
            <c:symbol val="diamond"/>
            <c:size val="21"/>
            <c:spPr>
              <a:solidFill>
                <a:srgbClr val="FF0000"/>
              </a:solidFill>
            </c:spPr>
          </c:marker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Лист2!$G$65:$I$65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Лист2!$G$66:$I$66</c:f>
              <c:numCache>
                <c:formatCode>General</c:formatCode>
                <c:ptCount val="3"/>
                <c:pt idx="0">
                  <c:v>112.9</c:v>
                </c:pt>
                <c:pt idx="1">
                  <c:v>105.38</c:v>
                </c:pt>
                <c:pt idx="2">
                  <c:v>102.52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449728"/>
        <c:axId val="229451264"/>
      </c:lineChart>
      <c:catAx>
        <c:axId val="229449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9451264"/>
        <c:crosses val="autoZero"/>
        <c:auto val="1"/>
        <c:lblAlgn val="ctr"/>
        <c:lblOffset val="100"/>
        <c:noMultiLvlLbl val="0"/>
      </c:catAx>
      <c:valAx>
        <c:axId val="229451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94497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372962684727329E-2"/>
          <c:y val="0.13557858447314122"/>
          <c:w val="0.9125937041003116"/>
          <c:h val="0.5741708007266916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66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09333332472441E-2"/>
                  <c:y val="-2.4990476890122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666462204732E-2"/>
                  <c:y val="-2.9155556371809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133333182677167E-2"/>
                  <c:y val="-4.1650794816870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6'!$C$6:$E$6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'таб к диаг 6'!$C$7:$E$7</c:f>
              <c:numCache>
                <c:formatCode>#,##0</c:formatCode>
                <c:ptCount val="3"/>
                <c:pt idx="0">
                  <c:v>280636</c:v>
                </c:pt>
                <c:pt idx="1">
                  <c:v>377383</c:v>
                </c:pt>
                <c:pt idx="2">
                  <c:v>411428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9568768"/>
        <c:axId val="239570304"/>
        <c:axId val="0"/>
      </c:bar3DChart>
      <c:catAx>
        <c:axId val="2395687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239570304"/>
        <c:crosses val="autoZero"/>
        <c:auto val="1"/>
        <c:lblAlgn val="ctr"/>
        <c:lblOffset val="100"/>
        <c:noMultiLvlLbl val="0"/>
      </c:catAx>
      <c:valAx>
        <c:axId val="23957030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spPr>
          <a:noFill/>
        </c:spPr>
        <c:crossAx val="23956876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gradFill>
      <a:gsLst>
        <a:gs pos="32000">
          <a:srgbClr val="FFCC00">
            <a:alpha val="29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  <a:ln w="38100">
      <a:solidFill>
        <a:srgbClr val="0070C0"/>
      </a:solidFill>
    </a:ln>
  </c:sp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343962771569775E-2"/>
          <c:y val="0.13766112421398458"/>
          <c:w val="0.91952270404575231"/>
          <c:h val="0.67529450309535977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1'!$B$5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0066FF"/>
              </a:solidFill>
            </a:ln>
          </c:spPr>
          <c:marker>
            <c:spPr>
              <a:solidFill>
                <a:srgbClr val="0066FF"/>
              </a:solidFill>
              <a:ln>
                <a:solidFill>
                  <a:srgbClr val="0066FF"/>
                </a:solidFill>
              </a:ln>
            </c:spPr>
          </c:marker>
          <c:dLbls>
            <c:dLbl>
              <c:idx val="0"/>
              <c:layout>
                <c:manualLayout>
                  <c:x val="-7.2433332762992131E-2"/>
                  <c:y val="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9E-3"/>
                  <c:y val="1.6660317926748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48539704738689E-3"/>
                  <c:y val="1.53140717912034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'таб к диаг 1'!$C$5:$E$5</c:f>
              <c:numCache>
                <c:formatCode>#,##0</c:formatCode>
                <c:ptCount val="3"/>
                <c:pt idx="0">
                  <c:v>62990</c:v>
                </c:pt>
                <c:pt idx="1">
                  <c:v>67405</c:v>
                </c:pt>
                <c:pt idx="2">
                  <c:v>69735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651200"/>
        <c:axId val="229652736"/>
      </c:lineChart>
      <c:lineChart>
        <c:grouping val="stacked"/>
        <c:varyColors val="0"/>
        <c:ser>
          <c:idx val="1"/>
          <c:order val="1"/>
          <c:tx>
            <c:strRef>
              <c:f>'таб к диаг 1'!$B$6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 cmpd="sng"/>
            </c:spPr>
          </c:marker>
          <c:dLbls>
            <c:dLbl>
              <c:idx val="0"/>
              <c:layout>
                <c:manualLayout>
                  <c:x val="-4.0999999677165354E-2"/>
                  <c:y val="-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633333021259917E-2"/>
                  <c:y val="-3.3320635853496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433440697374533E-2"/>
                  <c:y val="-4.5815874298557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200" b="1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'таб к диаг 1'!$C$6:$E$6</c:f>
              <c:numCache>
                <c:formatCode>#,##0</c:formatCode>
                <c:ptCount val="3"/>
                <c:pt idx="0">
                  <c:v>4335</c:v>
                </c:pt>
                <c:pt idx="1">
                  <c:v>5040</c:v>
                </c:pt>
                <c:pt idx="2">
                  <c:v>4483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668352"/>
        <c:axId val="229666816"/>
      </c:lineChart>
      <c:catAx>
        <c:axId val="2296512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 Black" pitchFamily="34" charset="0"/>
              </a:defRPr>
            </a:pPr>
            <a:endParaRPr lang="ru-RU"/>
          </a:p>
        </c:txPr>
        <c:crossAx val="229652736"/>
        <c:crosses val="autoZero"/>
        <c:auto val="1"/>
        <c:lblAlgn val="ctr"/>
        <c:lblOffset val="100"/>
        <c:noMultiLvlLbl val="0"/>
      </c:catAx>
      <c:valAx>
        <c:axId val="229652736"/>
        <c:scaling>
          <c:orientation val="minMax"/>
          <c:max val="8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29651200"/>
        <c:crosses val="autoZero"/>
        <c:crossBetween val="between"/>
      </c:valAx>
      <c:valAx>
        <c:axId val="229666816"/>
        <c:scaling>
          <c:orientation val="minMax"/>
          <c:max val="30000"/>
          <c:min val="0"/>
        </c:scaling>
        <c:delete val="0"/>
        <c:axPos val="r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29668352"/>
        <c:crosses val="max"/>
        <c:crossBetween val="between"/>
      </c:valAx>
      <c:catAx>
        <c:axId val="229668352"/>
        <c:scaling>
          <c:orientation val="minMax"/>
        </c:scaling>
        <c:delete val="1"/>
        <c:axPos val="b"/>
        <c:majorTickMark val="out"/>
        <c:minorTickMark val="none"/>
        <c:tickLblPos val="nextTo"/>
        <c:crossAx val="229666816"/>
        <c:crosses val="autoZero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32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355296096939933E-2"/>
          <c:y val="0.11891826654639315"/>
          <c:w val="0.92261137068809984"/>
          <c:h val="0.732388723916394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'таб. к диаг 2'!$B$6:$B$7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66666559055121E-3"/>
                  <c:y val="8.3301589633740288E-3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latin typeface="Calibri" pitchFamily="34" charset="0"/>
                        <a:cs typeface="Times New Roman" pitchFamily="18" charset="0"/>
                      </a:rPr>
                      <a:t>47 305</a:t>
                    </a:r>
                    <a:endParaRPr lang="en-US" b="1">
                      <a:latin typeface="+mn-lt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4.3547973407617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2'!$B$8:$B$11</c:f>
              <c:numCache>
                <c:formatCode>#,##0</c:formatCode>
                <c:ptCount val="4"/>
                <c:pt idx="0">
                  <c:v>49800</c:v>
                </c:pt>
                <c:pt idx="1">
                  <c:v>7878</c:v>
                </c:pt>
                <c:pt idx="2">
                  <c:v>3858</c:v>
                </c:pt>
                <c:pt idx="3">
                  <c:v>5000</c:v>
                </c:pt>
              </c:numCache>
            </c:numRef>
          </c:val>
        </c:ser>
        <c:ser>
          <c:idx val="1"/>
          <c:order val="1"/>
          <c:tx>
            <c:strRef>
              <c:f>'таб. к диаг 2'!$C$6:$C$7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0"/>
                  <c:y val="1.249523844506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2'!$C$8:$C$11</c:f>
              <c:numCache>
                <c:formatCode>#,##0</c:formatCode>
                <c:ptCount val="4"/>
                <c:pt idx="0">
                  <c:v>51719</c:v>
                </c:pt>
                <c:pt idx="1">
                  <c:v>6261</c:v>
                </c:pt>
                <c:pt idx="2">
                  <c:v>3538</c:v>
                </c:pt>
                <c:pt idx="3">
                  <c:v>6997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9910016"/>
        <c:axId val="229911552"/>
      </c:barChart>
      <c:catAx>
        <c:axId val="2299100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29911552"/>
        <c:crosses val="autoZero"/>
        <c:auto val="1"/>
        <c:lblAlgn val="ctr"/>
        <c:lblOffset val="100"/>
        <c:noMultiLvlLbl val="0"/>
      </c:catAx>
      <c:valAx>
        <c:axId val="22991155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229910016"/>
        <c:crosses val="autoZero"/>
        <c:crossBetween val="between"/>
      </c:valAx>
      <c:spPr>
        <a:gradFill>
          <a:gsLst>
            <a:gs pos="0">
              <a:srgbClr val="CCCCFF"/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3987079942358935"/>
          <c:y val="0.93977508242839947"/>
          <c:w val="0.71069162694993504"/>
          <c:h val="4.7729679126540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686839592703497"/>
          <c:y val="0.2356295024806844"/>
          <c:w val="0.68916685109753129"/>
          <c:h val="0.67017072945947231"/>
        </c:manualLayout>
      </c:layout>
      <c:pie3DChart>
        <c:varyColors val="1"/>
        <c:ser>
          <c:idx val="0"/>
          <c:order val="0"/>
          <c:spPr>
            <a:solidFill>
              <a:srgbClr val="00B0F0"/>
            </a:solidFill>
          </c:spPr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0.11816706509830315"/>
                  <c:y val="-1.701150484616684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программные </a:t>
                    </a:r>
                    <a:r>
                      <a:rPr lang="ru-RU" dirty="0"/>
                      <a:t>расходы ( </a:t>
                    </a:r>
                    <a:r>
                      <a:rPr lang="ru-RU" dirty="0" smtClean="0"/>
                      <a:t>24 </a:t>
                    </a:r>
                    <a:r>
                      <a:rPr lang="ru-RU" dirty="0"/>
                      <a:t>муниципальные программы); </a:t>
                    </a:r>
                    <a:r>
                      <a:rPr lang="ru-RU" dirty="0" smtClean="0"/>
                      <a:t>357 975; 85,4%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2961502038494532"/>
                  <c:y val="-7.002538285486076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непрограммные расходы; </a:t>
                    </a:r>
                    <a:r>
                      <a:rPr lang="ru-RU" dirty="0" smtClean="0"/>
                      <a:t>61 094; 14,6%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'прогр и непрограм'!$A$10:$A$11</c:f>
              <c:strCache>
                <c:ptCount val="2"/>
                <c:pt idx="0">
                  <c:v>программные расходы ( 23 муниципальные программы)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'прогр и непрограм'!$B$10:$B$11</c:f>
              <c:numCache>
                <c:formatCode>#,##0</c:formatCode>
                <c:ptCount val="2"/>
                <c:pt idx="0">
                  <c:v>312520</c:v>
                </c:pt>
                <c:pt idx="1">
                  <c:v>54433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6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834800798536744E-2"/>
          <c:y val="9.6957841207349085E-2"/>
          <c:w val="0.90503603749315464"/>
          <c:h val="0.799350447073330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 к диаг 3'!$B$4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66FF"/>
            </a:solidFill>
          </c:spPr>
          <c:invertIfNegative val="0"/>
          <c:dLbls>
            <c:dLbl>
              <c:idx val="0"/>
              <c:layout>
                <c:manualLayout>
                  <c:x val="3.1433333085826819E-2"/>
                  <c:y val="-2.734708441517986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558850656997E-2"/>
                  <c:y val="-2.6963404796561598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333333118110373E-2"/>
                  <c:y val="-2.2880477568659015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2015 год</c:v>
                </c:pt>
                <c:pt idx="1">
                  <c:v> 2016 год</c:v>
                </c:pt>
                <c:pt idx="2">
                  <c:v> 2017 год</c:v>
                </c:pt>
              </c:strCache>
            </c:strRef>
          </c:cat>
          <c:val>
            <c:numRef>
              <c:f>'таб к диаг 3'!$C$4:$E$4</c:f>
              <c:numCache>
                <c:formatCode>General</c:formatCode>
                <c:ptCount val="3"/>
                <c:pt idx="0">
                  <c:v>266</c:v>
                </c:pt>
                <c:pt idx="1">
                  <c:v>358.4</c:v>
                </c:pt>
                <c:pt idx="2">
                  <c:v>411</c:v>
                </c:pt>
              </c:numCache>
            </c:numRef>
          </c:val>
        </c:ser>
        <c:ser>
          <c:idx val="1"/>
          <c:order val="1"/>
          <c:tx>
            <c:strRef>
              <c:f>'таб к диаг 3'!$B$5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900FF"/>
            </a:solidFill>
          </c:spPr>
          <c:invertIfNegative val="0"/>
          <c:dLbls>
            <c:dLbl>
              <c:idx val="0"/>
              <c:layout>
                <c:manualLayout>
                  <c:x val="3.5533333053543337E-2"/>
                  <c:y val="-2.3127094075944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166666397637768E-2"/>
                  <c:y val="-2.2880477568659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533333053543337E-2"/>
                  <c:y val="-2.9292506758085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2015 год</c:v>
                </c:pt>
                <c:pt idx="1">
                  <c:v> 2016 год</c:v>
                </c:pt>
                <c:pt idx="2">
                  <c:v> 2017 год</c:v>
                </c:pt>
              </c:strCache>
            </c:strRef>
          </c:cat>
          <c:val>
            <c:numRef>
              <c:f>'таб к диаг 3'!$C$5:$E$5</c:f>
              <c:numCache>
                <c:formatCode>General</c:formatCode>
                <c:ptCount val="3"/>
                <c:pt idx="0">
                  <c:v>269.5</c:v>
                </c:pt>
                <c:pt idx="1">
                  <c:v>349.8</c:v>
                </c:pt>
                <c:pt idx="2">
                  <c:v>420.7</c:v>
                </c:pt>
              </c:numCache>
            </c:numRef>
          </c:val>
        </c:ser>
        <c:ser>
          <c:idx val="2"/>
          <c:order val="2"/>
          <c:tx>
            <c:strRef>
              <c:f>'таб к диаг 3'!$B$6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2.5966666462204732E-2"/>
                  <c:y val="5.61748388052044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133332859842598E-2"/>
                  <c:y val="5.62285730027746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6966558527822378E-2"/>
                  <c:y val="5.17848860156319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2015 год</c:v>
                </c:pt>
                <c:pt idx="1">
                  <c:v> 2016 год</c:v>
                </c:pt>
                <c:pt idx="2">
                  <c:v> 2017 год</c:v>
                </c:pt>
              </c:strCache>
            </c:strRef>
          </c:cat>
          <c:val>
            <c:numRef>
              <c:f>'таб к диаг 3'!$C$6:$E$6</c:f>
              <c:numCache>
                <c:formatCode>General</c:formatCode>
                <c:ptCount val="3"/>
                <c:pt idx="0">
                  <c:v>-3.5</c:v>
                </c:pt>
                <c:pt idx="1">
                  <c:v>8.5999999999999659</c:v>
                </c:pt>
                <c:pt idx="2">
                  <c:v>-9.6999999999999886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0978688"/>
        <c:axId val="230980224"/>
        <c:axId val="0"/>
      </c:bar3DChart>
      <c:catAx>
        <c:axId val="2309786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30980224"/>
        <c:crosses val="autoZero"/>
        <c:auto val="1"/>
        <c:lblAlgn val="ctr"/>
        <c:lblOffset val="100"/>
        <c:noMultiLvlLbl val="0"/>
      </c:catAx>
      <c:valAx>
        <c:axId val="230980224"/>
        <c:scaling>
          <c:orientation val="minMax"/>
          <c:max val="350"/>
          <c:min val="-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0978688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9.715299661034385E-2"/>
          <c:y val="0.93693300656106715"/>
          <c:w val="0.8070605658236697"/>
          <c:h val="5.0571841054166233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01051455568487E-2"/>
          <c:y val="4.353836853509175E-2"/>
          <c:w val="0.91806037072393376"/>
          <c:h val="0.849504944902787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 к диаг 7'!$C$4</c:f>
              <c:strCache>
                <c:ptCount val="1"/>
                <c:pt idx="0">
                  <c:v>План на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8.33015896337402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04126987042175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287887950503911E-3"/>
                  <c:y val="7.91545275590551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7'!$C$5:$C$8</c:f>
              <c:numCache>
                <c:formatCode>#,##0</c:formatCode>
                <c:ptCount val="4"/>
                <c:pt idx="0">
                  <c:v>410042</c:v>
                </c:pt>
                <c:pt idx="1">
                  <c:v>425224</c:v>
                </c:pt>
                <c:pt idx="2">
                  <c:v>-15182</c:v>
                </c:pt>
                <c:pt idx="3">
                  <c:v>7000</c:v>
                </c:pt>
              </c:numCache>
            </c:numRef>
          </c:val>
        </c:ser>
        <c:ser>
          <c:idx val="1"/>
          <c:order val="1"/>
          <c:tx>
            <c:strRef>
              <c:f>'таб к диаг 7'!$D$4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66666559055121E-3"/>
                  <c:y val="8.33015896337402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8333332795275621E-3"/>
                  <c:y val="4.1650794816870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8438000183435399E-3"/>
                  <c:y val="6.8751312335958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7'!$D$5:$D$8</c:f>
              <c:numCache>
                <c:formatCode>#,##0</c:formatCode>
                <c:ptCount val="4"/>
                <c:pt idx="0">
                  <c:v>411011</c:v>
                </c:pt>
                <c:pt idx="1">
                  <c:v>420756</c:v>
                </c:pt>
                <c:pt idx="2">
                  <c:v>-9745</c:v>
                </c:pt>
                <c:pt idx="3">
                  <c:v>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1094144"/>
        <c:axId val="231095680"/>
      </c:barChart>
      <c:catAx>
        <c:axId val="2310941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anchor="t" anchorCtr="1"/>
          <a:lstStyle/>
          <a:p>
            <a:pPr>
              <a:defRPr sz="1400" b="1"/>
            </a:pPr>
            <a:endParaRPr lang="ru-RU"/>
          </a:p>
        </c:txPr>
        <c:crossAx val="231095680"/>
        <c:crosses val="autoZero"/>
        <c:auto val="1"/>
        <c:lblAlgn val="ctr"/>
        <c:lblOffset val="100"/>
        <c:noMultiLvlLbl val="0"/>
      </c:catAx>
      <c:valAx>
        <c:axId val="231095680"/>
        <c:scaling>
          <c:orientation val="minMax"/>
          <c:max val="500000"/>
          <c:min val="-19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231094144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0608927475520265"/>
          <c:y val="0.95817653476209752"/>
          <c:w val="0.75775478405967411"/>
          <c:h val="3.7658385756215301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32000">
          <a:srgbClr val="FFFF00">
            <a:alpha val="16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633259199738128E-2"/>
          <c:y val="0.13587128789340941"/>
          <c:w val="0.84493348153595649"/>
          <c:h val="0.720044018658901"/>
        </c:manualLayout>
      </c:layout>
      <c:pie3DChart>
        <c:varyColors val="1"/>
        <c:ser>
          <c:idx val="0"/>
          <c:order val="0"/>
          <c:tx>
            <c:strRef>
              <c:f>'таб к диаг 4'!$C$3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Pt>
            <c:idx val="0"/>
            <c:bubble3D val="0"/>
            <c:explosion val="5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66FF33"/>
              </a:solidFill>
            </c:spPr>
          </c:dPt>
          <c:dPt>
            <c:idx val="2"/>
            <c:bubble3D val="0"/>
            <c:explosion val="29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147740647130651"/>
                  <c:y val="1.7810306210412286E-2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Налоговые доходы
12%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4751553453399859E-2"/>
                  <c:y val="0.19973474674922928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Неналоговые доходы
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5734603235685597E-2"/>
                  <c:y val="5.9774301885944757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/>
                      <a:t>Безвозмездные поступления</a:t>
                    </a:r>
                    <a:r>
                      <a:rPr lang="ru-RU" sz="1600" b="1" baseline="0"/>
                      <a:t> 87</a:t>
                    </a:r>
                    <a:r>
                      <a:rPr lang="ru-RU" sz="1600" b="1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к диаг 4'!$B$4:$B$6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'таб к диаг 4'!$C$4:$C$6</c:f>
              <c:numCache>
                <c:formatCode>#,##0</c:formatCode>
                <c:ptCount val="3"/>
                <c:pt idx="0">
                  <c:v>50945</c:v>
                </c:pt>
                <c:pt idx="1">
                  <c:v>3203</c:v>
                </c:pt>
                <c:pt idx="2">
                  <c:v>356863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9999FF">
            <a:alpha val="45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Инвестиции в основной капитал всего,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Лист2!$F$31</c:f>
              <c:strCache>
                <c:ptCount val="1"/>
                <c:pt idx="0">
                  <c:v>инвестиции всего,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6111111111111108E-2"/>
                  <c:y val="-3.7037037037036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88888888888889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333333333333333E-2"/>
                  <c:y val="-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Лист2!$G$30:$I$30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Лист2!$G$31:$I$31</c:f>
              <c:numCache>
                <c:formatCode>General</c:formatCode>
                <c:ptCount val="3"/>
                <c:pt idx="0">
                  <c:v>215.6</c:v>
                </c:pt>
                <c:pt idx="1">
                  <c:v>256.32</c:v>
                </c:pt>
                <c:pt idx="2">
                  <c:v>202.95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05132928"/>
        <c:axId val="205152256"/>
        <c:axId val="0"/>
      </c:bar3DChart>
      <c:catAx>
        <c:axId val="205132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05152256"/>
        <c:crosses val="autoZero"/>
        <c:auto val="1"/>
        <c:lblAlgn val="ctr"/>
        <c:lblOffset val="100"/>
        <c:noMultiLvlLbl val="0"/>
      </c:catAx>
      <c:valAx>
        <c:axId val="205152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051329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177296051097402E-2"/>
          <c:y val="0.13974366395482823"/>
          <c:w val="0.86911207452142725"/>
          <c:h val="0.71448429346887743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5'!$B$5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pPr>
              <a:solidFill>
                <a:srgbClr val="3366FF"/>
              </a:solidFill>
            </c:spPr>
          </c:marker>
          <c:dLbls>
            <c:dLbl>
              <c:idx val="0"/>
              <c:layout>
                <c:manualLayout>
                  <c:x val="-7.9266666042519696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281E-3"/>
                  <c:y val="1.249523844506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'таб к диаг 5'!$C$5:$E$5</c:f>
              <c:numCache>
                <c:formatCode>#,##0</c:formatCode>
                <c:ptCount val="3"/>
                <c:pt idx="0">
                  <c:v>47477</c:v>
                </c:pt>
                <c:pt idx="1">
                  <c:v>49107</c:v>
                </c:pt>
                <c:pt idx="2">
                  <c:v>50945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998592"/>
        <c:axId val="230000128"/>
      </c:lineChart>
      <c:lineChart>
        <c:grouping val="stacked"/>
        <c:varyColors val="0"/>
        <c:ser>
          <c:idx val="1"/>
          <c:order val="1"/>
          <c:tx>
            <c:strRef>
              <c:f>'таб к диаг 5'!$B$6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6.9699999451181105E-2"/>
                  <c:y val="-2.08253974084350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8742857667591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'таб к диаг 5'!$C$6:$E$6</c:f>
              <c:numCache>
                <c:formatCode>#,##0</c:formatCode>
                <c:ptCount val="3"/>
                <c:pt idx="0">
                  <c:v>3386</c:v>
                </c:pt>
                <c:pt idx="1">
                  <c:v>3663</c:v>
                </c:pt>
                <c:pt idx="2">
                  <c:v>3203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0011648"/>
        <c:axId val="230001664"/>
      </c:lineChart>
      <c:catAx>
        <c:axId val="2299985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30000128"/>
        <c:crosses val="autoZero"/>
        <c:auto val="1"/>
        <c:lblAlgn val="ctr"/>
        <c:lblOffset val="100"/>
        <c:noMultiLvlLbl val="0"/>
      </c:catAx>
      <c:valAx>
        <c:axId val="230000128"/>
        <c:scaling>
          <c:orientation val="minMax"/>
          <c:max val="6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29998592"/>
        <c:crosses val="autoZero"/>
        <c:crossBetween val="between"/>
      </c:valAx>
      <c:valAx>
        <c:axId val="230001664"/>
        <c:scaling>
          <c:orientation val="minMax"/>
          <c:max val="15000"/>
          <c:min val="0"/>
        </c:scaling>
        <c:delete val="0"/>
        <c:axPos val="r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30011648"/>
        <c:crosses val="max"/>
        <c:crossBetween val="between"/>
      </c:valAx>
      <c:catAx>
        <c:axId val="230011648"/>
        <c:scaling>
          <c:orientation val="minMax"/>
        </c:scaling>
        <c:delete val="1"/>
        <c:axPos val="t"/>
        <c:majorTickMark val="out"/>
        <c:minorTickMark val="none"/>
        <c:tickLblPos val="nextTo"/>
        <c:crossAx val="230001664"/>
        <c:crosses val="max"/>
        <c:auto val="1"/>
        <c:lblAlgn val="ctr"/>
        <c:lblOffset val="100"/>
        <c:noMultiLvlLbl val="0"/>
      </c:catAx>
      <c:spPr>
        <a:gradFill>
          <a:gsLst>
            <a:gs pos="0">
              <a:srgbClr val="9966FF">
                <a:alpha val="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layout>
        <c:manualLayout>
          <c:xMode val="edge"/>
          <c:yMode val="edge"/>
          <c:x val="0.14902628229113182"/>
          <c:y val="0.94984637579872366"/>
          <c:w val="0.62814743599883971"/>
          <c:h val="3.765838575621530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970011440877581E-2"/>
          <c:y val="9.166666666666666E-2"/>
          <c:w val="0.84491467797294573"/>
          <c:h val="0.82916666666666672"/>
        </c:manualLayout>
      </c:layout>
      <c:pie3DChart>
        <c:varyColors val="1"/>
        <c:ser>
          <c:idx val="0"/>
          <c:order val="0"/>
          <c:tx>
            <c:strRef>
              <c:f>'по отраслям'!$C$21</c:f>
              <c:strCache>
                <c:ptCount val="1"/>
                <c:pt idx="0">
                  <c:v>2017</c:v>
                </c:pt>
              </c:strCache>
            </c:strRef>
          </c:tx>
          <c:explosion val="24"/>
          <c:dPt>
            <c:idx val="1"/>
            <c:bubble3D val="0"/>
            <c:explosion val="32"/>
          </c:dPt>
          <c:dPt>
            <c:idx val="10"/>
            <c:bubble3D val="0"/>
            <c:explosion val="50"/>
          </c:dPt>
          <c:dLbls>
            <c:dLbl>
              <c:idx val="0"/>
              <c:layout>
                <c:manualLayout>
                  <c:x val="1.1311555286358436E-2"/>
                  <c:y val="5.437926509186359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0995087152567468E-3"/>
                  <c:y val="5.7479494750656168E-2"/>
                </c:manualLayout>
              </c:layout>
              <c:tx>
                <c:rich>
                  <a:bodyPr/>
                  <a:lstStyle/>
                  <a:p>
                    <a:r>
                      <a:rPr lang="ru-RU" b="1">
                        <a:solidFill>
                          <a:schemeClr val="tx2"/>
                        </a:solidFill>
                        <a:latin typeface="Arial Narrow" panose="020B0606020202030204" pitchFamily="34" charset="0"/>
                      </a:rPr>
                      <a:t>Национальная </a:t>
                    </a:r>
                  </a:p>
                  <a:p>
                    <a:r>
                      <a:rPr lang="ru-RU" b="1">
                        <a:solidFill>
                          <a:schemeClr val="tx2"/>
                        </a:solidFill>
                        <a:latin typeface="Arial Narrow" panose="020B0606020202030204" pitchFamily="34" charset="0"/>
                      </a:rPr>
                      <a:t>оборона; 305,0; 0%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2.373990174305135E-2"/>
                  <c:y val="-9.897965879265091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4.5356915001009489E-2"/>
                  <c:y val="-9.000426509186351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2.0304031226865873E-2"/>
                  <c:y val="-7.333415354330709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165806581869574"/>
                  <c:y val="1.178953412073490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22790325055521907"/>
                  <c:y val="9.483234908136482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011462951746416"/>
                  <c:y val="0.1679396325459317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2902521031024969"/>
                  <c:y val="0.142863681102362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4.0296116831549905E-2"/>
                  <c:y val="-8.390091863517060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2.5739551786795881E-2"/>
                  <c:y val="1.205347769028871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rgbClr val="FF0000"/>
                  </a:solidFill>
                </a:ln>
              </c:spPr>
            </c:leaderLines>
          </c:dLbls>
          <c:cat>
            <c:strRef>
              <c:f>'по отраслям'!$B$22:$B$33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'по отраслям'!$C$22:$C$33</c:f>
              <c:numCache>
                <c:formatCode>#,##0.0</c:formatCode>
                <c:ptCount val="12"/>
                <c:pt idx="0">
                  <c:v>47.2</c:v>
                </c:pt>
                <c:pt idx="1">
                  <c:v>0.3</c:v>
                </c:pt>
                <c:pt idx="2">
                  <c:v>3.1</c:v>
                </c:pt>
                <c:pt idx="3">
                  <c:v>22.7</c:v>
                </c:pt>
                <c:pt idx="4">
                  <c:v>23.1</c:v>
                </c:pt>
                <c:pt idx="5">
                  <c:v>235.3</c:v>
                </c:pt>
                <c:pt idx="6">
                  <c:v>39.1</c:v>
                </c:pt>
                <c:pt idx="7">
                  <c:v>13.4</c:v>
                </c:pt>
                <c:pt idx="8">
                  <c:v>2</c:v>
                </c:pt>
                <c:pt idx="9">
                  <c:v>1.7</c:v>
                </c:pt>
                <c:pt idx="10">
                  <c:v>8.0000000000000002E-3</c:v>
                </c:pt>
                <c:pt idx="11">
                  <c:v>32.9</c:v>
                </c:pt>
              </c:numCache>
            </c:numRef>
          </c:val>
        </c:ser>
        <c:ser>
          <c:idx val="1"/>
          <c:order val="1"/>
          <c:tx>
            <c:strRef>
              <c:f>'по отраслям'!$D$21</c:f>
              <c:strCache>
                <c:ptCount val="1"/>
                <c:pt idx="0">
                  <c:v>Структура расходов 2017 года</c:v>
                </c:pt>
              </c:strCache>
            </c:strRef>
          </c:tx>
          <c:explosion val="25"/>
          <c:cat>
            <c:strRef>
              <c:f>'по отраслям'!$B$22:$B$33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 и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'по отраслям'!$D$22:$D$33</c:f>
              <c:numCache>
                <c:formatCode>#,##0.0</c:formatCode>
                <c:ptCount val="12"/>
                <c:pt idx="0">
                  <c:v>1.1217903012672429E-2</c:v>
                </c:pt>
                <c:pt idx="1">
                  <c:v>7.130023101274848E-5</c:v>
                </c:pt>
                <c:pt idx="2">
                  <c:v>7.3676905379840092E-4</c:v>
                </c:pt>
                <c:pt idx="3">
                  <c:v>5.3950508132979682E-3</c:v>
                </c:pt>
                <c:pt idx="4">
                  <c:v>5.4901177879816332E-3</c:v>
                </c:pt>
                <c:pt idx="5">
                  <c:v>5.5923147857665723E-2</c:v>
                </c:pt>
                <c:pt idx="6">
                  <c:v>9.292796775328219E-3</c:v>
                </c:pt>
                <c:pt idx="7">
                  <c:v>3.1847436519027651E-3</c:v>
                </c:pt>
                <c:pt idx="8">
                  <c:v>4.7533487341832318E-4</c:v>
                </c:pt>
                <c:pt idx="9">
                  <c:v>4.0403464240557475E-4</c:v>
                </c:pt>
                <c:pt idx="10">
                  <c:v>1.9013394936732928E-6</c:v>
                </c:pt>
                <c:pt idx="11">
                  <c:v>7.8192586677314161E-3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4266101352715E-2"/>
          <c:y val="8.7499999999999994E-2"/>
          <c:w val="0.84491467797294573"/>
          <c:h val="0.82916666666666672"/>
        </c:manualLayout>
      </c:layout>
      <c:pie3DChart>
        <c:varyColors val="1"/>
        <c:ser>
          <c:idx val="0"/>
          <c:order val="0"/>
          <c:explosion val="26"/>
          <c:dPt>
            <c:idx val="1"/>
            <c:bubble3D val="0"/>
            <c:explosion val="71"/>
          </c:dPt>
          <c:dPt>
            <c:idx val="2"/>
            <c:bubble3D val="0"/>
            <c:explosion val="48"/>
          </c:dPt>
          <c:dPt>
            <c:idx val="6"/>
            <c:bubble3D val="0"/>
            <c:explosion val="65"/>
          </c:dPt>
          <c:dPt>
            <c:idx val="7"/>
            <c:bubble3D val="0"/>
            <c:explosion val="44"/>
          </c:dPt>
          <c:dLbls>
            <c:dLbl>
              <c:idx val="0"/>
              <c:layout>
                <c:manualLayout>
                  <c:x val="3.3894286291136583E-2"/>
                  <c:y val="-7.017962598425196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877340332458443"/>
                  <c:y val="-2.926197506561679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1530396392758598"/>
                  <c:y val="0.1180569225721784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3.7620512820512819E-2"/>
                  <c:y val="0.100986384514435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3.9295672656302572E-2"/>
                  <c:y val="8.882480314960633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0987689615721112"/>
                  <c:y val="-1.12458989501312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1.5962743118648631E-2"/>
                  <c:y val="2.9499671916010501E-3"/>
                </c:manualLayout>
              </c:layout>
              <c:tx>
                <c:rich>
                  <a:bodyPr/>
                  <a:lstStyle/>
                  <a:p>
                    <a:r>
                      <a:rPr lang="ru-RU">
                        <a:latin typeface="Arial Narrow" panose="020B0606020202030204" pitchFamily="34" charset="0"/>
                      </a:rPr>
                      <a:t>Пособия по социальной </a:t>
                    </a:r>
                  </a:p>
                  <a:p>
                    <a:r>
                      <a:rPr lang="ru-RU">
                        <a:latin typeface="Arial Narrow" panose="020B0606020202030204" pitchFamily="34" charset="0"/>
                      </a:rPr>
                      <a:t>помощи населению;</a:t>
                    </a:r>
                  </a:p>
                  <a:p>
                    <a:r>
                      <a:rPr lang="ru-RU">
                        <a:latin typeface="Arial Narrow" panose="020B0606020202030204" pitchFamily="34" charset="0"/>
                      </a:rPr>
                      <a:t> 8 707; 2%</a:t>
                    </a:r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24009540345918309"/>
                  <c:y val="-8.031889763779527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9.3940749713978158E-2"/>
                  <c:y val="1.991896325459315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КОСГУ!$I$4:$I$12</c:f>
              <c:strCache>
                <c:ptCount val="9"/>
                <c:pt idx="0">
                  <c:v>Оплата труда и начисления (211,212,213)</c:v>
                </c:pt>
                <c:pt idx="1">
                  <c:v>Прочие услуги</c:v>
                </c:pt>
                <c:pt idx="2">
                  <c:v>Коммунальные услуги (223)</c:v>
                </c:pt>
                <c:pt idx="3">
                  <c:v>Безвозмездные перечисления государственным и муниципальным организациям</c:v>
                </c:pt>
                <c:pt idx="4">
                  <c:v>Безвозмездные перечисления организациям, за исключением государственных и муниципальных организаций</c:v>
                </c:pt>
                <c:pt idx="5">
                  <c:v>Перечисления другим бюджетам бюджетной системы Российской Федерации</c:v>
                </c:pt>
                <c:pt idx="6">
                  <c:v>Пособия по социальной помощи населению</c:v>
                </c:pt>
                <c:pt idx="7">
                  <c:v>Прочие расходы</c:v>
                </c:pt>
                <c:pt idx="8">
                  <c:v>Увеличение стоимости основных средств и материальных запасов</c:v>
                </c:pt>
              </c:strCache>
            </c:strRef>
          </c:cat>
          <c:val>
            <c:numRef>
              <c:f>КОСГУ!$J$4:$J$12</c:f>
              <c:numCache>
                <c:formatCode>#,##0</c:formatCode>
                <c:ptCount val="9"/>
                <c:pt idx="0">
                  <c:v>56262</c:v>
                </c:pt>
                <c:pt idx="1">
                  <c:v>10090</c:v>
                </c:pt>
                <c:pt idx="2">
                  <c:v>1803</c:v>
                </c:pt>
                <c:pt idx="3">
                  <c:v>173961</c:v>
                </c:pt>
                <c:pt idx="4">
                  <c:v>12957</c:v>
                </c:pt>
                <c:pt idx="5">
                  <c:v>36959</c:v>
                </c:pt>
                <c:pt idx="6">
                  <c:v>8707</c:v>
                </c:pt>
                <c:pt idx="7">
                  <c:v>1721</c:v>
                </c:pt>
                <c:pt idx="8">
                  <c:v>118296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КОСГУ!$I$4:$I$12</c:f>
              <c:strCache>
                <c:ptCount val="9"/>
                <c:pt idx="0">
                  <c:v>Оплата труда и начисления (211,212,213)</c:v>
                </c:pt>
                <c:pt idx="1">
                  <c:v>Прочие услуги</c:v>
                </c:pt>
                <c:pt idx="2">
                  <c:v>Коммунальные услуги (223)</c:v>
                </c:pt>
                <c:pt idx="3">
                  <c:v>Безвозмездные перечисления государственным и муниципальным организациям</c:v>
                </c:pt>
                <c:pt idx="4">
                  <c:v>Безвозмездные перечисления организациям, за исключением государственных и муниципальных организаций</c:v>
                </c:pt>
                <c:pt idx="5">
                  <c:v>Перечисления другим бюджетам бюджетной системы Российской Федерации</c:v>
                </c:pt>
                <c:pt idx="6">
                  <c:v>Пособия по социальной помощи населению</c:v>
                </c:pt>
                <c:pt idx="7">
                  <c:v>Прочие расходы</c:v>
                </c:pt>
                <c:pt idx="8">
                  <c:v>Увеличение стоимости основных средств и материальных запасов</c:v>
                </c:pt>
              </c:strCache>
            </c:strRef>
          </c:cat>
          <c:val>
            <c:numRef>
              <c:f>КОСГУ!$K$4:$K$12</c:f>
              <c:numCache>
                <c:formatCode>0.0</c:formatCode>
                <c:ptCount val="9"/>
                <c:pt idx="0">
                  <c:v>13.371645324130851</c:v>
                </c:pt>
                <c:pt idx="1">
                  <c:v>2.3980644363954409</c:v>
                </c:pt>
                <c:pt idx="2">
                  <c:v>0.42851438838661832</c:v>
                </c:pt>
                <c:pt idx="3">
                  <c:v>41.344864957362461</c:v>
                </c:pt>
                <c:pt idx="4">
                  <c:v>3.0794569774406066</c:v>
                </c:pt>
                <c:pt idx="5">
                  <c:v>8.7839507933339043</c:v>
                </c:pt>
                <c:pt idx="6">
                  <c:v>2.06937037142667</c:v>
                </c:pt>
                <c:pt idx="7">
                  <c:v>0.40902565857646717</c:v>
                </c:pt>
                <c:pt idx="8">
                  <c:v>28.115107092946985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2.6252964533279494E-2"/>
                  <c:y val="-0.5897181758530183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5576176054916213E-2"/>
                  <c:y val="-3.445291994750656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образование!$A$14:$A$15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образование!$B$14:$B$15</c:f>
              <c:numCache>
                <c:formatCode>#,##0.0</c:formatCode>
                <c:ptCount val="2"/>
                <c:pt idx="0">
                  <c:v>176079.82</c:v>
                </c:pt>
                <c:pt idx="1">
                  <c:v>59191.16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образование!$A$14:$A$15</c:f>
              <c:strCache>
                <c:ptCount val="2"/>
                <c:pt idx="0">
                  <c:v>Средства областного бюджета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образование!$C$14:$C$15</c:f>
              <c:numCache>
                <c:formatCode>0.0</c:formatCode>
                <c:ptCount val="2"/>
                <c:pt idx="0">
                  <c:v>74.8412766554314</c:v>
                </c:pt>
                <c:pt idx="1">
                  <c:v>25.158714843733399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343111133781279"/>
          <c:y val="0.1936761958984462"/>
          <c:w val="0.7180054457899836"/>
          <c:h val="0.3919308636161124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'таб к диаг 8'!$B$5</c:f>
              <c:strCache>
                <c:ptCount val="1"/>
                <c:pt idx="0">
                  <c:v>Муниципальный долг, тыс.рублей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 к диаг 8'!$C$5:$D$5</c:f>
              <c:numCache>
                <c:formatCode>General</c:formatCode>
                <c:ptCount val="2"/>
                <c:pt idx="0" formatCode="#,##0">
                  <c:v>7000</c:v>
                </c:pt>
              </c:numCache>
            </c:numRef>
          </c:val>
        </c:ser>
        <c:ser>
          <c:idx val="1"/>
          <c:order val="1"/>
          <c:tx>
            <c:strRef>
              <c:f>'таб к диаг 8'!$B$6</c:f>
              <c:strCache>
                <c:ptCount val="1"/>
                <c:pt idx="0">
                  <c:v>Доходы районного бюджета без учета безвозмездных поступлений, тыс.рублей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 к диаг 8'!$C$6:$D$6</c:f>
              <c:numCache>
                <c:formatCode>General</c:formatCode>
                <c:ptCount val="2"/>
                <c:pt idx="0" formatCode="#,##0">
                  <c:v>54148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31437824"/>
        <c:axId val="231439360"/>
      </c:barChart>
      <c:catAx>
        <c:axId val="231437824"/>
        <c:scaling>
          <c:orientation val="minMax"/>
        </c:scaling>
        <c:delete val="1"/>
        <c:axPos val="l"/>
        <c:majorTickMark val="out"/>
        <c:minorTickMark val="none"/>
        <c:tickLblPos val="nextTo"/>
        <c:crossAx val="231439360"/>
        <c:crosses val="autoZero"/>
        <c:auto val="1"/>
        <c:lblAlgn val="ctr"/>
        <c:lblOffset val="100"/>
        <c:noMultiLvlLbl val="0"/>
      </c:catAx>
      <c:valAx>
        <c:axId val="231439360"/>
        <c:scaling>
          <c:orientation val="minMax"/>
          <c:max val="55000"/>
          <c:min val="0"/>
        </c:scaling>
        <c:delete val="0"/>
        <c:axPos val="b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#,##0" sourceLinked="1"/>
        <c:majorTickMark val="out"/>
        <c:minorTickMark val="none"/>
        <c:tickLblPos val="nextTo"/>
        <c:spPr>
          <a:noFill/>
        </c:spPr>
        <c:crossAx val="231437824"/>
        <c:crosses val="autoZero"/>
        <c:crossBetween val="between"/>
      </c:valAx>
      <c:spPr>
        <a:gradFill>
          <a:gsLst>
            <a:gs pos="32000">
              <a:srgbClr val="FFFF00">
                <a:alpha val="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b"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32000">
          <a:srgbClr val="FFFF00">
            <a:alpha val="25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633443268831693E-2"/>
          <c:y val="0.11063024934383202"/>
          <c:w val="0.91931019669081249"/>
          <c:h val="0.75550951443569558"/>
        </c:manualLayout>
      </c:layout>
      <c:lineChart>
        <c:grouping val="standard"/>
        <c:varyColors val="0"/>
        <c:ser>
          <c:idx val="0"/>
          <c:order val="0"/>
          <c:tx>
            <c:strRef>
              <c:f>'таб к диаг 4'!$A$5</c:f>
              <c:strCache>
                <c:ptCount val="1"/>
                <c:pt idx="0">
                  <c:v>Бюджетный кредит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'таб к диаг 4'!$B$4:$C$4</c:f>
              <c:strCache>
                <c:ptCount val="2"/>
                <c:pt idx="0">
                  <c:v>на 01.01.2017 года</c:v>
                </c:pt>
                <c:pt idx="1">
                  <c:v>на 01.01.2018 года</c:v>
                </c:pt>
              </c:strCache>
            </c:strRef>
          </c:cat>
          <c:val>
            <c:numRef>
              <c:f>'таб к диаг 4'!$B$5:$C$5</c:f>
              <c:numCache>
                <c:formatCode>#,##0.0</c:formatCode>
                <c:ptCount val="2"/>
                <c:pt idx="0">
                  <c:v>8500</c:v>
                </c:pt>
                <c:pt idx="1">
                  <c:v>7000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0763136"/>
        <c:axId val="230777216"/>
      </c:lineChart>
      <c:catAx>
        <c:axId val="2307631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30777216"/>
        <c:crosses val="autoZero"/>
        <c:auto val="1"/>
        <c:lblAlgn val="ctr"/>
        <c:lblOffset val="100"/>
        <c:noMultiLvlLbl val="0"/>
      </c:catAx>
      <c:valAx>
        <c:axId val="23077721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307631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646521677323981"/>
          <c:y val="0.93815644071329118"/>
          <c:w val="0.6437027928317367"/>
          <c:h val="4.9348320841647815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'табл к диаграмме 5'!$B$4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9.5666665913385907E-3"/>
                  <c:y val="0.197841275380133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33333214960637E-2"/>
                  <c:y val="0.310298421385682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'табл к диаграмме 5'!$C$3:$D$3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'табл к диаграмме 5'!$C$4:$D$4</c:f>
              <c:numCache>
                <c:formatCode>#,##0.0</c:formatCode>
                <c:ptCount val="2"/>
                <c:pt idx="0">
                  <c:v>7000</c:v>
                </c:pt>
                <c:pt idx="1">
                  <c:v>10000</c:v>
                </c:pt>
              </c:numCache>
            </c:numRef>
          </c:val>
        </c:ser>
        <c:ser>
          <c:idx val="1"/>
          <c:order val="1"/>
          <c:tx>
            <c:strRef>
              <c:f>'табл к диаграмме 5'!$B$5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7766666526771648E-2"/>
                  <c:y val="0.197841275380133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866666494488082E-2"/>
                  <c:y val="0.181180957453385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'табл к диаграмме 5'!$C$3:$D$3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'табл к диаграмме 5'!$C$5:$D$5</c:f>
              <c:numCache>
                <c:formatCode>#,##0.0</c:formatCode>
                <c:ptCount val="2"/>
                <c:pt idx="0">
                  <c:v>7000</c:v>
                </c:pt>
                <c:pt idx="1">
                  <c:v>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0829056"/>
        <c:axId val="230834944"/>
        <c:axId val="0"/>
      </c:bar3DChart>
      <c:catAx>
        <c:axId val="2308290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30834944"/>
        <c:crosses val="autoZero"/>
        <c:auto val="1"/>
        <c:lblAlgn val="ctr"/>
        <c:lblOffset val="100"/>
        <c:noMultiLvlLbl val="0"/>
      </c:catAx>
      <c:valAx>
        <c:axId val="23083494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308290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299772089503107"/>
          <c:y val="0.94984637579872366"/>
          <c:w val="0.69473789216741844"/>
          <c:h val="3.7658385756215287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Объем розничного товарооборота,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849518810148728E-2"/>
          <c:y val="0.30579870224555261"/>
          <c:w val="0.88337270341207352"/>
          <c:h val="0.58748067949839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Лист2!$F$37</c:f>
              <c:strCache>
                <c:ptCount val="1"/>
                <c:pt idx="0">
                  <c:v>Розничный товарооборот,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777777777777776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555555555555555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555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Лист2!$G$36:$I$36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Лист2!$G$37:$I$37</c:f>
              <c:numCache>
                <c:formatCode>General</c:formatCode>
                <c:ptCount val="3"/>
                <c:pt idx="0">
                  <c:v>501.94</c:v>
                </c:pt>
                <c:pt idx="1">
                  <c:v>527.35</c:v>
                </c:pt>
                <c:pt idx="2" formatCode="0">
                  <c:v>553.72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5177216"/>
        <c:axId val="205178752"/>
        <c:axId val="0"/>
      </c:bar3DChart>
      <c:catAx>
        <c:axId val="205177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05178752"/>
        <c:crosses val="autoZero"/>
        <c:auto val="1"/>
        <c:lblAlgn val="ctr"/>
        <c:lblOffset val="100"/>
        <c:noMultiLvlLbl val="0"/>
      </c:catAx>
      <c:valAx>
        <c:axId val="205178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051772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Численность населения, занятых в экономике, чел.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Лист2!$F$72</c:f>
              <c:strCache>
                <c:ptCount val="1"/>
                <c:pt idx="0">
                  <c:v>Численность населения, занятых в экономике, чел</c:v>
                </c:pt>
              </c:strCache>
            </c:strRef>
          </c:tx>
          <c:spPr>
            <a:ln w="50800">
              <a:solidFill>
                <a:schemeClr val="accent1">
                  <a:shade val="95000"/>
                  <a:satMod val="105000"/>
                </a:schemeClr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Лист2!$G$71:$I$71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Лист2!$G$72:$I$72</c:f>
              <c:numCache>
                <c:formatCode>General</c:formatCode>
                <c:ptCount val="3"/>
                <c:pt idx="0">
                  <c:v>2474</c:v>
                </c:pt>
                <c:pt idx="1">
                  <c:v>2452</c:v>
                </c:pt>
                <c:pt idx="2">
                  <c:v>2421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826560"/>
        <c:axId val="211828096"/>
      </c:lineChart>
      <c:catAx>
        <c:axId val="211826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1828096"/>
        <c:crosses val="autoZero"/>
        <c:auto val="1"/>
        <c:lblAlgn val="ctr"/>
        <c:lblOffset val="100"/>
        <c:noMultiLvlLbl val="0"/>
      </c:catAx>
      <c:valAx>
        <c:axId val="211828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1826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Прожиточный минимум в среднем на душу населения, руб.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Лист2!$F$69</c:f>
              <c:strCache>
                <c:ptCount val="1"/>
                <c:pt idx="0">
                  <c:v>прожиточный минимум на душу населения, руб.</c:v>
                </c:pt>
              </c:strCache>
            </c:strRef>
          </c:tx>
          <c:spPr>
            <a:ln w="47625"/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5.0606665172796245E-2"/>
                  <c:y val="4.57572615388413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6004106888311845E-2"/>
                  <c:y val="4.40923230752138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111111111111212E-2"/>
                  <c:y val="3.24074074074074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Лист2!$G$68:$I$68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Лист2!$G$69:$I$69</c:f>
              <c:numCache>
                <c:formatCode>General</c:formatCode>
                <c:ptCount val="3"/>
                <c:pt idx="0">
                  <c:v>7461.8</c:v>
                </c:pt>
                <c:pt idx="1">
                  <c:v>7643.2</c:v>
                </c:pt>
                <c:pt idx="2">
                  <c:v>8186.7</c:v>
                </c:pt>
              </c:numCache>
            </c:numRef>
          </c:val>
          <c:smooth val="0"/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845888"/>
        <c:axId val="211867904"/>
      </c:lineChart>
      <c:catAx>
        <c:axId val="211845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1867904"/>
        <c:crosses val="autoZero"/>
        <c:auto val="1"/>
        <c:lblAlgn val="ctr"/>
        <c:lblOffset val="100"/>
        <c:noMultiLvlLbl val="0"/>
      </c:catAx>
      <c:valAx>
        <c:axId val="211867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18458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Лист2!$F$57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000000000000001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6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111111111111108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Лист2!$G$56:$I$56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Лист2!$G$57:$I$57</c:f>
              <c:numCache>
                <c:formatCode>General</c:formatCode>
                <c:ptCount val="3"/>
                <c:pt idx="0">
                  <c:v>15471</c:v>
                </c:pt>
                <c:pt idx="1">
                  <c:v>16081</c:v>
                </c:pt>
                <c:pt idx="2">
                  <c:v>17637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1782272"/>
        <c:axId val="211784064"/>
        <c:axId val="0"/>
      </c:bar3DChart>
      <c:catAx>
        <c:axId val="211782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11784064"/>
        <c:crosses val="autoZero"/>
        <c:auto val="1"/>
        <c:lblAlgn val="ctr"/>
        <c:lblOffset val="100"/>
        <c:noMultiLvlLbl val="0"/>
      </c:catAx>
      <c:valAx>
        <c:axId val="2117840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17822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Лист2!$F$51</c:f>
              <c:strCache>
                <c:ptCount val="1"/>
                <c:pt idx="0">
                  <c:v>Денежные доходы на душу населения, тыс.руб.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888888888888889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555555555555555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333333333333333E-2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Лист2!$G$50:$I$50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Лист2!$G$51:$I$51</c:f>
              <c:numCache>
                <c:formatCode>0.00</c:formatCode>
                <c:ptCount val="3"/>
                <c:pt idx="0">
                  <c:v>140.55480544985883</c:v>
                </c:pt>
                <c:pt idx="1">
                  <c:v>146.80319680319678</c:v>
                </c:pt>
                <c:pt idx="2">
                  <c:v>161.40093564293841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11803520"/>
        <c:axId val="229845248"/>
        <c:axId val="0"/>
      </c:bar3DChart>
      <c:catAx>
        <c:axId val="211803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9845248"/>
        <c:crosses val="autoZero"/>
        <c:auto val="1"/>
        <c:lblAlgn val="ctr"/>
        <c:lblOffset val="100"/>
        <c:noMultiLvlLbl val="0"/>
      </c:catAx>
      <c:valAx>
        <c:axId val="22984524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18035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Лист2!$F$63</c:f>
              <c:strCache>
                <c:ptCount val="1"/>
                <c:pt idx="0">
                  <c:v>Средняя пенсия,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6111111111111108E-2"/>
                  <c:y val="-4.16666666666666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000000000000001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666666666664E-2"/>
                  <c:y val="-4.16666666666666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Лист2!$G$62:$I$62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Лист2!$G$63:$I$63</c:f>
              <c:numCache>
                <c:formatCode>General</c:formatCode>
                <c:ptCount val="3"/>
                <c:pt idx="0">
                  <c:v>10573</c:v>
                </c:pt>
                <c:pt idx="1">
                  <c:v>11646</c:v>
                </c:pt>
                <c:pt idx="2">
                  <c:v>13010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9881344"/>
        <c:axId val="229884288"/>
        <c:axId val="0"/>
      </c:bar3DChart>
      <c:catAx>
        <c:axId val="229881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9884288"/>
        <c:crosses val="autoZero"/>
        <c:auto val="1"/>
        <c:lblAlgn val="ctr"/>
        <c:lblOffset val="100"/>
        <c:noMultiLvlLbl val="0"/>
      </c:catAx>
      <c:valAx>
        <c:axId val="229884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98813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/>
              <a:t>           Отгрузка товаров собственного производства, выполнено работ и услуг собственными силами на душу населения, тыс.руб.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08573928258967"/>
          <c:y val="0.35862277631962669"/>
          <c:w val="0.86235870516185475"/>
          <c:h val="0.525397346165062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Лист2!$F$28</c:f>
              <c:strCache>
                <c:ptCount val="1"/>
                <c:pt idx="0">
                  <c:v>           Отгрузка товаров собственного производства, выполнено работ и услуг собственными силами на душу населения, тыс.руб.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3333333333333333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22222222222223E-2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333333333333333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Лист2!$G$27:$I$27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Лист2!$G$28:$I$28</c:f>
              <c:numCache>
                <c:formatCode>0.00</c:formatCode>
                <c:ptCount val="3"/>
                <c:pt idx="0">
                  <c:v>63.647968577390444</c:v>
                </c:pt>
                <c:pt idx="1">
                  <c:v>67.150349650349654</c:v>
                </c:pt>
                <c:pt idx="2">
                  <c:v>72.005310405866737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9802752"/>
        <c:axId val="229805440"/>
        <c:axId val="0"/>
      </c:bar3DChart>
      <c:catAx>
        <c:axId val="229802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9805440"/>
        <c:crosses val="autoZero"/>
        <c:auto val="1"/>
        <c:lblAlgn val="ctr"/>
        <c:lblOffset val="100"/>
        <c:noMultiLvlLbl val="0"/>
      </c:catAx>
      <c:valAx>
        <c:axId val="22980544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298027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0.01423</cdr:x>
      <cdr:y>0.00115</cdr:y>
    </cdr:from>
    <cdr:to>
      <cdr:x>0.97596</cdr:x>
      <cdr:y>0.12071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2221" y="7027"/>
          <a:ext cx="8937036" cy="7290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>
              <a:solidFill>
                <a:schemeClr val="bg1"/>
              </a:solidFill>
              <a:latin typeface="Arial Black" pitchFamily="34" charset="0"/>
            </a:rPr>
            <a:t>Сколько</a:t>
          </a:r>
          <a:r>
            <a:rPr lang="ru-RU" sz="1800" b="1" baseline="0" dirty="0">
              <a:solidFill>
                <a:schemeClr val="bg1"/>
              </a:solidFill>
              <a:latin typeface="Arial Black" pitchFamily="34" charset="0"/>
            </a:rPr>
            <a:t> доходов поступило в консолидированный</a:t>
          </a:r>
        </a:p>
        <a:p xmlns:a="http://schemas.openxmlformats.org/drawingml/2006/main">
          <a:pPr algn="ctr"/>
          <a:r>
            <a:rPr lang="ru-RU" sz="1800" b="1" baseline="0" dirty="0">
              <a:solidFill>
                <a:schemeClr val="bg1"/>
              </a:solidFill>
              <a:latin typeface="Arial Black" pitchFamily="34" charset="0"/>
            </a:rPr>
            <a:t> бюджет района в 2015 - 2017 годах, </a:t>
          </a:r>
          <a:r>
            <a:rPr lang="ru-RU" sz="1800" b="1" baseline="0" dirty="0" err="1">
              <a:solidFill>
                <a:schemeClr val="bg1"/>
              </a:solidFill>
              <a:latin typeface="Arial Black" pitchFamily="34" charset="0"/>
            </a:rPr>
            <a:t>тыс.руб</a:t>
          </a:r>
          <a:r>
            <a:rPr lang="ru-RU" sz="1800" b="1" baseline="0" dirty="0">
              <a:solidFill>
                <a:schemeClr val="bg1"/>
              </a:solidFill>
              <a:latin typeface="Arial Black" pitchFamily="34" charset="0"/>
            </a:rPr>
            <a:t>.</a:t>
          </a:r>
        </a:p>
        <a:p xmlns:a="http://schemas.openxmlformats.org/drawingml/2006/main">
          <a:pPr algn="ctr"/>
          <a:endParaRPr lang="ru-RU" sz="18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0.14173</cdr:x>
      <cdr:y>0.79753</cdr:y>
    </cdr:from>
    <cdr:to>
      <cdr:x>0.3404</cdr:x>
      <cdr:y>0.98921</cdr:y>
    </cdr:to>
    <cdr:sp macro="" textlink="">
      <cdr:nvSpPr>
        <cdr:cNvPr id="3" name="Трапеция 2"/>
        <cdr:cNvSpPr/>
      </cdr:nvSpPr>
      <cdr:spPr>
        <a:xfrm xmlns:a="http://schemas.openxmlformats.org/drawingml/2006/main">
          <a:off x="1317038" y="4863602"/>
          <a:ext cx="1846204" cy="116889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baseline="0">
              <a:solidFill>
                <a:sysClr val="windowText" lastClr="000000"/>
              </a:solidFill>
            </a:rPr>
            <a:t>35,0 тыс.рублей на 1 жителя</a:t>
          </a:r>
          <a:endParaRPr lang="ru-RU" sz="1600" b="1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0.40241</cdr:x>
      <cdr:y>0.80058</cdr:y>
    </cdr:from>
    <cdr:to>
      <cdr:x>0.60235</cdr:x>
      <cdr:y>0.99306</cdr:y>
    </cdr:to>
    <cdr:sp macro="" textlink="">
      <cdr:nvSpPr>
        <cdr:cNvPr id="6" name="Трапеция 5"/>
        <cdr:cNvSpPr/>
      </cdr:nvSpPr>
      <cdr:spPr>
        <a:xfrm xmlns:a="http://schemas.openxmlformats.org/drawingml/2006/main">
          <a:off x="3739446" y="4882170"/>
          <a:ext cx="1857962" cy="1173849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>
              <a:solidFill>
                <a:sysClr val="windowText" lastClr="000000"/>
              </a:solidFill>
            </a:rPr>
            <a:t>47,7</a:t>
          </a:r>
          <a:r>
            <a:rPr lang="ru-RU" sz="1600" b="1" baseline="0">
              <a:solidFill>
                <a:sysClr val="windowText" lastClr="000000"/>
              </a:solidFill>
            </a:rPr>
            <a:t> </a:t>
          </a:r>
          <a:r>
            <a:rPr lang="ru-RU" sz="1600" b="1">
              <a:solidFill>
                <a:sysClr val="windowText" lastClr="000000"/>
              </a:solidFill>
            </a:rPr>
            <a:t>тыс.рублей на 1 жителя</a:t>
          </a:r>
        </a:p>
      </cdr:txBody>
    </cdr:sp>
  </cdr:relSizeAnchor>
  <cdr:relSizeAnchor xmlns:cdr="http://schemas.openxmlformats.org/drawingml/2006/chartDrawing">
    <cdr:from>
      <cdr:x>0.6517</cdr:x>
      <cdr:y>0.80058</cdr:y>
    </cdr:from>
    <cdr:to>
      <cdr:x>0.8567</cdr:x>
      <cdr:y>0.99113</cdr:y>
    </cdr:to>
    <cdr:sp macro="" textlink="">
      <cdr:nvSpPr>
        <cdr:cNvPr id="7" name="Трапеция 6"/>
        <cdr:cNvSpPr/>
      </cdr:nvSpPr>
      <cdr:spPr>
        <a:xfrm xmlns:a="http://schemas.openxmlformats.org/drawingml/2006/main">
          <a:off x="6056020" y="4882171"/>
          <a:ext cx="1905000" cy="116208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baseline="0">
              <a:solidFill>
                <a:sysClr val="windowText" lastClr="000000"/>
              </a:solidFill>
            </a:rPr>
            <a:t>52,0 тыс.рублей на 1 жителя</a:t>
          </a:r>
          <a:endParaRPr lang="ru-RU" sz="1600" b="1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0.75324</cdr:x>
      <cdr:y>0.87158</cdr:y>
    </cdr:from>
    <cdr:to>
      <cdr:x>0.75816</cdr:x>
      <cdr:y>0.87908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999627" y="5315185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0.18875</cdr:x>
      <cdr:y>0.05333</cdr:y>
    </cdr:from>
    <cdr:to>
      <cdr:x>0.865</cdr:x>
      <cdr:y>0.11619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53994" y="325244"/>
          <a:ext cx="6284177" cy="383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3333FF"/>
            </a:solidFill>
          </a:endParaRPr>
        </a:p>
      </cdr:txBody>
    </cdr:sp>
  </cdr:relSizeAnchor>
  <cdr:relSizeAnchor xmlns:cdr="http://schemas.openxmlformats.org/drawingml/2006/chartDrawing">
    <cdr:from>
      <cdr:x>0.07</cdr:x>
      <cdr:y>0.39619</cdr:y>
    </cdr:from>
    <cdr:to>
      <cdr:x>0.1625</cdr:x>
      <cdr:y>0.54613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50488" y="2416097"/>
          <a:ext cx="859573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0.08875</cdr:x>
      <cdr:y>0.41143</cdr:y>
    </cdr:from>
    <cdr:to>
      <cdr:x>0.18625</cdr:x>
      <cdr:y>0.52381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24726" y="2509023"/>
          <a:ext cx="906037" cy="6853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/>
            <a:t>2017 год</a:t>
          </a:r>
        </a:p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0.095</cdr:x>
      <cdr:y>0.72</cdr:y>
    </cdr:from>
    <cdr:to>
      <cdr:x>0.8875</cdr:x>
      <cdr:y>0.77714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882805" y="4390792"/>
          <a:ext cx="7364452" cy="3484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/>
            <a:t>Удельный вес</a:t>
          </a:r>
          <a:r>
            <a:rPr lang="ru-RU" sz="2000" b="1" baseline="0"/>
            <a:t> муниципального долга  - 12,9 %</a:t>
          </a:r>
          <a:endParaRPr lang="ru-RU" sz="2000" b="1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0.49478</cdr:x>
      <cdr:y>0.05978</cdr:y>
    </cdr:from>
    <cdr:to>
      <cdr:x>0.59318</cdr:x>
      <cdr:y>0.20972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97870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0.40873</cdr:x>
      <cdr:y>0.06556</cdr:y>
    </cdr:from>
    <cdr:to>
      <cdr:x>0.50713</cdr:x>
      <cdr:y>0.2155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98241" y="39981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fontAlgn="base"/>
          <a:endParaRPr lang="ru-RU" sz="1100" b="0" i="0" baseline="0"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0.20753</cdr:x>
      <cdr:y>0.02892</cdr:y>
    </cdr:from>
    <cdr:to>
      <cdr:x>0.86429</cdr:x>
      <cdr:y>0.10798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28519" y="176390"/>
          <a:ext cx="6103055" cy="4821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0.58463</cdr:x>
      <cdr:y>0.09641</cdr:y>
    </cdr:from>
    <cdr:to>
      <cdr:x>0.68303</cdr:x>
      <cdr:y>0.24636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32778" y="5879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0.41633</cdr:x>
      <cdr:y>0.0135</cdr:y>
    </cdr:from>
    <cdr:to>
      <cdr:x>0.59349</cdr:x>
      <cdr:y>0.19044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68795" y="82315"/>
          <a:ext cx="1646298" cy="1079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>
            <a:solidFill>
              <a:srgbClr val="3333CC"/>
            </a:solidFill>
            <a:latin typeface="Arial Black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0.47074</cdr:x>
      <cdr:y>0.05978</cdr:y>
    </cdr:from>
    <cdr:to>
      <cdr:x>0.56914</cdr:x>
      <cdr:y>0.20972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74444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0.4062</cdr:x>
      <cdr:y>0.07713</cdr:y>
    </cdr:from>
    <cdr:to>
      <cdr:x>0.5046</cdr:x>
      <cdr:y>0.22707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774722" y="4703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0.50125</cdr:x>
      <cdr:y>0.02068</cdr:y>
    </cdr:from>
    <cdr:to>
      <cdr:x>0.59965</cdr:x>
      <cdr:y>0.14286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57957" y="127776"/>
          <a:ext cx="914400" cy="755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600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0.1063</cdr:x>
      <cdr:y>0.00193</cdr:y>
    </cdr:from>
    <cdr:to>
      <cdr:x>0.92756</cdr:x>
      <cdr:y>0.06942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87778" y="11759"/>
          <a:ext cx="7631759" cy="4115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0066FF"/>
            </a:solidFill>
            <a:latin typeface="Arial Black" pitchFamily="34" charset="0"/>
          </a:endParaRPr>
        </a:p>
      </cdr:txBody>
    </cdr:sp>
  </cdr:relSizeAnchor>
  <cdr:relSizeAnchor xmlns:cdr="http://schemas.openxmlformats.org/drawingml/2006/chartDrawing">
    <cdr:from>
      <cdr:x>0.19108</cdr:x>
      <cdr:y>0.47436</cdr:y>
    </cdr:from>
    <cdr:to>
      <cdr:x>0.28948</cdr:x>
      <cdr:y>0.6243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75648" y="28927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/>
            <a:t>100%</a:t>
          </a:r>
        </a:p>
      </cdr:txBody>
    </cdr:sp>
  </cdr:relSizeAnchor>
  <cdr:relSizeAnchor xmlns:cdr="http://schemas.openxmlformats.org/drawingml/2006/chartDrawing">
    <cdr:from>
      <cdr:x>0.4138</cdr:x>
      <cdr:y>0.47821</cdr:y>
    </cdr:from>
    <cdr:to>
      <cdr:x>0.52485</cdr:x>
      <cdr:y>0.54185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45278" y="2916296"/>
          <a:ext cx="1031992" cy="3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/>
            <a:t>95,5%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0.33281</cdr:x>
      <cdr:y>0.54185</cdr:y>
    </cdr:from>
    <cdr:to>
      <cdr:x>0.38975</cdr:x>
      <cdr:y>0.59005</cdr:y>
    </cdr:to>
    <cdr:sp macro="" textlink="">
      <cdr:nvSpPr>
        <cdr:cNvPr id="2" name="TextBox 1"/>
        <cdr:cNvSpPr txBox="1"/>
      </cdr:nvSpPr>
      <cdr:spPr>
        <a:xfrm xmlns:a="http://schemas.openxmlformats.org/drawingml/2006/main" rot="11128931" flipV="1">
          <a:off x="3092685" y="3304350"/>
          <a:ext cx="529167" cy="293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0.26954</cdr:x>
      <cdr:y>0.47628</cdr:y>
    </cdr:from>
    <cdr:to>
      <cdr:x>0.3809</cdr:x>
      <cdr:y>0.53606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04722" y="2904537"/>
          <a:ext cx="1034815" cy="36453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/>
            <a:t>356</a:t>
          </a:r>
          <a:r>
            <a:rPr lang="ru-RU" sz="1600" b="1" baseline="0"/>
            <a:t> 863</a:t>
          </a:r>
          <a:endParaRPr lang="ru-RU" sz="1600" b="1"/>
        </a:p>
      </cdr:txBody>
    </cdr:sp>
  </cdr:relSizeAnchor>
  <cdr:relSizeAnchor xmlns:cdr="http://schemas.openxmlformats.org/drawingml/2006/chartDrawing">
    <cdr:from>
      <cdr:x>0.58083</cdr:x>
      <cdr:y>0.18897</cdr:y>
    </cdr:from>
    <cdr:to>
      <cdr:x>0.65423</cdr:x>
      <cdr:y>0.24489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97499" y="1152400"/>
          <a:ext cx="682037" cy="34101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/>
            <a:t>50</a:t>
          </a:r>
          <a:r>
            <a:rPr lang="ru-RU" sz="1600" b="1" baseline="0"/>
            <a:t> 945</a:t>
          </a:r>
          <a:endParaRPr lang="ru-RU" sz="1600" b="1"/>
        </a:p>
      </cdr:txBody>
    </cdr:sp>
  </cdr:relSizeAnchor>
  <cdr:relSizeAnchor xmlns:cdr="http://schemas.openxmlformats.org/drawingml/2006/chartDrawing">
    <cdr:from>
      <cdr:x>0.72636</cdr:x>
      <cdr:y>0.27189</cdr:y>
    </cdr:from>
    <cdr:to>
      <cdr:x>0.7871</cdr:x>
      <cdr:y>0.32588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749833" y="1658057"/>
          <a:ext cx="564425" cy="32925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/>
            <a:t>3 203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0.06105</cdr:x>
      <cdr:y>0.00964</cdr:y>
    </cdr:from>
    <cdr:to>
      <cdr:x>0.94938</cdr:x>
      <cdr:y>0.12341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7311" y="58797"/>
          <a:ext cx="8255001" cy="693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FF0000"/>
            </a:solidFill>
            <a:latin typeface="Arial Black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dirty="0"/>
            <a:t>Всего расходов </a:t>
          </a:r>
          <a:r>
            <a:rPr lang="ru-RU" sz="2800" dirty="0" smtClean="0"/>
            <a:t>420 756 тыс</a:t>
          </a:r>
          <a:r>
            <a:rPr lang="ru-RU" sz="2800" dirty="0"/>
            <a:t>. руб</a:t>
          </a:r>
          <a:r>
            <a:rPr lang="ru-RU" sz="2800" dirty="0" smtClean="0"/>
            <a:t>.</a:t>
          </a:r>
          <a:endParaRPr lang="ru-RU" sz="2800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0.02821</cdr:x>
      <cdr:y>0.86105</cdr:y>
    </cdr:from>
    <cdr:to>
      <cdr:x>0.95299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9856" y="4540673"/>
          <a:ext cx="8190761" cy="7327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Всего на образование израсходовано 236 271,0</a:t>
          </a:r>
          <a:r>
            <a:rPr lang="ru-RU" sz="1400" b="1" baseline="0" dirty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400" b="1" dirty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тыс. руб., из них на строительство </a:t>
          </a:r>
          <a:r>
            <a:rPr lang="ru-RU" sz="1400" b="1" dirty="0" err="1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пристроя</a:t>
          </a:r>
          <a:r>
            <a:rPr lang="ru-RU" sz="1400" b="1" dirty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 на 16 классов к </a:t>
          </a: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>
              <a:solidFill>
                <a:srgbClr val="FF0000"/>
              </a:solidFill>
              <a:effectLst/>
              <a:latin typeface="Arial Narrow" panose="020B0606020202030204" pitchFamily="34" charset="0"/>
              <a:ea typeface="+mn-ea"/>
              <a:cs typeface="+mn-cs"/>
            </a:rPr>
            <a:t>Тонкинской средней школе 89 267,9 тыс. руб. или 37,8 % от расходов на образование.</a:t>
          </a:r>
          <a:endParaRPr lang="ru-RU" sz="1400" dirty="0">
            <a:solidFill>
              <a:srgbClr val="FF0000"/>
            </a:solidFill>
            <a:effectLst/>
            <a:latin typeface="Arial Narrow" panose="020B0606020202030204" pitchFamily="34" charset="0"/>
          </a:endParaRPr>
        </a:p>
        <a:p xmlns:a="http://schemas.openxmlformats.org/drawingml/2006/main">
          <a:endParaRPr lang="ru-RU" sz="1400" dirty="0">
            <a:solidFill>
              <a:srgbClr val="FF0000"/>
            </a:solidFill>
            <a:latin typeface="Arial Narrow" panose="020B060602020203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FC9DD0E-33E6-49DE-BEBE-1033EB21F2B5}" type="datetimeFigureOut">
              <a:rPr lang="ru-RU"/>
              <a:pPr>
                <a:defRPr/>
              </a:pPr>
              <a:t>21.03.2018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2FED952-2BD0-4A9F-BA46-EFA150515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0999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D45EE62-B7F1-49C6-8C50-47AF6D2F8F60}" type="datetimeFigureOut">
              <a:rPr lang="ru-RU"/>
              <a:pPr>
                <a:defRPr/>
              </a:pPr>
              <a:t>21.03.2018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08B7E9C6-FF88-4119-875D-C5CF3DAAB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92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900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ABB8F4D2-D6E6-4E92-AFB9-DC884F36F3BC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78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4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D4FDCE8E-205F-407D-B33A-60B813B756AE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79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05BF90-8C21-4F71-88CE-7D4CF8FFD16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FFC3E4-CEE2-4FF1-BCF0-7386A0775945}" type="slidenum">
              <a:rPr lang="ru-RU" sz="1200" b="0">
                <a:solidFill>
                  <a:schemeClr val="tx1"/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 b="0" dirty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4756" name="Номер слайда 3"/>
          <p:cNvSpPr txBox="1">
            <a:spLocks noGrp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7CA0B8EA-7E51-43FF-8212-6E68545F7B95}" type="slidenum">
              <a:rPr lang="en-US" altLang="ru-RU" sz="1200" b="0">
                <a:solidFill>
                  <a:schemeClr val="tx1"/>
                </a:solidFill>
                <a:latin typeface="Arial" charset="0"/>
              </a:rPr>
              <a:pPr algn="r" eaLnBrk="1" hangingPunct="1"/>
              <a:t>17</a:t>
            </a:fld>
            <a:endParaRPr lang="en-US" altLang="ru-RU" sz="1200" b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2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CD326190-D129-4856-AE45-F587E24AFA12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68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C66A7-4CB8-4CED-84B2-009396EF1F9B}" type="datetime1">
              <a:rPr lang="ru-RU" smtClean="0"/>
              <a:t>21.03.2018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7EDA8-A5AD-4EB3-9C14-3C54DAF1C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53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875AB-724A-490F-8FB8-57EC3FB5A65E}" type="datetime1">
              <a:rPr lang="ru-RU" smtClean="0"/>
              <a:t>21.03.2018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DBD90-EA4E-42D6-BF21-965A319DD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3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BAEFE-7B4B-406F-B4A6-A2ADC6F2DB81}" type="datetime1">
              <a:rPr lang="ru-RU" smtClean="0"/>
              <a:t>21.03.2018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B3E2-C22D-43AA-8C3D-B6F8DF387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7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4EB76-43C6-43E5-8C97-48666C06281C}" type="datetime1">
              <a:rPr lang="ru-RU" smtClean="0"/>
              <a:t>21.03.2018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AC993-2F8E-42D6-8DF2-A37217038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4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122A0-37DA-4888-B9B6-A4910308A3D1}" type="datetime1">
              <a:rPr lang="ru-RU" smtClean="0"/>
              <a:t>21.03.2018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71EE-DFAB-4DC9-A433-3DC71469E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22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2788-2B0A-4967-B419-F28B524234DB}" type="datetime1">
              <a:rPr lang="ru-RU" smtClean="0"/>
              <a:t>21.03.2018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EC223-DBEE-4413-A272-274FEDF25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6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B49FD-41FD-4888-A7DE-FFBEF07C1536}" type="datetime1">
              <a:rPr lang="ru-RU" smtClean="0"/>
              <a:t>21.03.2018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64A50-49AC-4C96-A07B-4A8E858A5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9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E941281-15CA-4AB0-A595-9E9C8EDA14D0}" type="datetime1">
              <a:rPr lang="ru-RU" smtClean="0"/>
              <a:t>21.03.2018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Candara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701F628-953C-4B04-ACED-342647B03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7.emf"/><Relationship Id="rId4" Type="http://schemas.openxmlformats.org/officeDocument/2006/relationships/oleObject" Target="../embeddings/_____Microsoft_Excel_97-20033.xls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B8868-FFDB-4E56-A7BF-1DCEA643C037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1138" y="5732463"/>
            <a:ext cx="8064500" cy="981075"/>
          </a:xfrm>
        </p:spPr>
        <p:txBody>
          <a:bodyPr/>
          <a:lstStyle/>
          <a:p>
            <a:pPr marL="1233488" lvl="4" indent="0" algn="ctr" eaLnBrk="1" hangingPunct="1">
              <a:buFont typeface="Symbol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по проекту решения Земского собрания «Об исполнении районного бюджета за 2017 год»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60648"/>
            <a:ext cx="432048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Тонкинский муниципальный район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Нижегородской области </a:t>
            </a: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5759450" y="2852738"/>
            <a:ext cx="93662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222" name="Rectangle 12"/>
          <p:cNvSpPr>
            <a:spLocks noChangeArrowheads="1"/>
          </p:cNvSpPr>
          <p:nvPr/>
        </p:nvSpPr>
        <p:spPr bwMode="auto">
          <a:xfrm>
            <a:off x="1619250" y="5116513"/>
            <a:ext cx="6337300" cy="6159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3600" dirty="0"/>
              <a:t>Бюджет для граждан</a:t>
            </a:r>
          </a:p>
        </p:txBody>
      </p:sp>
      <p:sp>
        <p:nvSpPr>
          <p:cNvPr id="11" name="Номер слайда 10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1515195-74C1-4DBD-AC3D-39E301F91B2E}" type="slidenum">
              <a:rPr lang="ru-RU" sz="1000" b="0"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 b="0" dirty="0">
              <a:latin typeface="+mn-lt"/>
              <a:cs typeface="+mn-cs"/>
            </a:endParaRPr>
          </a:p>
        </p:txBody>
      </p:sp>
      <p:pic>
        <p:nvPicPr>
          <p:cNvPr id="92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92" y="1767736"/>
            <a:ext cx="4891088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2"/>
          <p:cNvPicPr>
            <a:picLocks noChangeAspect="1" noChangeArrowheads="1"/>
          </p:cNvPicPr>
          <p:nvPr/>
        </p:nvPicPr>
        <p:blipFill>
          <a:blip r:embed="rId4">
            <a:lum bright="-12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60350"/>
            <a:ext cx="1138237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E:\Отчеты\2017\фото в доклад\_MG_17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106" y="1862430"/>
            <a:ext cx="3988943" cy="257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B2A59D-C651-4DEC-A011-3B1A8EB0DEE3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10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123" y="18967"/>
            <a:ext cx="8229600" cy="85842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фактических показателей социально-экономического развития района</a:t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149803"/>
              </p:ext>
            </p:extLst>
          </p:nvPr>
        </p:nvGraphicFramePr>
        <p:xfrm>
          <a:off x="163595" y="876098"/>
          <a:ext cx="457200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5772384"/>
              </p:ext>
            </p:extLst>
          </p:nvPr>
        </p:nvGraphicFramePr>
        <p:xfrm>
          <a:off x="4716016" y="876098"/>
          <a:ext cx="421196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9500131"/>
              </p:ext>
            </p:extLst>
          </p:nvPr>
        </p:nvGraphicFramePr>
        <p:xfrm>
          <a:off x="167245" y="3727896"/>
          <a:ext cx="4392488" cy="3124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3602302"/>
              </p:ext>
            </p:extLst>
          </p:nvPr>
        </p:nvGraphicFramePr>
        <p:xfrm>
          <a:off x="4751512" y="3789039"/>
          <a:ext cx="4392488" cy="3063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0" y="0"/>
            <a:ext cx="9144000" cy="112474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Уровень средней заработной платы работников бюджетных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учреждений в </a:t>
            </a: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Тонкинском муниципальном 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районе, руб. 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396393"/>
              </p:ext>
            </p:extLst>
          </p:nvPr>
        </p:nvGraphicFramePr>
        <p:xfrm>
          <a:off x="107504" y="1183731"/>
          <a:ext cx="8928991" cy="54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12903"/>
                <a:gridCol w="2112602"/>
                <a:gridCol w="2103486"/>
              </a:tblGrid>
              <a:tr h="365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2017 </a:t>
                      </a:r>
                      <a:r>
                        <a:rPr lang="ru-RU" sz="1800" dirty="0">
                          <a:effectLst/>
                        </a:rPr>
                        <a:t>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2016 год</a:t>
                      </a:r>
                      <a:endParaRPr lang="ru-RU" sz="1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9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социальных работников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22676,9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18006,3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9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работников учреждений культуры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17255,5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14133,2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врачей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38592,4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30628,5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9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среднего медицинского   персонала 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17061,4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15737,4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9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Уровень средней заработной платы младшего медицинского персонала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14126,2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11973,3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Уровень средней заработной платы педагогических работников образовательных учреждений общего образования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27534,1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25530,0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Уровень средней заработной платы педагогических работников дошкольных образовательных учреждений  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24615,2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21560,4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учреждений дополнительного образования детей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25125,0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21 202,0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438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251520" y="10510"/>
            <a:ext cx="8640960" cy="111423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Итоги развития малого и среднего предпринимательства в 2017 году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4417" y="2123875"/>
            <a:ext cx="7772400" cy="57606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Инвестиции в основной капитал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4416" y="1326538"/>
            <a:ext cx="8150031" cy="64807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Количество субъектов малого бизнеса  - 160, в том числе индивидуальных предпринимателей- 119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2424" y="2704108"/>
            <a:ext cx="5115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Доля малого бизнеса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в общем объеме инвестиций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8428" y="3645024"/>
            <a:ext cx="5043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ОТГРУЖЕНО ТОВАРОВ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СОБСТВЕННОГО ПРОИЗВОДСТВА,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ВЫПОЛНЕНО РАБОТ И УСЛУГ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 СОБСТВЕННЫМИ СИЛАМИ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4417" y="5431473"/>
            <a:ext cx="4812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Доля малого бизнеса в общем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объеме  отгруженных товаров,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произведенных услуг  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65106" y="5782575"/>
            <a:ext cx="1138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+mn-lt"/>
              </a:rPr>
              <a:t>79,66 %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828825" y="2269500"/>
            <a:ext cx="3235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cap="all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 </a:t>
            </a:r>
            <a:r>
              <a:rPr lang="ru-RU" sz="2400" cap="all" dirty="0">
                <a:solidFill>
                  <a:srgbClr val="1F497D">
                    <a:lumMod val="50000"/>
                  </a:srgbClr>
                </a:solidFill>
                <a:latin typeface="+mn-lt"/>
                <a:ea typeface="+mj-ea"/>
                <a:cs typeface="+mj-cs"/>
              </a:rPr>
              <a:t>77,83млн. руб.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314223" y="3073440"/>
            <a:ext cx="952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rgbClr val="1F497D">
                    <a:lumMod val="50000"/>
                  </a:srgbClr>
                </a:solidFill>
                <a:latin typeface="+mn-lt"/>
              </a:rPr>
              <a:t>38,3</a:t>
            </a:r>
            <a:r>
              <a:rPr lang="ru-RU" sz="2400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%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20634" y="4429854"/>
            <a:ext cx="315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1F497D">
                    <a:lumMod val="50000"/>
                  </a:srgbClr>
                </a:solidFill>
                <a:latin typeface="+mn-lt"/>
              </a:rPr>
              <a:t>453,63 </a:t>
            </a:r>
            <a:r>
              <a:rPr lang="ru-RU" sz="2400" dirty="0" err="1" smtClean="0">
                <a:solidFill>
                  <a:srgbClr val="1F497D">
                    <a:lumMod val="50000"/>
                  </a:srgbClr>
                </a:solidFill>
                <a:latin typeface="+mn-lt"/>
              </a:rPr>
              <a:t>млн.руб</a:t>
            </a:r>
            <a:r>
              <a:rPr lang="ru-RU" sz="2400" dirty="0" smtClean="0">
                <a:solidFill>
                  <a:srgbClr val="1F497D">
                    <a:lumMod val="50000"/>
                  </a:srgbClr>
                </a:solidFill>
                <a:latin typeface="+mn-lt"/>
              </a:rPr>
              <a:t>.</a:t>
            </a:r>
            <a:endParaRPr lang="ru-RU" sz="2400" dirty="0">
              <a:solidFill>
                <a:srgbClr val="1F497D">
                  <a:lumMod val="50000"/>
                </a:srgb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16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AC993-2F8E-42D6-8DF2-A372170388D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100056"/>
              </p:ext>
            </p:extLst>
          </p:nvPr>
        </p:nvGraphicFramePr>
        <p:xfrm>
          <a:off x="0" y="188640"/>
          <a:ext cx="9139808" cy="6552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0413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A8CC53-62F6-4764-917E-DE0CF0954336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 useBgFill="1"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schemeClr val="tx1"/>
                </a:solidFill>
              </a:rPr>
              <a:t>Итоги       2003</a:t>
            </a:r>
          </a:p>
        </p:txBody>
      </p:sp>
      <p:sp useBgFill="1"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35551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неналоговых доходов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2015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–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годы 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75217"/>
              </p:ext>
            </p:extLst>
          </p:nvPr>
        </p:nvGraphicFramePr>
        <p:xfrm>
          <a:off x="251520" y="1124743"/>
          <a:ext cx="8568952" cy="5603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8" name="Group 1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157785"/>
              </p:ext>
            </p:extLst>
          </p:nvPr>
        </p:nvGraphicFramePr>
        <p:xfrm>
          <a:off x="142875" y="640853"/>
          <a:ext cx="9001155" cy="6091165"/>
        </p:xfrm>
        <a:graphic>
          <a:graphicData uri="http://schemas.openxmlformats.org/drawingml/2006/table">
            <a:tbl>
              <a:tblPr/>
              <a:tblGrid>
                <a:gridCol w="3259204"/>
                <a:gridCol w="1124612"/>
                <a:gridCol w="1124612"/>
                <a:gridCol w="1206327"/>
                <a:gridCol w="1124612"/>
                <a:gridCol w="1161788"/>
              </a:tblGrid>
              <a:tr h="2122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CB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21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первоначальному плану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уточненному плану </a:t>
                      </a: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48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69 950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73 232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74 218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65 438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68 532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69 495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47 827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50 776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51 719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7 160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6 261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6 261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4 259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3 537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3 538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5 342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6 981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6 997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доходы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4 512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4 700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4 723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-15 797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- 526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-526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 из бюджетов поселений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291 784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337 739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337 736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111 787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111 787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111 787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119 924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121 786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121 783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60 073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101 573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101 573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1 313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1 313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1 280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1 280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345 937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410 445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411 428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Заголовок 6"/>
          <p:cNvSpPr txBox="1">
            <a:spLocks/>
          </p:cNvSpPr>
          <p:nvPr/>
        </p:nvSpPr>
        <p:spPr>
          <a:xfrm>
            <a:off x="486685" y="37285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>
                <a:solidFill>
                  <a:schemeClr val="bg1"/>
                </a:solidFill>
              </a:rPr>
              <a:t>Доходы консолидированного бюджета</a:t>
            </a:r>
            <a:endParaRPr lang="ru-RU" sz="2000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95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C5842-4348-4506-8BB6-5E71254973A0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исполнения по основным налоговым доходам консолидированного бюджета за 2016-2017 годы, </a:t>
            </a:r>
            <a:r>
              <a:rPr lang="ru-RU" sz="2000" dirty="0" err="1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40331"/>
              </p:ext>
            </p:extLst>
          </p:nvPr>
        </p:nvGraphicFramePr>
        <p:xfrm>
          <a:off x="251520" y="908720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ABA1FC-32DE-45E4-8606-022035BBDB12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971550" y="1700213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100000"/>
            </a:pPr>
            <a:endParaRPr lang="ru-RU" altLang="ru-RU" b="0">
              <a:latin typeface="Arial" charset="0"/>
            </a:endParaRP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5076825" y="1844675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100000"/>
            </a:pPr>
            <a:endParaRPr lang="ru-RU" altLang="ru-RU" b="0">
              <a:latin typeface="Arial" charset="0"/>
            </a:endParaRPr>
          </a:p>
        </p:txBody>
      </p:sp>
      <p:sp>
        <p:nvSpPr>
          <p:cNvPr id="23558" name="Text Box 23"/>
          <p:cNvSpPr txBox="1">
            <a:spLocks noChangeArrowheads="1"/>
          </p:cNvSpPr>
          <p:nvPr/>
        </p:nvSpPr>
        <p:spPr bwMode="auto">
          <a:xfrm>
            <a:off x="7092950" y="6453188"/>
            <a:ext cx="18716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1"/>
              </a:buClr>
              <a:buSzPct val="100000"/>
            </a:pPr>
            <a:r>
              <a:rPr lang="ru-RU" altLang="ru-RU" sz="1600" b="0">
                <a:solidFill>
                  <a:schemeClr val="tx1"/>
                </a:solidFill>
                <a:latin typeface="Verdana" pitchFamily="34" charset="0"/>
              </a:rPr>
              <a:t>      </a:t>
            </a:r>
            <a:endParaRPr lang="ru-RU" altLang="ru-RU" b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2307" name="AutoShape 29"/>
          <p:cNvSpPr>
            <a:spLocks noChangeArrowheads="1"/>
          </p:cNvSpPr>
          <p:nvPr/>
        </p:nvSpPr>
        <p:spPr bwMode="auto">
          <a:xfrm>
            <a:off x="6607146" y="1380278"/>
            <a:ext cx="4746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rgbClr val="70140A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7240588" y="1201738"/>
            <a:ext cx="1652587" cy="642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111 787,5</a:t>
            </a:r>
            <a:endParaRPr lang="ru-RU" altLang="ru-RU" dirty="0">
              <a:solidFill>
                <a:schemeClr val="tx1"/>
              </a:solidFill>
              <a:latin typeface="Verdan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0266" name="Rectangle 37"/>
          <p:cNvSpPr>
            <a:spLocks noChangeArrowheads="1"/>
          </p:cNvSpPr>
          <p:nvPr/>
        </p:nvSpPr>
        <p:spPr bwMode="auto">
          <a:xfrm>
            <a:off x="1549370" y="5850790"/>
            <a:ext cx="5903943" cy="6023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300" dirty="0" smtClean="0">
                <a:solidFill>
                  <a:schemeClr val="bg1"/>
                </a:solidFill>
              </a:rPr>
              <a:t>Всего получено 336 456 тыс. рублей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360363" y="1131888"/>
            <a:ext cx="6227762" cy="776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Дотации на выравнивание бюджетной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обеспеченности и поддержку мер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сбалансированности бюджетов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387350" y="2997200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schemeClr val="tx1"/>
                </a:solidFill>
                <a:latin typeface="Tahoma" pitchFamily="34" charset="0"/>
              </a:rPr>
              <a:t>Субсидии</a:t>
            </a:r>
            <a:endParaRPr lang="ru-RU" altLang="ru-RU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68300" y="2184400"/>
            <a:ext cx="6219825" cy="4810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Субвенции</a:t>
            </a:r>
          </a:p>
        </p:txBody>
      </p:sp>
      <p:sp>
        <p:nvSpPr>
          <p:cNvPr id="12318" name="AutoShape 30"/>
          <p:cNvSpPr>
            <a:spLocks noChangeArrowheads="1"/>
          </p:cNvSpPr>
          <p:nvPr/>
        </p:nvSpPr>
        <p:spPr bwMode="auto">
          <a:xfrm>
            <a:off x="6611144" y="2225656"/>
            <a:ext cx="461962" cy="485776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7240588" y="2092325"/>
            <a:ext cx="1652587" cy="598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121 783,3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2320" name="AutoShape 30"/>
          <p:cNvSpPr>
            <a:spLocks noChangeArrowheads="1"/>
          </p:cNvSpPr>
          <p:nvPr/>
        </p:nvSpPr>
        <p:spPr bwMode="auto">
          <a:xfrm>
            <a:off x="6608763" y="3978274"/>
            <a:ext cx="449263" cy="485776"/>
          </a:xfrm>
          <a:prstGeom prst="rightArrow">
            <a:avLst>
              <a:gd name="adj1" fmla="val 50000"/>
              <a:gd name="adj2" fmla="val 25036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223125" y="2919413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101 531,9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368300" y="4656138"/>
            <a:ext cx="6192838" cy="920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Поступления из Фонда содействия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реформированию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жилищно – коммунального хозяйства</a:t>
            </a:r>
          </a:p>
        </p:txBody>
      </p:sp>
      <p:sp>
        <p:nvSpPr>
          <p:cNvPr id="4" name="AutoShape 30"/>
          <p:cNvSpPr>
            <a:spLocks noChangeArrowheads="1"/>
          </p:cNvSpPr>
          <p:nvPr/>
        </p:nvSpPr>
        <p:spPr bwMode="auto">
          <a:xfrm>
            <a:off x="6656388" y="4873624"/>
            <a:ext cx="449263" cy="485776"/>
          </a:xfrm>
          <a:prstGeom prst="rightArrow">
            <a:avLst>
              <a:gd name="adj1" fmla="val 50000"/>
              <a:gd name="adj2" fmla="val 25036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7223125" y="4803775"/>
            <a:ext cx="1652588" cy="598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40,9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360363" y="3933825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schemeClr val="tx1"/>
                </a:solidFill>
                <a:latin typeface="Tahoma" pitchFamily="34" charset="0"/>
              </a:rPr>
              <a:t>Иные межбюджетные трансферты</a:t>
            </a:r>
            <a:endParaRPr lang="ru-RU" altLang="ru-RU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7223125" y="3906838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ahoma" pitchFamily="34" charset="0"/>
              </a:rPr>
              <a:t>1 312,5</a:t>
            </a:r>
            <a:endParaRPr lang="ru-RU" altLang="ru-RU" dirty="0">
              <a:solidFill>
                <a:schemeClr val="tx1"/>
              </a:solidFill>
              <a:latin typeface="Tahom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6634957" y="3014644"/>
            <a:ext cx="4619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4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7350" y="49645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Безвозмездные поступления из федерального, областного бюджетов и Фонда содействия реформированию ЖКХ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D66B1-B52E-4015-AE03-55B3459B438E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338328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консолидированного бюджета района по расходам в 2015 - 2017 годах</a:t>
            </a:r>
          </a:p>
        </p:txBody>
      </p:sp>
      <p:sp>
        <p:nvSpPr>
          <p:cNvPr id="9" name="Трапеция 8"/>
          <p:cNvSpPr/>
          <p:nvPr/>
        </p:nvSpPr>
        <p:spPr>
          <a:xfrm>
            <a:off x="1657771" y="4910138"/>
            <a:ext cx="1800225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5" name="TextBox 1"/>
          <p:cNvSpPr txBox="1">
            <a:spLocks noChangeArrowheads="1"/>
          </p:cNvSpPr>
          <p:nvPr/>
        </p:nvSpPr>
        <p:spPr bwMode="auto">
          <a:xfrm>
            <a:off x="1619672" y="4962526"/>
            <a:ext cx="18764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35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3862189" y="4910138"/>
            <a:ext cx="1757363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7" name="TextBox 1"/>
          <p:cNvSpPr txBox="1">
            <a:spLocks noChangeArrowheads="1"/>
          </p:cNvSpPr>
          <p:nvPr/>
        </p:nvSpPr>
        <p:spPr bwMode="auto">
          <a:xfrm>
            <a:off x="3851920" y="4962526"/>
            <a:ext cx="1757363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46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  <a:p>
            <a:pPr algn="ctr" eaLnBrk="1" hangingPunct="1"/>
            <a:endParaRPr lang="ru-RU" sz="1400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8" name="TextBox 1"/>
          <p:cNvSpPr txBox="1">
            <a:spLocks noChangeArrowheads="1"/>
          </p:cNvSpPr>
          <p:nvPr/>
        </p:nvSpPr>
        <p:spPr bwMode="auto">
          <a:xfrm>
            <a:off x="6629797" y="5391150"/>
            <a:ext cx="20161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9" name="Номер слайда 13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4590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6134011"/>
              </p:ext>
            </p:extLst>
          </p:nvPr>
        </p:nvGraphicFramePr>
        <p:xfrm>
          <a:off x="469900" y="1485900"/>
          <a:ext cx="8459788" cy="272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51" name="Лист" r:id="rId3" imgW="6583680" imgH="2042150" progId="Excel.Sheet.8">
                  <p:embed/>
                </p:oleObj>
              </mc:Choice>
              <mc:Fallback>
                <p:oleObj name="Лист" r:id="rId3" imgW="6583680" imgH="2042150" progId="Excel.Sheet.8">
                  <p:embed/>
                  <p:pic>
                    <p:nvPicPr>
                      <p:cNvPr id="0" name="Picture 3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900" y="1485900"/>
                        <a:ext cx="8459788" cy="2722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рапеция 12"/>
          <p:cNvSpPr/>
          <p:nvPr/>
        </p:nvSpPr>
        <p:spPr>
          <a:xfrm>
            <a:off x="5844704" y="4891089"/>
            <a:ext cx="1757362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folHlink"/>
                </a:solidFill>
                <a:latin typeface="Verdana" pitchFamily="34" charset="0"/>
              </a:rPr>
              <a:t>50 </a:t>
            </a:r>
            <a:endParaRPr lang="ru-RU" sz="1400" dirty="0">
              <a:solidFill>
                <a:schemeClr val="folHlink"/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4368" y="2492896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млн.руб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98438" y="6249988"/>
            <a:ext cx="8869362" cy="5254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>
              <a:defRPr sz="2000">
                <a:solidFill>
                  <a:schemeClr val="tx2"/>
                </a:solidFill>
                <a:latin typeface="Candara" pitchFamily="34" charset="0"/>
              </a:defRPr>
            </a:lvl4pPr>
            <a:lvl5pPr marL="2057400"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Всего расходов за 2017 год – 419,1 млн. рублей,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 т.ч. расходы по отраслям социальной сферы – 276,4 млн. руб. или 66% </a:t>
            </a:r>
          </a:p>
        </p:txBody>
      </p:sp>
      <p:graphicFrame>
        <p:nvGraphicFramePr>
          <p:cNvPr id="25605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854387"/>
              </p:ext>
            </p:extLst>
          </p:nvPr>
        </p:nvGraphicFramePr>
        <p:xfrm>
          <a:off x="1116013" y="1341438"/>
          <a:ext cx="7369175" cy="435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6" name="Лист" r:id="rId3" imgW="7368500" imgH="4358589" progId="Excel.Sheet.8">
                  <p:embed/>
                </p:oleObj>
              </mc:Choice>
              <mc:Fallback>
                <p:oleObj name="Лист" r:id="rId3" imgW="7368500" imgH="4358589" progId="Excel.Sheet.8">
                  <p:embed/>
                  <p:pic>
                    <p:nvPicPr>
                      <p:cNvPr id="0" name="Picture 2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341438"/>
                        <a:ext cx="7369175" cy="435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0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DE641-4C04-4AC1-ACFF-28C0305ABA44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243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43338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</a:t>
            </a:r>
          </a:p>
        </p:txBody>
      </p:sp>
      <p:graphicFrame>
        <p:nvGraphicFramePr>
          <p:cNvPr id="25714" name="Group 11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09634765"/>
              </p:ext>
            </p:extLst>
          </p:nvPr>
        </p:nvGraphicFramePr>
        <p:xfrm>
          <a:off x="250825" y="404813"/>
          <a:ext cx="8642350" cy="5615975"/>
        </p:xfrm>
        <a:graphic>
          <a:graphicData uri="http://schemas.openxmlformats.org/drawingml/2006/table">
            <a:tbl>
              <a:tblPr/>
              <a:tblGrid>
                <a:gridCol w="638175"/>
                <a:gridCol w="6743700"/>
                <a:gridCol w="1260475"/>
              </a:tblGrid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Общие понятия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4 - 6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Социально-экономические показатели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– 10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размер заработной платы работников бюджетной сферы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поддержку субъектов малого и среднего предпринимательства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консолидированного бюджета по доходам и расходам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13– 25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по муниципальным программам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25-29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районного бюджета за 2015 –2017год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30-31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районного бюджета за 2017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32-34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 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за 2017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35-36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образование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37-44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 районного бюджета на физкультуру и спорт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45-47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 культуру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48-64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социальную политику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населения Тонкинского муниципального района Нижегородской области доступным и комфортных жильем на 2016 – 2018 годы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Поступления и расходы дорожного фонда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 pitchFamily="34" charset="0"/>
                          <a:cs typeface="Times New Roman" pitchFamily="18" charset="0"/>
                        </a:rPr>
                        <a:t>Участие в пилотном проекте по поддержке местных инициатив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22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12998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Анализ  по разделам и подразделам классификации расходов консолидированного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2015-2017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12308"/>
              </p:ext>
            </p:extLst>
          </p:nvPr>
        </p:nvGraphicFramePr>
        <p:xfrm>
          <a:off x="323528" y="980724"/>
          <a:ext cx="8712968" cy="5685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7104"/>
                <a:gridCol w="2227327"/>
                <a:gridCol w="839945"/>
                <a:gridCol w="792088"/>
                <a:gridCol w="792088"/>
                <a:gridCol w="720080"/>
                <a:gridCol w="864096"/>
                <a:gridCol w="432048"/>
                <a:gridCol w="504056"/>
                <a:gridCol w="648072"/>
                <a:gridCol w="576064"/>
              </a:tblGrid>
              <a:tr h="4758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подраздела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2017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2017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2017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 первоначальному бюджету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 уточненному плану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исп-я 2017 к 2016 году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исполнения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284 846,00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366 953,00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360 219,00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428 399,00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419 069,00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116,34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97,82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147,12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56 673,00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52 826,00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55 892,00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57 953,00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57 885,00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103,6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2268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1 585,00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1 990,00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2 123,00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2 233,00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2 233,00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105,2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2268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24 438,00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20 992,00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25 397,00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24 530,00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24 530,00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116,9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0105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Судебная система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1701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9 428,00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10 069,00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10 230,00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10 838,00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10 838,00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736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088048"/>
              </p:ext>
            </p:extLst>
          </p:nvPr>
        </p:nvGraphicFramePr>
        <p:xfrm>
          <a:off x="179512" y="404664"/>
          <a:ext cx="8712968" cy="60689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7104"/>
                <a:gridCol w="2227327"/>
                <a:gridCol w="839945"/>
                <a:gridCol w="792088"/>
                <a:gridCol w="792088"/>
                <a:gridCol w="720080"/>
                <a:gridCol w="864096"/>
                <a:gridCol w="432048"/>
                <a:gridCol w="504056"/>
                <a:gridCol w="648072"/>
                <a:gridCol w="576064"/>
              </a:tblGrid>
              <a:tr h="4758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подраздела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 первоначальному бюджету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 уточненному плану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исп-я 2017 к 2016 году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исполнения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113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0107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проведения выборов и референдумов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7 000,0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0111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20 620,00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19 772,00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17 169,00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20 246,00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20 213,00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117,7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305,00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0203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113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6 970,00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7 131,00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8 411,00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8 364,00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8 364,00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0302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внутренних дел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1701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0309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2 476,00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2 271,00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2 916,00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3 069,00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3 069,00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105,2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135,1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4 494,00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4 860,00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5 495,00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5 295,00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5 295,00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29 344,00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27 635,00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30 380,00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34 018,00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32 057,00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105,5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94,2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109,2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Общеэкономические вопросы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126,3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0405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19 154,00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15 800,00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18 931,00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16 435,00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16 432,00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86,8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Водное хозяйство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Транспорт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1 920,00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136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669631"/>
              </p:ext>
            </p:extLst>
          </p:nvPr>
        </p:nvGraphicFramePr>
        <p:xfrm>
          <a:off x="142364" y="351508"/>
          <a:ext cx="8712968" cy="6439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7104"/>
                <a:gridCol w="2227327"/>
                <a:gridCol w="839945"/>
                <a:gridCol w="792088"/>
                <a:gridCol w="792088"/>
                <a:gridCol w="720080"/>
                <a:gridCol w="864096"/>
                <a:gridCol w="432048"/>
                <a:gridCol w="504056"/>
                <a:gridCol w="648072"/>
                <a:gridCol w="576064"/>
              </a:tblGrid>
              <a:tr h="4758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подраздела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 первоначальному бюджету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 уточненному плану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исп-я 2017 к 2016 году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исполнения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5 716,00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8 990,00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7 160,00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13 654,00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12 019,00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133,7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0410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Связь и информатика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2 482,00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2 121,00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3 708,00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3 828,00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3 505,00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94,5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165,3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0500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20 049,00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11 867,00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26 587,00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33 627,00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28 955,00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108,9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86,1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144,4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12 955,00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4 697,00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1 097,00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1 832,00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1 474,00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17 645,00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22 010,00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22 010,00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124,7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3 052,7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4 181,00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4 943,00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6 342,00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8 164,00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4 954,00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113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1 439,00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1 506,00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1 503,00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1 621,00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1 621,00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113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объектов растительного и животного мира и среды их обитания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129 119,00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225 415,00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190 971,00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237 892,00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235 271,00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123,2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182,2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56,1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0701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36 721,00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38 247,00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42 746,00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45 085,00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43 445,00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0702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76 254,00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169 298,00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118 142,00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161 681,00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160 706,00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0703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11 996,00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12 561,00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12 561,00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1 530,00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1 904,00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1 936,00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2 167,00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2 161,00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113,5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0709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14 614,00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15 966,00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16 151,00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16 398,00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16 398,00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101,5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9537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501148"/>
              </p:ext>
            </p:extLst>
          </p:nvPr>
        </p:nvGraphicFramePr>
        <p:xfrm>
          <a:off x="142364" y="482580"/>
          <a:ext cx="8712968" cy="5892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7104"/>
                <a:gridCol w="2227327"/>
                <a:gridCol w="839945"/>
                <a:gridCol w="792088"/>
                <a:gridCol w="792088"/>
                <a:gridCol w="720080"/>
                <a:gridCol w="864096"/>
                <a:gridCol w="432048"/>
                <a:gridCol w="504056"/>
                <a:gridCol w="648072"/>
                <a:gridCol w="576064"/>
              </a:tblGrid>
              <a:tr h="4758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подраздела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 первоначальному бюджету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 уточненному плану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исп-я 2017 к 2016 году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исполнения 2017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0800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29 842,00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28 907,00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36 026,00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39 053,00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39 053,00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108,4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130,9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9,3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0801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25 305,00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24 995,00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31 283,00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34 215,00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34 215,00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113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0804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4 537,00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3 912,00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4 743,00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4 838,00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4 838,00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123,7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8 335,00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9 450,00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7 828,00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13 465,00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13 457,00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171,9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161,5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2 274,00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3 893,00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3 600,00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3 535,00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3 535,00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90,8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2 851,00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3 429,00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1 502,00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4 282,00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4 282,00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285,1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3 210,00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2 128,00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2 726,00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5 648,00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5 640,00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1006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социальной политики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2 710,00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1 955,00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1 952,00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2 031,00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2 031,00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74,9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Массовый спорт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2 710,00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1 952,00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2 031,00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2 031,00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103,9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1 530,00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1 449,00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1 667,00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1 667,00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1 667,00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1202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1 530,00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1 449,00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1 667,00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1 667,00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1 667,00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113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1301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муниципального долга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73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1403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16,00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ctr"/>
                </a:tc>
              </a:tr>
              <a:tr h="1376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284 846,00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366 953,00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360 219,00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428 399,00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419 069,00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116,3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147,1</a:t>
                      </a:r>
                      <a:endParaRPr lang="ru-RU" sz="12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60" marR="2260" marT="226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82449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5B51A-9E98-4BBE-A5BD-38BE1C2F7882}" type="slidenum">
              <a:rPr lang="ru-RU"/>
              <a:pPr>
                <a:defRPr/>
              </a:pPr>
              <a:t>24</a:t>
            </a:fld>
            <a:endParaRPr lang="ru-RU"/>
          </a:p>
        </p:txBody>
      </p:sp>
      <p:graphicFrame>
        <p:nvGraphicFramePr>
          <p:cNvPr id="2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711722"/>
              </p:ext>
            </p:extLst>
          </p:nvPr>
        </p:nvGraphicFramePr>
        <p:xfrm>
          <a:off x="260350" y="1285875"/>
          <a:ext cx="8747125" cy="5208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40444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программном формате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году, 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330EC-854D-4311-871C-4406CD6FD46E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6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7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8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9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0776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Структура расходов консолидированного бюджета по программам в % и тыс. рублей</a:t>
            </a:r>
            <a:endParaRPr lang="ru-RU" sz="2000" b="0" dirty="0">
              <a:solidFill>
                <a:schemeClr val="bg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977586"/>
              </p:ext>
            </p:extLst>
          </p:nvPr>
        </p:nvGraphicFramePr>
        <p:xfrm>
          <a:off x="107503" y="1340764"/>
          <a:ext cx="8928992" cy="47716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105"/>
                <a:gridCol w="2280116"/>
                <a:gridCol w="697744"/>
                <a:gridCol w="697744"/>
                <a:gridCol w="814034"/>
                <a:gridCol w="683206"/>
                <a:gridCol w="683206"/>
                <a:gridCol w="712279"/>
                <a:gridCol w="712279"/>
                <a:gridCol w="712279"/>
              </a:tblGrid>
              <a:tr h="5187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" u="none" strike="noStrike" dirty="0">
                          <a:effectLst/>
                        </a:rPr>
                        <a:t>тыс. руб.</a:t>
                      </a:r>
                      <a:endParaRPr lang="ru-RU" sz="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</a:tr>
              <a:tr h="1072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2017 год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к 2016 году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</a:tr>
              <a:tr h="2157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284 846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366 953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360 219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428 399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419 069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114,2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2157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Программные расходы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229 596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312 520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303 061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363 398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357 975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98,5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114,5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857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123 069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221 246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187 041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233 202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230 574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072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"Социальная поддержка граждан Тонкинского муниципального района Нижегородской области на 2015-2017 годы"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2 888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4 408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4 042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4 093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4 093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92,9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286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2015-2017 годы"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16 652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7 881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1 976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8 994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7 531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83,7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95,6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58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C31D4-95CD-4D84-BCF5-8D17AF7AF4ED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8677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9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0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1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2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3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111773"/>
              </p:ext>
            </p:extLst>
          </p:nvPr>
        </p:nvGraphicFramePr>
        <p:xfrm>
          <a:off x="107503" y="155082"/>
          <a:ext cx="8928992" cy="64843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105"/>
                <a:gridCol w="2280116"/>
                <a:gridCol w="697744"/>
                <a:gridCol w="697744"/>
                <a:gridCol w="814034"/>
                <a:gridCol w="683206"/>
                <a:gridCol w="683206"/>
                <a:gridCol w="712279"/>
                <a:gridCol w="712279"/>
                <a:gridCol w="712279"/>
              </a:tblGrid>
              <a:tr h="5187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" u="none" strike="noStrike" dirty="0">
                          <a:effectLst/>
                        </a:rPr>
                        <a:t>тыс. руб.</a:t>
                      </a:r>
                      <a:endParaRPr lang="ru-RU" sz="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</a:tr>
              <a:tr h="1072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2017 год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к 2016 году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</a:tr>
              <a:tr h="1072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0400000000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"Совершенствование социальной и инженерной инфраструктуры Тонкинского муниципального района на 2015-2017 годы"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3 570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2 576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3 608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3 833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3 833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148,8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072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"Содействие занятости населения Тонкинского муниципального района Нижегородской области на 2015-2017 годы"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126,3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8579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"Развитие культуры Тонкинского муниципального района Нижегородской области на 2015-2017 годы"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34 109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33 128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38 942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44 142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44 142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133,2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072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"Развитие физической культуры и спорта в Тонкинском муниципальном районе Нижегородской области на 2015-2017 годы"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2 701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1 937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2 016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2 016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104,1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286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0800000000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19 153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15 790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36 076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37 290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37 287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236,1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709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F51DE-BEF5-4CA8-BFC1-09B865512A58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9701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3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5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6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7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502058"/>
              </p:ext>
            </p:extLst>
          </p:nvPr>
        </p:nvGraphicFramePr>
        <p:xfrm>
          <a:off x="193676" y="188639"/>
          <a:ext cx="8770813" cy="60336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9522"/>
                <a:gridCol w="2239723"/>
                <a:gridCol w="685383"/>
                <a:gridCol w="685383"/>
                <a:gridCol w="799613"/>
                <a:gridCol w="671103"/>
                <a:gridCol w="671103"/>
                <a:gridCol w="699661"/>
                <a:gridCol w="699661"/>
                <a:gridCol w="699661"/>
              </a:tblGrid>
              <a:tr h="5129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" u="none" strike="noStrike" dirty="0">
                          <a:effectLst/>
                        </a:rPr>
                        <a:t>тыс. руб.</a:t>
                      </a:r>
                      <a:endParaRPr lang="ru-RU" sz="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</a:tr>
              <a:tr h="10601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2017 год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к 2016 году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</a:tr>
              <a:tr h="10601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0900000000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2 432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2 191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2 716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2 716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0601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13 566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13 370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14 984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15 075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15 040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112,5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0601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"Развитие предпринимательства Тонкинского муниципального района Нижегородской области" на 2015-2017 годы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474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4785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2015-2017 годы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5 470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4 044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3 415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3 522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3 522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87,1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059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487306"/>
              </p:ext>
            </p:extLst>
          </p:nvPr>
        </p:nvGraphicFramePr>
        <p:xfrm>
          <a:off x="34352" y="195477"/>
          <a:ext cx="8928992" cy="60545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105"/>
                <a:gridCol w="2280116"/>
                <a:gridCol w="697744"/>
                <a:gridCol w="697744"/>
                <a:gridCol w="814034"/>
                <a:gridCol w="683206"/>
                <a:gridCol w="683206"/>
                <a:gridCol w="712279"/>
                <a:gridCol w="712279"/>
                <a:gridCol w="712279"/>
              </a:tblGrid>
              <a:tr h="5187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" u="none" strike="noStrike" dirty="0">
                          <a:effectLst/>
                        </a:rPr>
                        <a:t>тыс. руб.</a:t>
                      </a:r>
                      <a:endParaRPr lang="ru-RU" sz="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</a:tr>
              <a:tr h="1072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2017 год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к 2016 году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</a:tr>
              <a:tr h="1072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1300000000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"Профилактика правонарушений на территории Тонкинского муниципального района Нижегородской области"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414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119,5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6439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 "Кадры Тонкинского муниципального района Нижегородской области"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373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373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7143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 сельских поселений "Обеспечение первичных мер пожарной безопасности на территориях сельсоветов Тонкинского муниципального района Нижегородской области на 2015-2017 года"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4 361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4 761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5 295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5 166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5 166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108,5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15002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4100000000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 сельских поселений "Благоустройство территориях сельсоветов Тонкинского муниципального района Нижегородской области"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1 050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643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1 625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1 965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995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50,6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154,7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9162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662951"/>
              </p:ext>
            </p:extLst>
          </p:nvPr>
        </p:nvGraphicFramePr>
        <p:xfrm>
          <a:off x="34352" y="477940"/>
          <a:ext cx="8928992" cy="28399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105"/>
                <a:gridCol w="2280116"/>
                <a:gridCol w="697744"/>
                <a:gridCol w="697744"/>
                <a:gridCol w="814034"/>
                <a:gridCol w="683206"/>
                <a:gridCol w="683206"/>
                <a:gridCol w="712279"/>
                <a:gridCol w="712279"/>
                <a:gridCol w="712279"/>
              </a:tblGrid>
              <a:tr h="5187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" u="none" strike="noStrike" dirty="0">
                          <a:effectLst/>
                        </a:rPr>
                        <a:t>тыс. руб.</a:t>
                      </a:r>
                      <a:endParaRPr lang="ru-RU" sz="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effectLst/>
                        <a:latin typeface="Times New Roman"/>
                      </a:endParaRPr>
                    </a:p>
                  </a:txBody>
                  <a:tcPr marL="1649" marR="1649" marT="1649" marB="0" anchor="b"/>
                </a:tc>
              </a:tr>
              <a:tr h="1072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КЦСР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2016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2017 год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 2017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2017 года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к 2016 году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b"/>
                </a:tc>
              </a:tr>
              <a:tr h="1286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4200000000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"Обращение с отходами производства и потребления на территории р.п. Тонкино Тонкинского района Нижегородской области"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  <a:tr h="4298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7700000000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Непрограммные расходы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55 250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54 433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57 158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65 001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61 094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14,6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112,2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49" marR="1649" marT="164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08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0711C-353C-4DD1-BF61-5F1397EB3DE3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1267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908050"/>
            <a:ext cx="8229600" cy="50323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 (продолжение)</a:t>
            </a:r>
          </a:p>
        </p:txBody>
      </p:sp>
      <p:graphicFrame>
        <p:nvGraphicFramePr>
          <p:cNvPr id="126037" name="Group 8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5556691"/>
              </p:ext>
            </p:extLst>
          </p:nvPr>
        </p:nvGraphicFramePr>
        <p:xfrm>
          <a:off x="457200" y="2043113"/>
          <a:ext cx="8435975" cy="3152114"/>
        </p:xfrm>
        <a:graphic>
          <a:graphicData uri="http://schemas.openxmlformats.org/drawingml/2006/table">
            <a:tbl>
              <a:tblPr/>
              <a:tblGrid>
                <a:gridCol w="622300"/>
                <a:gridCol w="6583363"/>
                <a:gridCol w="1230312"/>
              </a:tblGrid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Муниципальная программа «Развитие агропромышленного комплекса Тонкинского муниципального района Нижегородской области до 2020 года» 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79-72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Итоги реализации муниципальной программы «Совершенствование социальной и инженерной инфраструктуры Тонкинского муниципального района на 2015 – 2017 годы»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 муниципальной программы   «Содействие  занятости населения Тонкинского муниципального района на 2015-2017 годы»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Муниципальный долг Тонкинского муниципального района Нижегородской области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75-77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Открытые   информационные ресурсы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78-79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6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0AF597-46AC-4EC0-B629-2E06D107CF5B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27651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723481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в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2015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-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годах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232492"/>
              </p:ext>
            </p:extLst>
          </p:nvPr>
        </p:nvGraphicFramePr>
        <p:xfrm>
          <a:off x="161364" y="777556"/>
          <a:ext cx="8821271" cy="59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BA5DAD-CB86-4910-90B2-9060A72D7302}" type="slidenum">
              <a:rPr lang="ru-RU"/>
              <a:pPr>
                <a:defRPr/>
              </a:pPr>
              <a:t>31</a:t>
            </a:fld>
            <a:endParaRPr lang="ru-RU"/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4975225" y="3565525"/>
            <a:ext cx="5873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-1731"/>
            <a:ext cx="8229600" cy="72346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за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138783"/>
              </p:ext>
            </p:extLst>
          </p:nvPr>
        </p:nvGraphicFramePr>
        <p:xfrm>
          <a:off x="107504" y="721734"/>
          <a:ext cx="8856984" cy="6019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F99B9-C257-418B-A10C-C94630D93835}" type="slidenum">
              <a:rPr lang="ru-RU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23528" y="116632"/>
            <a:ext cx="8229600" cy="81786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доходов районного бюджета в % и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тыс.рублей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757231"/>
              </p:ext>
            </p:extLst>
          </p:nvPr>
        </p:nvGraphicFramePr>
        <p:xfrm>
          <a:off x="107504" y="1052736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78A66-44EA-496B-959B-5F998979C9CB}" type="slidenum">
              <a:rPr lang="ru-RU"/>
              <a:pPr>
                <a:defRPr/>
              </a:pPr>
              <a:t>33</a:t>
            </a:fld>
            <a:endParaRPr lang="ru-RU"/>
          </a:p>
        </p:txBody>
      </p:sp>
      <p:sp useBgFill="1"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schemeClr val="tx1"/>
                </a:solidFill>
              </a:rPr>
              <a:t>Итоги       2003</a:t>
            </a:r>
          </a:p>
        </p:txBody>
      </p:sp>
      <p:sp useBgFill="1"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26423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неналоговых доходов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районного бюджета за 3 года,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  <p:graphicFrame>
        <p:nvGraphicFramePr>
          <p:cNvPr id="9" name="Диаграмм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053954"/>
              </p:ext>
            </p:extLst>
          </p:nvPr>
        </p:nvGraphicFramePr>
        <p:xfrm>
          <a:off x="-67235" y="381000"/>
          <a:ext cx="9278471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B784C-CD04-4E79-9C8D-363959A69EE9}" type="slidenum">
              <a:rPr lang="ru-RU"/>
              <a:pPr>
                <a:defRPr/>
              </a:pPr>
              <a:t>34</a:t>
            </a:fld>
            <a:endParaRPr lang="ru-RU"/>
          </a:p>
        </p:txBody>
      </p:sp>
      <p:sp>
        <p:nvSpPr>
          <p:cNvPr id="31748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8229600" cy="8588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0796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338698"/>
              </p:ext>
            </p:extLst>
          </p:nvPr>
        </p:nvGraphicFramePr>
        <p:xfrm>
          <a:off x="333375" y="1443038"/>
          <a:ext cx="8477250" cy="4806950"/>
        </p:xfrm>
        <a:graphic>
          <a:graphicData uri="http://schemas.openxmlformats.org/drawingml/2006/table">
            <a:tbl>
              <a:tblPr/>
              <a:tblGrid>
                <a:gridCol w="2198710"/>
                <a:gridCol w="1223958"/>
                <a:gridCol w="1223959"/>
                <a:gridCol w="1354144"/>
                <a:gridCol w="1285879"/>
                <a:gridCol w="1190600"/>
              </a:tblGrid>
              <a:tr h="10552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2015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2017 г. к 2016 г. в  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 2017г.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к 2016 г. в 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092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Налоговые доходы всего, из них: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47 477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49 397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50 945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+1 548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1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42 480,7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44 820,6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46 325,6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+1 505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4 153,5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3 857,5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3 537,8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-319,7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Госпошлина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+ 352,2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+57,8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Заголовок 6"/>
          <p:cNvSpPr txBox="1">
            <a:spLocks/>
          </p:cNvSpPr>
          <p:nvPr/>
        </p:nvSpPr>
        <p:spPr>
          <a:xfrm>
            <a:off x="469296" y="174887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Поступление основных налогов в районный бюджет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в 2015 - 2017 годах</a:t>
            </a:r>
          </a:p>
        </p:txBody>
      </p:sp>
      <p:sp>
        <p:nvSpPr>
          <p:cNvPr id="31796" name="Номер слайда 8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9BA07-E9D1-453B-A6AC-80F8AB59F48C}" type="slidenum">
              <a:rPr lang="ru-RU"/>
              <a:pPr>
                <a:defRPr/>
              </a:pPr>
              <a:t>35</a:t>
            </a:fld>
            <a:endParaRPr lang="ru-RU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32774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32775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6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7" name="Text Box 14"/>
          <p:cNvSpPr txBox="1">
            <a:spLocks noChangeArrowheads="1"/>
          </p:cNvSpPr>
          <p:nvPr/>
        </p:nvSpPr>
        <p:spPr bwMode="auto">
          <a:xfrm rot="1259923">
            <a:off x="2949575" y="2117725"/>
            <a:ext cx="542925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500">
              <a:solidFill>
                <a:schemeClr val="tx1"/>
              </a:solidFill>
            </a:endParaRPr>
          </a:p>
        </p:txBody>
      </p:sp>
      <p:sp>
        <p:nvSpPr>
          <p:cNvPr id="32778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9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0" name="Text Box 19"/>
          <p:cNvSpPr txBox="1">
            <a:spLocks noChangeArrowheads="1"/>
          </p:cNvSpPr>
          <p:nvPr/>
        </p:nvSpPr>
        <p:spPr bwMode="auto">
          <a:xfrm rot="10800000" flipV="1">
            <a:off x="820738" y="6096000"/>
            <a:ext cx="80105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1"/>
                </a:solidFill>
              </a:rPr>
              <a:t>Всего расходов – </a:t>
            </a:r>
            <a:r>
              <a:rPr lang="ru-RU" sz="2000" dirty="0" smtClean="0">
                <a:solidFill>
                  <a:schemeClr val="tx1"/>
                </a:solidFill>
              </a:rPr>
              <a:t>420,8 </a:t>
            </a:r>
            <a:r>
              <a:rPr lang="ru-RU" sz="2000" dirty="0">
                <a:solidFill>
                  <a:schemeClr val="tx1"/>
                </a:solidFill>
              </a:rPr>
              <a:t>млн. рублей, в </a:t>
            </a:r>
            <a:r>
              <a:rPr lang="ru-RU" sz="2000" dirty="0" err="1">
                <a:solidFill>
                  <a:schemeClr val="tx1"/>
                </a:solidFill>
              </a:rPr>
              <a:t>т.ч</a:t>
            </a:r>
            <a:r>
              <a:rPr lang="ru-RU" sz="2000" dirty="0">
                <a:solidFill>
                  <a:schemeClr val="tx1"/>
                </a:solidFill>
              </a:rPr>
              <a:t>. расходы по отраслям социальной сферы – </a:t>
            </a:r>
            <a:r>
              <a:rPr lang="ru-RU" sz="2000" dirty="0" smtClean="0">
                <a:solidFill>
                  <a:schemeClr val="tx1"/>
                </a:solidFill>
              </a:rPr>
              <a:t>276,4 </a:t>
            </a:r>
            <a:r>
              <a:rPr lang="ru-RU" sz="2000" dirty="0">
                <a:solidFill>
                  <a:schemeClr val="tx1"/>
                </a:solidFill>
              </a:rPr>
              <a:t>млн. рублей </a:t>
            </a:r>
            <a:r>
              <a:rPr lang="ru-RU" sz="2000" dirty="0" smtClean="0">
                <a:solidFill>
                  <a:schemeClr val="tx1"/>
                </a:solidFill>
              </a:rPr>
              <a:t>(66</a:t>
            </a:r>
            <a:r>
              <a:rPr lang="ru-RU" sz="2000" dirty="0">
                <a:solidFill>
                  <a:schemeClr val="tx1"/>
                </a:solidFill>
              </a:rPr>
              <a:t>%)</a:t>
            </a:r>
          </a:p>
        </p:txBody>
      </p:sp>
      <p:sp>
        <p:nvSpPr>
          <p:cNvPr id="32781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2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7856" y="-4988"/>
            <a:ext cx="8229600" cy="795489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 по отраслям в % и млн. рублей</a:t>
            </a:r>
          </a:p>
        </p:txBody>
      </p:sp>
      <p:graphicFrame>
        <p:nvGraphicFramePr>
          <p:cNvPr id="18" name="Диаграмм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149069"/>
              </p:ext>
            </p:extLst>
          </p:nvPr>
        </p:nvGraphicFramePr>
        <p:xfrm>
          <a:off x="107504" y="381000"/>
          <a:ext cx="9107934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53E31A-5199-4D3F-97C4-04BEF46A8DD9}" type="slidenum">
              <a:rPr lang="ru-RU"/>
              <a:pPr>
                <a:defRPr/>
              </a:pPr>
              <a:t>36</a:t>
            </a:fld>
            <a:endParaRPr lang="ru-RU"/>
          </a:p>
        </p:txBody>
      </p:sp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816733"/>
              </p:ext>
            </p:extLst>
          </p:nvPr>
        </p:nvGraphicFramePr>
        <p:xfrm>
          <a:off x="-142875" y="-146843"/>
          <a:ext cx="9286875" cy="6615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51520" y="0"/>
            <a:ext cx="8712967" cy="82004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</a:t>
            </a:r>
            <a:b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по экономической структуре за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</a:t>
            </a: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год, тыс. руб.</a:t>
            </a:r>
          </a:p>
        </p:txBody>
      </p:sp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827943"/>
              </p:ext>
            </p:extLst>
          </p:nvPr>
        </p:nvGraphicFramePr>
        <p:xfrm>
          <a:off x="-71437" y="692696"/>
          <a:ext cx="9286875" cy="592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8845" y="17197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бюджетных средств  израсходовано на образование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(тыс.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руб. и %)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027146"/>
              </p:ext>
            </p:extLst>
          </p:nvPr>
        </p:nvGraphicFramePr>
        <p:xfrm>
          <a:off x="107504" y="976560"/>
          <a:ext cx="8856984" cy="5273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469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дошкольном образовании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323850" y="1412875"/>
            <a:ext cx="8715375" cy="2952750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 dirty="0" smtClean="0"/>
              <a:t>Дошкольными образовательными организациями </a:t>
            </a:r>
            <a:r>
              <a:rPr lang="ru-RU" sz="2000" dirty="0"/>
              <a:t>в </a:t>
            </a:r>
            <a:r>
              <a:rPr lang="ru-RU" sz="2000" dirty="0" smtClean="0"/>
              <a:t>2017 </a:t>
            </a:r>
            <a:endParaRPr lang="ru-RU" sz="2000" dirty="0"/>
          </a:p>
          <a:p>
            <a:pPr algn="just"/>
            <a:r>
              <a:rPr lang="ru-RU" sz="2000" dirty="0"/>
              <a:t>году оказывалось 2 муниципальные услуги для  </a:t>
            </a:r>
            <a:r>
              <a:rPr lang="ru-RU" sz="2000" dirty="0" smtClean="0"/>
              <a:t>399 </a:t>
            </a:r>
            <a:endParaRPr lang="ru-RU" sz="2000" dirty="0"/>
          </a:p>
          <a:p>
            <a:pPr algn="just"/>
            <a:r>
              <a:rPr lang="ru-RU" sz="2000" dirty="0"/>
              <a:t>воспитанников. </a:t>
            </a:r>
          </a:p>
          <a:p>
            <a:pPr algn="just"/>
            <a:r>
              <a:rPr lang="ru-RU" sz="2000" dirty="0"/>
              <a:t>Общий объем финансовых средств, поступивших в дошкольные</a:t>
            </a:r>
          </a:p>
          <a:p>
            <a:pPr algn="just"/>
            <a:r>
              <a:rPr lang="ru-RU" sz="2000" dirty="0"/>
              <a:t>образовательные организации в расчете на одного </a:t>
            </a:r>
          </a:p>
          <a:p>
            <a:pPr algn="just"/>
            <a:r>
              <a:rPr lang="ru-RU" sz="2000" dirty="0"/>
              <a:t>воспитанника составил </a:t>
            </a:r>
            <a:r>
              <a:rPr lang="ru-RU" sz="2000" dirty="0" smtClean="0"/>
              <a:t>114,7 </a:t>
            </a:r>
            <a:r>
              <a:rPr lang="ru-RU" sz="2000" dirty="0"/>
              <a:t>тыс. руб., что выше уровня </a:t>
            </a:r>
            <a:r>
              <a:rPr lang="ru-RU" sz="2000" dirty="0" smtClean="0"/>
              <a:t>2016</a:t>
            </a:r>
          </a:p>
          <a:p>
            <a:pPr algn="just"/>
            <a:r>
              <a:rPr lang="ru-RU" sz="2000" dirty="0"/>
              <a:t>г</a:t>
            </a:r>
            <a:r>
              <a:rPr lang="ru-RU" sz="2000" dirty="0" smtClean="0"/>
              <a:t>ода на 15,9 </a:t>
            </a:r>
            <a:r>
              <a:rPr lang="ru-RU" sz="2000" dirty="0"/>
              <a:t>%. </a:t>
            </a:r>
          </a:p>
        </p:txBody>
      </p:sp>
      <p:pic>
        <p:nvPicPr>
          <p:cNvPr id="10" name="Picture 2" descr="Z:\Мои документы\Бюджет 2015\Годовой отчет 2015\Бюджет для граждан 2015\дочь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625975"/>
            <a:ext cx="2938462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257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по общему образованию в 2016 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Z:\Мои документы\Бюджет 2015\Годовой отчет 2015\Бюджет для граждан 2015\IMG_11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237038"/>
            <a:ext cx="42481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1"/>
          <p:cNvSpPr>
            <a:spLocks noChangeAspect="1" noChangeArrowheads="1"/>
          </p:cNvSpPr>
          <p:nvPr/>
        </p:nvSpPr>
        <p:spPr bwMode="auto">
          <a:xfrm>
            <a:off x="428625" y="1341438"/>
            <a:ext cx="8429625" cy="2744787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Школами </a:t>
            </a:r>
            <a:r>
              <a:rPr lang="ru-RU" sz="2000" dirty="0"/>
              <a:t>оказывалось </a:t>
            </a:r>
            <a:r>
              <a:rPr lang="ru-RU" sz="2000" dirty="0" smtClean="0"/>
              <a:t>6 муниципальных услуг  </a:t>
            </a:r>
            <a:r>
              <a:rPr lang="ru-RU" sz="1600" dirty="0"/>
              <a:t>(3 услуги</a:t>
            </a:r>
          </a:p>
          <a:p>
            <a:pPr algn="just"/>
            <a:r>
              <a:rPr lang="ru-RU" sz="1600" dirty="0"/>
              <a:t>по предоставлению   общедоступного и бесплатного (начального, основного </a:t>
            </a:r>
          </a:p>
          <a:p>
            <a:pPr algn="just"/>
            <a:r>
              <a:rPr lang="ru-RU" sz="1600" dirty="0"/>
              <a:t>общего, среднего </a:t>
            </a:r>
            <a:r>
              <a:rPr lang="ru-RU" sz="1600" dirty="0" smtClean="0"/>
              <a:t> </a:t>
            </a:r>
            <a:r>
              <a:rPr lang="ru-RU" sz="1600" dirty="0"/>
              <a:t>общего </a:t>
            </a:r>
            <a:r>
              <a:rPr lang="ru-RU" sz="1600" dirty="0" smtClean="0"/>
              <a:t>образования, </a:t>
            </a:r>
            <a:r>
              <a:rPr lang="ru-RU" sz="1600" dirty="0"/>
              <a:t>1 услуга по организации </a:t>
            </a:r>
          </a:p>
          <a:p>
            <a:pPr algn="just"/>
            <a:r>
              <a:rPr lang="ru-RU" sz="1600" dirty="0"/>
              <a:t>летнего </a:t>
            </a:r>
            <a:r>
              <a:rPr lang="ru-RU" sz="1600" dirty="0" smtClean="0"/>
              <a:t>отдыха, 2 услуги по дошкольному образованию) </a:t>
            </a:r>
            <a:r>
              <a:rPr lang="ru-RU" sz="2000" dirty="0"/>
              <a:t>для  </a:t>
            </a:r>
            <a:r>
              <a:rPr lang="ru-RU" sz="2000" dirty="0" smtClean="0"/>
              <a:t>1114 </a:t>
            </a:r>
          </a:p>
          <a:p>
            <a:pPr algn="just"/>
            <a:r>
              <a:rPr lang="ru-RU" sz="2000" dirty="0" smtClean="0"/>
              <a:t>учащихся</a:t>
            </a:r>
            <a:r>
              <a:rPr lang="ru-RU" sz="2000" dirty="0"/>
              <a:t>. </a:t>
            </a:r>
          </a:p>
          <a:p>
            <a:pPr algn="just"/>
            <a:r>
              <a:rPr lang="ru-RU" sz="2000" dirty="0"/>
              <a:t>Общий объем финансовых средств, поступивших в </a:t>
            </a:r>
          </a:p>
          <a:p>
            <a:pPr algn="just"/>
            <a:r>
              <a:rPr lang="ru-RU" sz="2000" dirty="0"/>
              <a:t>общеобразовательные организации в расчете на одного </a:t>
            </a:r>
          </a:p>
          <a:p>
            <a:pPr algn="just"/>
            <a:r>
              <a:rPr lang="ru-RU" sz="2000" dirty="0"/>
              <a:t>ученика составил </a:t>
            </a:r>
            <a:r>
              <a:rPr lang="ru-RU" sz="2000" dirty="0" smtClean="0"/>
              <a:t>92,1 </a:t>
            </a:r>
            <a:r>
              <a:rPr lang="ru-RU" sz="2000" dirty="0"/>
              <a:t>тыс. руб., что выше уровня </a:t>
            </a:r>
            <a:r>
              <a:rPr lang="ru-RU" sz="2000" dirty="0" smtClean="0"/>
              <a:t>2016 </a:t>
            </a:r>
            <a:r>
              <a:rPr lang="ru-RU" sz="2000" dirty="0"/>
              <a:t>года</a:t>
            </a:r>
          </a:p>
          <a:p>
            <a:pPr algn="just"/>
            <a:r>
              <a:rPr lang="ru-RU" sz="2000" dirty="0"/>
              <a:t>на </a:t>
            </a:r>
            <a:r>
              <a:rPr lang="ru-RU" sz="2000" dirty="0" smtClean="0"/>
              <a:t>47,6 </a:t>
            </a:r>
            <a:r>
              <a:rPr lang="ru-RU" sz="2000" dirty="0"/>
              <a:t>%. </a:t>
            </a:r>
          </a:p>
          <a:p>
            <a:pPr algn="just"/>
            <a:endParaRPr lang="ru-RU" sz="2000" dirty="0"/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8446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92F61-F18A-4153-9C54-F53D6833834C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322263" y="1201738"/>
            <a:ext cx="8642350" cy="5413375"/>
          </a:xfrm>
        </p:spPr>
        <p:txBody>
          <a:bodyPr anchor="t"/>
          <a:lstStyle/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Отчет об исполнении бюджета содержит данные об исполнении бюджета по доходам, расходам и источникам финансирования дефицита бюджета в соответствии с бюджетной классификацией Российской Федерации.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Годовой отчет об исполнении районного бюджета подлежит рассмотрению Земским собранием Тонкинского муниципального района Нижегородской области и утверждается решением Земского собрания Тонкинского муниципального района Нижегородской области.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Решением Земского собрания Тонкинского муниципального района Нижегородской области об исполнении районного бюджета утверждается отчет об исполнении районного бюджета за отчетный финансовый год с указанием общего объема доходов, расходов и дефицита (профицита) районного бюджета.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В отчете об исполнении районного бюджета указывается сколько и каких доходов поступило в бюджет за год и на какие цели эти денежные средства были израсходованы. </a:t>
            </a:r>
          </a:p>
          <a:p>
            <a:pPr indent="457200" algn="just" eaLnBrk="1" hangingPunct="1">
              <a:buFont typeface="Symbol" pitchFamily="18" charset="2"/>
              <a:buChar char=""/>
            </a:pPr>
            <a:endParaRPr lang="ru-RU" sz="2000" dirty="0" smtClean="0">
              <a:latin typeface="Tahoma" pitchFamily="34" charset="0"/>
            </a:endParaRPr>
          </a:p>
        </p:txBody>
      </p:sp>
      <p:sp>
        <p:nvSpPr>
          <p:cNvPr id="12292" name="Номер слайда 4"/>
          <p:cNvSpPr txBox="1">
            <a:spLocks noGrp="1"/>
          </p:cNvSpPr>
          <p:nvPr/>
        </p:nvSpPr>
        <p:spPr bwMode="auto">
          <a:xfrm flipH="1">
            <a:off x="8243888" y="6249988"/>
            <a:ext cx="6492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38" y="188640"/>
            <a:ext cx="8571037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Что такое отчет об исполнении районного бюджета</a:t>
            </a:r>
          </a:p>
        </p:txBody>
      </p:sp>
      <p:sp>
        <p:nvSpPr>
          <p:cNvPr id="12296" name="Номер слайда 6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D53C3E-4514-4254-910A-60D272A6EE80}" type="slidenum">
              <a:rPr lang="ru-RU"/>
              <a:pPr>
                <a:defRPr/>
              </a:pPr>
              <a:t>40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745" y="96331"/>
            <a:ext cx="8534430" cy="134602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Сведения об общественно-значимом проекте «Строительство объекта «Пристрой к зданию МБОУ «Тонкинская СШ»» </a:t>
            </a:r>
            <a:endParaRPr lang="ru-RU" sz="22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990" name="Прямоугольник 1"/>
          <p:cNvSpPr>
            <a:spLocks noChangeArrowheads="1"/>
          </p:cNvSpPr>
          <p:nvPr/>
        </p:nvSpPr>
        <p:spPr bwMode="auto">
          <a:xfrm>
            <a:off x="4295775" y="1557338"/>
            <a:ext cx="45720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b="0" dirty="0"/>
              <a:t>С</a:t>
            </a:r>
            <a:r>
              <a:rPr lang="ru-RU" sz="1600" b="0" dirty="0" smtClean="0"/>
              <a:t> </a:t>
            </a:r>
            <a:r>
              <a:rPr lang="ru-RU" sz="1600" b="0" dirty="0"/>
              <a:t>2016 </a:t>
            </a:r>
            <a:r>
              <a:rPr lang="ru-RU" sz="1600" b="0" dirty="0" smtClean="0"/>
              <a:t>года идет строительство </a:t>
            </a:r>
            <a:r>
              <a:rPr lang="ru-RU" sz="1600" b="0" dirty="0"/>
              <a:t>объекта «Пристрой к зданию МБОУ «Тонкинская СШ» на 16 классов в </a:t>
            </a:r>
            <a:r>
              <a:rPr lang="ru-RU" sz="1600" b="0" dirty="0" err="1"/>
              <a:t>р.п</a:t>
            </a:r>
            <a:r>
              <a:rPr lang="ru-RU" sz="1600" b="0" dirty="0"/>
              <a:t>. Тонкино Нижегородской области, который включен в государственную программу «Создание новых мест в общеобразовательных организациях Нижегородской области в соответствии с прогнозируемой потребностью и современными условиями обучения на 2016-2025 годы».</a:t>
            </a:r>
          </a:p>
          <a:p>
            <a:r>
              <a:rPr lang="ru-RU" sz="1600" b="0" dirty="0"/>
              <a:t>	Сметная стоимость строительства объекта составляет 248 983, 2 тыс. руб. из них освоено за </a:t>
            </a:r>
            <a:r>
              <a:rPr lang="ru-RU" sz="1600" b="0" dirty="0" smtClean="0"/>
              <a:t>2016-2017 год </a:t>
            </a:r>
            <a:r>
              <a:rPr lang="ru-RU" sz="1600" b="0" dirty="0"/>
              <a:t>174 264 тыс. руб. или 69%. Из них средства районного бюджета составили 1 460 тыс. руб. или 0,83%.</a:t>
            </a:r>
          </a:p>
        </p:txBody>
      </p:sp>
      <p:pic>
        <p:nvPicPr>
          <p:cNvPr id="41992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1598613"/>
            <a:ext cx="3621087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89" name="Picture 125" descr="Z:\Мои документы\Бюджет 2017\Годовой отчет 2017\Годовой отчет Земкое\Бюджет для граждан 2017\image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8" y="4509120"/>
            <a:ext cx="3937173" cy="194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351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0211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по дополнительному образованию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428625" y="1316038"/>
            <a:ext cx="8429625" cy="2497137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 dirty="0"/>
              <a:t>Для социальной группы «Население от 6 лет до 18 лет» </a:t>
            </a:r>
          </a:p>
          <a:p>
            <a:pPr algn="just"/>
            <a:r>
              <a:rPr lang="ru-RU" sz="2000" dirty="0"/>
              <a:t>оказывалась  муниципальная услуга «Предоставление </a:t>
            </a:r>
          </a:p>
          <a:p>
            <a:pPr algn="just"/>
            <a:r>
              <a:rPr lang="ru-RU" sz="2000" dirty="0"/>
              <a:t>дополнительного образования общей направленности» в </a:t>
            </a:r>
          </a:p>
          <a:p>
            <a:pPr algn="just"/>
            <a:r>
              <a:rPr lang="ru-RU" sz="2000" dirty="0"/>
              <a:t>Доме детского творчества и  Детско-юношеской спортивной </a:t>
            </a:r>
          </a:p>
          <a:p>
            <a:pPr algn="just"/>
            <a:r>
              <a:rPr lang="ru-RU" sz="2000" dirty="0"/>
              <a:t>Школе для </a:t>
            </a:r>
            <a:r>
              <a:rPr lang="ru-RU" sz="2000" dirty="0" smtClean="0"/>
              <a:t>808 </a:t>
            </a:r>
            <a:r>
              <a:rPr lang="ru-RU" sz="2000" dirty="0"/>
              <a:t>учащихся.</a:t>
            </a:r>
          </a:p>
          <a:p>
            <a:pPr algn="just"/>
            <a:r>
              <a:rPr lang="ru-RU" sz="1600" dirty="0"/>
              <a:t>Общий объем финансовых средств, поступивших в организации </a:t>
            </a:r>
          </a:p>
          <a:p>
            <a:pPr algn="just"/>
            <a:r>
              <a:rPr lang="ru-RU" sz="1600" dirty="0"/>
              <a:t>дополнительного образования в расчете на одного учащегося составил </a:t>
            </a:r>
          </a:p>
          <a:p>
            <a:pPr algn="just"/>
            <a:r>
              <a:rPr lang="ru-RU" sz="1600" dirty="0" smtClean="0"/>
              <a:t>9,9 </a:t>
            </a:r>
            <a:r>
              <a:rPr lang="ru-RU" sz="1600" dirty="0"/>
              <a:t>тыс. руб., что </a:t>
            </a:r>
            <a:r>
              <a:rPr lang="ru-RU" sz="1600" dirty="0" smtClean="0"/>
              <a:t>выше уровня 2016 года на 28,5%. </a:t>
            </a:r>
            <a:endParaRPr lang="ru-RU" sz="1600" dirty="0"/>
          </a:p>
        </p:txBody>
      </p:sp>
      <p:pic>
        <p:nvPicPr>
          <p:cNvPr id="12" name="Picture 3" descr="Z:\ФОТО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450" y="4022725"/>
            <a:ext cx="3924300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22725"/>
            <a:ext cx="3455987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41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5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6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7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8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9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40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Индикаторы в системе образования 2016-2017 годы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073646"/>
              </p:ext>
            </p:extLst>
          </p:nvPr>
        </p:nvGraphicFramePr>
        <p:xfrm>
          <a:off x="250825" y="1123950"/>
          <a:ext cx="8569325" cy="5543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0982"/>
                <a:gridCol w="6398064"/>
                <a:gridCol w="864134"/>
                <a:gridCol w="936145"/>
              </a:tblGrid>
              <a:tr h="840897">
                <a:tc>
                  <a:txBody>
                    <a:bodyPr/>
                    <a:lstStyle/>
                    <a:p>
                      <a:endParaRPr lang="ru-RU" sz="600" dirty="0">
                        <a:effectLst/>
                        <a:latin typeface="Calibri"/>
                      </a:endParaRPr>
                    </a:p>
                  </a:txBody>
                  <a:tcPr marL="35582" marR="35582" marT="71174" marB="10676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582" marR="35582" marT="71174" marB="10676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582" marR="35582" marT="71174" marB="10676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582" marR="35582" marT="71174" marB="106761" anchor="ctr"/>
                </a:tc>
              </a:tr>
              <a:tr h="10954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Доступность дошкольного образования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детей в возрасте от 3 до 7 лет, которым предоставлено место на программах дошкольного образования в общей численности детей, зарегистрированных в электронной очереди на получение такого места в текущем учебном году (процент)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4805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воспитанников, приходящихся на одного педагогического работника в дошкольных образовательных организациях (человек)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7737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педагогов дошкольного образования (тысяча рублей)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21,56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21,62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241874"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Начальное, основное и среднее общее образование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8820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детей начальным общим, основным общим и средним общим образованием (отношение численности учащихся, осваивающих образовательные программы начального общего, основного общего или среднего общего образования, к численности детей в возрасте 7 - 17 лет). (процент)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7737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численности лиц, занимающихся во вторую или третью смены, в общей численности учащихся общеобразовательных организаций (процент)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12,10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15,78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4552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069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59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0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1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2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3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4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Индикаторы в системе образования 2015-2017 годы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179877"/>
              </p:ext>
            </p:extLst>
          </p:nvPr>
        </p:nvGraphicFramePr>
        <p:xfrm>
          <a:off x="250825" y="1123950"/>
          <a:ext cx="8569324" cy="5538433"/>
        </p:xfrm>
        <a:graphic>
          <a:graphicData uri="http://schemas.openxmlformats.org/drawingml/2006/table">
            <a:tbl>
              <a:tblPr/>
              <a:tblGrid>
                <a:gridCol w="334929"/>
                <a:gridCol w="5768228"/>
                <a:gridCol w="780071"/>
                <a:gridCol w="843048"/>
                <a:gridCol w="843048"/>
              </a:tblGrid>
              <a:tr h="841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01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лиц, обеспеченных горячим питанием, в общей численности обучающихся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0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компьютеров, подключенных к сети Интернет (в расчете на 100 учащихся)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909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русскому языку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математике (профильный)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70,94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54,72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74,13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57,76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73,44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37,73</a:t>
                      </a: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75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043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 педагогических работников муниципальных общеобразовательных организаций: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педагогических работников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учителей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25,25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25,25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27,53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27,72</a:t>
                      </a: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664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3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4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5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6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7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8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Индикаторы в системе образования 2015-2017 годы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056840"/>
              </p:ext>
            </p:extLst>
          </p:nvPr>
        </p:nvGraphicFramePr>
        <p:xfrm>
          <a:off x="250825" y="1271588"/>
          <a:ext cx="8661401" cy="2733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5171"/>
                <a:gridCol w="5522117"/>
                <a:gridCol w="965487"/>
                <a:gridCol w="919313"/>
                <a:gridCol w="919313"/>
              </a:tblGrid>
              <a:tr h="486213"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Дополнительное образование детей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  <a:latin typeface="Calibri"/>
                        </a:rPr>
                        <a:t>2015 </a:t>
                      </a:r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  <a:latin typeface="Calibri"/>
                        </a:rPr>
                        <a:t>2016 </a:t>
                      </a:r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  <a:latin typeface="Calibri"/>
                        </a:rPr>
                        <a:t>2017</a:t>
                      </a:r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127001" marR="63501" marT="25399" marB="25399" anchor="ctr"/>
                </a:tc>
              </a:tr>
              <a:tr h="1169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Охват детей в возрасте 5 - 18 лет дополнительными общеобразовательными программами (удельный вес численности детей, получающих услуги дополнительного образования, в общей численности детей в возрасте 5 - 18 лет) (процент)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70,80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84,00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85,15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</a:tr>
              <a:tr h="10775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Среднемесячная заработная плата  педагогических работников муниципальных организаций дополнительного образования (</a:t>
                      </a:r>
                      <a:r>
                        <a:rPr lang="ru-RU" sz="1400" dirty="0" smtClean="0">
                          <a:effectLst/>
                        </a:rPr>
                        <a:t>тыс. руб.)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21,12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21,10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26,33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989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физическую культуру и спорт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323528" y="1196752"/>
            <a:ext cx="4465638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массовый спорт в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2 030,7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рублей.</a:t>
            </a:r>
          </a:p>
          <a:p>
            <a:pPr algn="just" eaLnBrk="1" hangingPunct="1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оказывались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2000" algn="just" eaLnBrk="1" hangingPunct="1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официальных физкультурных (физкультурно-оздоровительных)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мероприятий в сумме 1671,2 тыс. рублей,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официальных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в 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102 мероприятий в сумме 277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тестирования выполнения нормативов испытаний (тестов)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комплекса ГТО в количестве 8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мероприятий в сумме 56 тыс. рублей,</a:t>
            </a:r>
          </a:p>
          <a:p>
            <a:pPr marL="72000" indent="-342900" algn="just" eaLnBrk="1" hangingPunct="1">
              <a:buFontTx/>
              <a:buChar char="-"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физкультурно-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спортивных мероприятий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Всероссийского физкультурно-спортивного комплекса «Готов к труду и обороне» (ГТО) в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мероприятий в сумме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тыс. рублей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45</a:t>
            </a:fld>
            <a:endParaRPr lang="ru-RU" dirty="0"/>
          </a:p>
        </p:txBody>
      </p:sp>
      <p:pic>
        <p:nvPicPr>
          <p:cNvPr id="39943" name="Picture 12" descr="Z:\Мои документы\Бюджет 2015\Годовой отчет 2015\Бюджет для граждан 2015\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071563"/>
            <a:ext cx="326231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3" descr="Z:\Мои документы\Бюджет 2015\Годовой отчет 2015\Бюджет для граждан 2015\imag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762375"/>
            <a:ext cx="3262312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465638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2000" b="0" dirty="0" smtClean="0"/>
              <a:t>В </a:t>
            </a:r>
            <a:r>
              <a:rPr lang="ru-RU" sz="2000" b="0" dirty="0" err="1" smtClean="0"/>
              <a:t>р.п</a:t>
            </a:r>
            <a:r>
              <a:rPr lang="ru-RU" sz="2000" b="0" dirty="0" smtClean="0"/>
              <a:t>. </a:t>
            </a:r>
            <a:r>
              <a:rPr lang="ru-RU" sz="2000" b="0" dirty="0" err="1" smtClean="0"/>
              <a:t>Шаранга</a:t>
            </a:r>
            <a:r>
              <a:rPr lang="ru-RU" sz="2000" b="0" dirty="0" smtClean="0"/>
              <a:t> </a:t>
            </a:r>
            <a:r>
              <a:rPr lang="ru-RU" sz="2000" b="0" dirty="0"/>
              <a:t>проходил </a:t>
            </a:r>
            <a:r>
              <a:rPr lang="ru-RU" sz="2000" b="0" dirty="0" smtClean="0"/>
              <a:t>межрегиональный  </a:t>
            </a:r>
            <a:r>
              <a:rPr lang="ru-RU" sz="2000" b="0" dirty="0"/>
              <a:t>турнир по </a:t>
            </a:r>
            <a:r>
              <a:rPr lang="ru-RU" sz="2000" b="0" dirty="0" smtClean="0"/>
              <a:t>волейболу </a:t>
            </a:r>
            <a:r>
              <a:rPr lang="ru-RU" sz="2000" b="0" dirty="0"/>
              <a:t>среди </a:t>
            </a:r>
            <a:r>
              <a:rPr lang="ru-RU" sz="2000" b="0" dirty="0" smtClean="0"/>
              <a:t>мужских команд.</a:t>
            </a:r>
            <a:endParaRPr lang="ru-RU" sz="2000" b="0" dirty="0"/>
          </a:p>
          <a:p>
            <a:pPr algn="just"/>
            <a:r>
              <a:rPr lang="ru-RU" sz="2000" b="0" dirty="0" smtClean="0"/>
              <a:t>Команда  </a:t>
            </a:r>
            <a:r>
              <a:rPr lang="ru-RU" sz="2000" b="0" dirty="0"/>
              <a:t>Тонкинского </a:t>
            </a:r>
            <a:r>
              <a:rPr lang="ru-RU" sz="2000" b="0" dirty="0" smtClean="0"/>
              <a:t>«Кристалла» в упорной борьбе стала победителем этого турнира.</a:t>
            </a:r>
            <a:endParaRPr lang="ru-RU" sz="2000" b="0" dirty="0"/>
          </a:p>
          <a:p>
            <a:pPr algn="just" eaLnBrk="1" hangingPunct="1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smtClean="0">
                <a:ea typeface="Tahoma" pitchFamily="34" charset="0"/>
                <a:cs typeface="Tahoma" pitchFamily="34" charset="0"/>
              </a:rPr>
              <a:t>В феврале 2017 года в </a:t>
            </a:r>
            <a:r>
              <a:rPr lang="ru-RU" sz="2000" b="0" dirty="0" err="1" smtClean="0">
                <a:ea typeface="Tahoma" pitchFamily="34" charset="0"/>
                <a:cs typeface="Tahoma" pitchFamily="34" charset="0"/>
              </a:rPr>
              <a:t>р.п</a:t>
            </a:r>
            <a:r>
              <a:rPr lang="ru-RU" sz="2000" b="0" dirty="0" smtClean="0">
                <a:ea typeface="Tahoma" pitchFamily="34" charset="0"/>
                <a:cs typeface="Tahoma" pitchFamily="34" charset="0"/>
              </a:rPr>
              <a:t>. </a:t>
            </a:r>
            <a:r>
              <a:rPr lang="ru-RU" sz="2000" b="0" dirty="0" err="1" smtClean="0">
                <a:ea typeface="Tahoma" pitchFamily="34" charset="0"/>
                <a:cs typeface="Tahoma" pitchFamily="34" charset="0"/>
              </a:rPr>
              <a:t>Шаранга</a:t>
            </a:r>
            <a:r>
              <a:rPr lang="ru-RU" sz="2000" b="0" dirty="0" smtClean="0">
                <a:ea typeface="Tahoma" pitchFamily="34" charset="0"/>
                <a:cs typeface="Tahoma" pitchFamily="34" charset="0"/>
              </a:rPr>
              <a:t> проходили соревнования по лыжным гонкам имени чемпионов </a:t>
            </a:r>
            <a:r>
              <a:rPr lang="ru-RU" sz="2000" b="0" dirty="0" err="1" smtClean="0">
                <a:ea typeface="Tahoma" pitchFamily="34" charset="0"/>
                <a:cs typeface="Tahoma" pitchFamily="34" charset="0"/>
              </a:rPr>
              <a:t>спортакиады</a:t>
            </a:r>
            <a:r>
              <a:rPr lang="ru-RU" sz="2000" b="0" dirty="0" smtClean="0">
                <a:ea typeface="Tahoma" pitchFamily="34" charset="0"/>
                <a:cs typeface="Tahoma" pitchFamily="34" charset="0"/>
              </a:rPr>
              <a:t> народов России Лузина Николая Дмитриевича. Лыжники из Тонкино показав хорошие результаты заняли призовые места в разных возрастных категориях.   </a:t>
            </a:r>
            <a:r>
              <a:rPr lang="ru-RU" sz="2000" b="0" dirty="0">
                <a:ea typeface="Tahoma" pitchFamily="34" charset="0"/>
                <a:cs typeface="Tahoma" pitchFamily="34" charset="0"/>
              </a:rPr>
              <a:t>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E87A0F69-9472-4EF7-8EC7-2D1D78003B7A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  <p:pic>
        <p:nvPicPr>
          <p:cNvPr id="63490" name="Picture 2" descr="G:\фото 2017\фото волейбол Шаран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218" y="1307494"/>
            <a:ext cx="4049616" cy="246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1" name="Picture 3" descr="G:\фото 2017\фото шаранга 25.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218" y="3933056"/>
            <a:ext cx="4049615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17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F634F0-4A29-407C-8404-BD2603E038FA}" type="slidenum">
              <a:rPr lang="ru-RU"/>
              <a:pPr>
                <a:defRPr/>
              </a:pPr>
              <a:t>47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Индикаторы в массовом спорте в 2014 –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2017 годах</a:t>
            </a:r>
          </a:p>
        </p:txBody>
      </p:sp>
      <p:graphicFrame>
        <p:nvGraphicFramePr>
          <p:cNvPr id="37932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07177"/>
              </p:ext>
            </p:extLst>
          </p:nvPr>
        </p:nvGraphicFramePr>
        <p:xfrm>
          <a:off x="323850" y="1125538"/>
          <a:ext cx="8594725" cy="5291137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067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2015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6200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услугой «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физкультурных (физкультурно-оздоровительных) мероприятий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63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услугой «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спортивных мероприятий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 (%)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537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спортивных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сооружений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1000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(единиц)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9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44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культуру в </a:t>
            </a: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 </a:t>
            </a: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</a:p>
        </p:txBody>
      </p:sp>
      <p:sp>
        <p:nvSpPr>
          <p:cNvPr id="41989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65730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Расходы на культуру 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43,9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млн. рублей,  темп роста к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составил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133%.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структуре расходов культура занимает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9,2 %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консолидированном бюджете района.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в области культуры оказывалось 7 муниципальных услуг (без доп. образования).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Всего </a:t>
            </a:r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оказано 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414 189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услуг.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F9768B0B-F630-486D-9722-66216FCB19FF}" type="slidenum">
              <a:rPr lang="ru-RU" smtClean="0"/>
              <a:pPr>
                <a:defRPr/>
              </a:pPr>
              <a:t>48</a:t>
            </a:fld>
            <a:endParaRPr lang="ru-RU" dirty="0"/>
          </a:p>
        </p:txBody>
      </p:sp>
      <p:sp>
        <p:nvSpPr>
          <p:cNvPr id="41991" name="Picture 2" descr="Z:\Мои документы\Бюджет 2015\Годовой отчет 2015\Бюджет для граждан 2015\3.jpeg"/>
          <p:cNvSpPr>
            <a:spLocks noChangeAspect="1" noChangeArrowheads="1"/>
          </p:cNvSpPr>
          <p:nvPr/>
        </p:nvSpPr>
        <p:spPr bwMode="auto">
          <a:xfrm>
            <a:off x="4929188" y="908050"/>
            <a:ext cx="39592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Picture 3" descr="Z:\ФОТО\Тонкино\IMG_1564.JPG"/>
          <p:cNvSpPr>
            <a:spLocks noChangeAspect="1" noChangeArrowheads="1"/>
          </p:cNvSpPr>
          <p:nvPr/>
        </p:nvSpPr>
        <p:spPr bwMode="auto">
          <a:xfrm>
            <a:off x="4929188" y="3944938"/>
            <a:ext cx="3959225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753" y="1412876"/>
            <a:ext cx="3798093" cy="2532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725" y="3789040"/>
            <a:ext cx="3773121" cy="252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92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49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8"/>
            <a:ext cx="8568951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по отрасли «Культура» в 2015 – 2017 годах </a:t>
            </a:r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43032" name="TextBox 5"/>
          <p:cNvSpPr txBox="1">
            <a:spLocks noChangeArrowheads="1"/>
          </p:cNvSpPr>
          <p:nvPr/>
        </p:nvSpPr>
        <p:spPr bwMode="auto">
          <a:xfrm>
            <a:off x="298450" y="1357313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/>
              <a:t>По данным ежегодных опросов населения, проводимых отделом культуры администрации Тонкинского муниципального района для оценки качества муниципальных услуг, получены следующие результаты в %:</a:t>
            </a:r>
          </a:p>
        </p:txBody>
      </p:sp>
      <p:graphicFrame>
        <p:nvGraphicFramePr>
          <p:cNvPr id="9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448904"/>
              </p:ext>
            </p:extLst>
          </p:nvPr>
        </p:nvGraphicFramePr>
        <p:xfrm>
          <a:off x="298450" y="2714625"/>
          <a:ext cx="8594725" cy="1651000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37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2015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30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услугами, оказываемыми учреждениями культуры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44671"/>
            <a:ext cx="3259187" cy="21704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4461660"/>
            <a:ext cx="3235399" cy="215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9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7"/>
          <p:cNvSpPr>
            <a:spLocks noChangeArrowheads="1"/>
          </p:cNvSpPr>
          <p:nvPr/>
        </p:nvSpPr>
        <p:spPr bwMode="auto">
          <a:xfrm>
            <a:off x="468313" y="2155825"/>
            <a:ext cx="2719387" cy="4314825"/>
          </a:xfrm>
          <a:custGeom>
            <a:avLst/>
            <a:gdLst>
              <a:gd name="T0" fmla="*/ 2443382 w 2719616"/>
              <a:gd name="T1" fmla="*/ 0 h 4315383"/>
              <a:gd name="T2" fmla="*/ 271474 w 2719616"/>
              <a:gd name="T3" fmla="*/ 0 h 4315383"/>
              <a:gd name="T4" fmla="*/ 249211 w 2719616"/>
              <a:gd name="T5" fmla="*/ 900 h 4315383"/>
              <a:gd name="T6" fmla="*/ 206244 w 2719616"/>
              <a:gd name="T7" fmla="*/ 7877 h 4315383"/>
              <a:gd name="T8" fmla="*/ 165803 w 2719616"/>
              <a:gd name="T9" fmla="*/ 21294 h 4315383"/>
              <a:gd name="T10" fmla="*/ 128468 w 2719616"/>
              <a:gd name="T11" fmla="*/ 40615 h 4315383"/>
              <a:gd name="T12" fmla="*/ 94800 w 2719616"/>
              <a:gd name="T13" fmla="*/ 65261 h 4315383"/>
              <a:gd name="T14" fmla="*/ 65337 w 2719616"/>
              <a:gd name="T15" fmla="*/ 94671 h 4315383"/>
              <a:gd name="T16" fmla="*/ 40681 w 2719616"/>
              <a:gd name="T17" fmla="*/ 128289 h 4315383"/>
              <a:gd name="T18" fmla="*/ 21329 w 2719616"/>
              <a:gd name="T19" fmla="*/ 165597 h 4315383"/>
              <a:gd name="T20" fmla="*/ 7882 w 2719616"/>
              <a:gd name="T21" fmla="*/ 205974 h 4315383"/>
              <a:gd name="T22" fmla="*/ 901 w 2719616"/>
              <a:gd name="T23" fmla="*/ 248924 h 4315383"/>
              <a:gd name="T24" fmla="*/ 0 w 2719616"/>
              <a:gd name="T25" fmla="*/ 271171 h 4315383"/>
              <a:gd name="T26" fmla="*/ 0 w 2719616"/>
              <a:gd name="T27" fmla="*/ 4032461 h 4315383"/>
              <a:gd name="T28" fmla="*/ 3559 w 2719616"/>
              <a:gd name="T29" fmla="*/ 4076459 h 4315383"/>
              <a:gd name="T30" fmla="*/ 13843 w 2719616"/>
              <a:gd name="T31" fmla="*/ 4118189 h 4315383"/>
              <a:gd name="T32" fmla="*/ 30291 w 2719616"/>
              <a:gd name="T33" fmla="*/ 4157106 h 4315383"/>
              <a:gd name="T34" fmla="*/ 52386 w 2719616"/>
              <a:gd name="T35" fmla="*/ 4192655 h 4315383"/>
              <a:gd name="T36" fmla="*/ 79505 w 2719616"/>
              <a:gd name="T37" fmla="*/ 4224258 h 4315383"/>
              <a:gd name="T38" fmla="*/ 111152 w 2719616"/>
              <a:gd name="T39" fmla="*/ 4251365 h 4315383"/>
              <a:gd name="T40" fmla="*/ 146723 w 2719616"/>
              <a:gd name="T41" fmla="*/ 4273416 h 4315383"/>
              <a:gd name="T42" fmla="*/ 185660 w 2719616"/>
              <a:gd name="T43" fmla="*/ 4289862 h 4315383"/>
              <a:gd name="T44" fmla="*/ 227444 w 2719616"/>
              <a:gd name="T45" fmla="*/ 4300142 h 4315383"/>
              <a:gd name="T46" fmla="*/ 271474 w 2719616"/>
              <a:gd name="T47" fmla="*/ 4303688 h 4315383"/>
              <a:gd name="T48" fmla="*/ 2443382 w 2719616"/>
              <a:gd name="T49" fmla="*/ 4303688 h 4315383"/>
              <a:gd name="T50" fmla="*/ 2487394 w 2719616"/>
              <a:gd name="T51" fmla="*/ 4300142 h 4315383"/>
              <a:gd name="T52" fmla="*/ 2529153 w 2719616"/>
              <a:gd name="T53" fmla="*/ 4289862 h 4315383"/>
              <a:gd name="T54" fmla="*/ 2568098 w 2719616"/>
              <a:gd name="T55" fmla="*/ 4273416 h 4315383"/>
              <a:gd name="T56" fmla="*/ 2603659 w 2719616"/>
              <a:gd name="T57" fmla="*/ 4251365 h 4315383"/>
              <a:gd name="T58" fmla="*/ 2635292 w 2719616"/>
              <a:gd name="T59" fmla="*/ 4224258 h 4315383"/>
              <a:gd name="T60" fmla="*/ 2662428 w 2719616"/>
              <a:gd name="T61" fmla="*/ 4192655 h 4315383"/>
              <a:gd name="T62" fmla="*/ 2684508 w 2719616"/>
              <a:gd name="T63" fmla="*/ 4157106 h 4315383"/>
              <a:gd name="T64" fmla="*/ 2700963 w 2719616"/>
              <a:gd name="T65" fmla="*/ 4118189 h 4315383"/>
              <a:gd name="T66" fmla="*/ 2711252 w 2719616"/>
              <a:gd name="T67" fmla="*/ 4076459 h 4315383"/>
              <a:gd name="T68" fmla="*/ 2714803 w 2719616"/>
              <a:gd name="T69" fmla="*/ 4032461 h 4315383"/>
              <a:gd name="T70" fmla="*/ 2714803 w 2719616"/>
              <a:gd name="T71" fmla="*/ 271171 h 4315383"/>
              <a:gd name="T72" fmla="*/ 2711252 w 2719616"/>
              <a:gd name="T73" fmla="*/ 227176 h 4315383"/>
              <a:gd name="T74" fmla="*/ 2700963 w 2719616"/>
              <a:gd name="T75" fmla="*/ 185432 h 4315383"/>
              <a:gd name="T76" fmla="*/ 2684508 w 2719616"/>
              <a:gd name="T77" fmla="*/ 146519 h 4315383"/>
              <a:gd name="T78" fmla="*/ 2662428 w 2719616"/>
              <a:gd name="T79" fmla="*/ 110997 h 4315383"/>
              <a:gd name="T80" fmla="*/ 2635292 w 2719616"/>
              <a:gd name="T81" fmla="*/ 79403 h 4315383"/>
              <a:gd name="T82" fmla="*/ 2603659 w 2719616"/>
              <a:gd name="T83" fmla="*/ 52294 h 4315383"/>
              <a:gd name="T84" fmla="*/ 2568098 w 2719616"/>
              <a:gd name="T85" fmla="*/ 30252 h 4315383"/>
              <a:gd name="T86" fmla="*/ 2529153 w 2719616"/>
              <a:gd name="T87" fmla="*/ 13813 h 4315383"/>
              <a:gd name="T88" fmla="*/ 2487394 w 2719616"/>
              <a:gd name="T89" fmla="*/ 3556 h 4315383"/>
              <a:gd name="T90" fmla="*/ 2443382 w 2719616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616"/>
              <a:gd name="T139" fmla="*/ 0 h 4315383"/>
              <a:gd name="T140" fmla="*/ 2719616 w 2719616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616" h="4315383">
                <a:moveTo>
                  <a:pt x="2447709" y="0"/>
                </a:moveTo>
                <a:lnTo>
                  <a:pt x="271957" y="0"/>
                </a:lnTo>
                <a:lnTo>
                  <a:pt x="249652" y="900"/>
                </a:lnTo>
                <a:lnTo>
                  <a:pt x="206601" y="7898"/>
                </a:lnTo>
                <a:lnTo>
                  <a:pt x="166097" y="21357"/>
                </a:lnTo>
                <a:lnTo>
                  <a:pt x="128699" y="40720"/>
                </a:lnTo>
                <a:lnTo>
                  <a:pt x="94968" y="65429"/>
                </a:lnTo>
                <a:lnTo>
                  <a:pt x="65463" y="94923"/>
                </a:lnTo>
                <a:lnTo>
                  <a:pt x="40744" y="128646"/>
                </a:lnTo>
                <a:lnTo>
                  <a:pt x="21371" y="166038"/>
                </a:lnTo>
                <a:lnTo>
                  <a:pt x="7903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59" y="4087527"/>
                </a:lnTo>
                <a:lnTo>
                  <a:pt x="13864" y="4129376"/>
                </a:lnTo>
                <a:lnTo>
                  <a:pt x="30354" y="4168398"/>
                </a:lnTo>
                <a:lnTo>
                  <a:pt x="52470" y="4204034"/>
                </a:lnTo>
                <a:lnTo>
                  <a:pt x="79652" y="4235724"/>
                </a:lnTo>
                <a:lnTo>
                  <a:pt x="111341" y="4262908"/>
                </a:lnTo>
                <a:lnTo>
                  <a:pt x="146975" y="4285026"/>
                </a:lnTo>
                <a:lnTo>
                  <a:pt x="185996" y="4301518"/>
                </a:lnTo>
                <a:lnTo>
                  <a:pt x="227843" y="4311824"/>
                </a:lnTo>
                <a:lnTo>
                  <a:pt x="271957" y="4315383"/>
                </a:lnTo>
                <a:lnTo>
                  <a:pt x="2447709" y="4315383"/>
                </a:lnTo>
                <a:lnTo>
                  <a:pt x="2491800" y="4311824"/>
                </a:lnTo>
                <a:lnTo>
                  <a:pt x="2533631" y="4301518"/>
                </a:lnTo>
                <a:lnTo>
                  <a:pt x="2572641" y="4285026"/>
                </a:lnTo>
                <a:lnTo>
                  <a:pt x="2608269" y="4262908"/>
                </a:lnTo>
                <a:lnTo>
                  <a:pt x="2639955" y="4235724"/>
                </a:lnTo>
                <a:lnTo>
                  <a:pt x="2667137" y="4204034"/>
                </a:lnTo>
                <a:lnTo>
                  <a:pt x="2689255" y="4168398"/>
                </a:lnTo>
                <a:lnTo>
                  <a:pt x="2705748" y="4129376"/>
                </a:lnTo>
                <a:lnTo>
                  <a:pt x="2716055" y="4087527"/>
                </a:lnTo>
                <a:lnTo>
                  <a:pt x="2719616" y="4043413"/>
                </a:lnTo>
                <a:lnTo>
                  <a:pt x="2719616" y="271906"/>
                </a:lnTo>
                <a:lnTo>
                  <a:pt x="2716055" y="227785"/>
                </a:lnTo>
                <a:lnTo>
                  <a:pt x="2705748" y="185936"/>
                </a:lnTo>
                <a:lnTo>
                  <a:pt x="2689255" y="146918"/>
                </a:lnTo>
                <a:lnTo>
                  <a:pt x="2667137" y="111291"/>
                </a:lnTo>
                <a:lnTo>
                  <a:pt x="2639955" y="79613"/>
                </a:lnTo>
                <a:lnTo>
                  <a:pt x="2608269" y="52441"/>
                </a:lnTo>
                <a:lnTo>
                  <a:pt x="2572641" y="30336"/>
                </a:lnTo>
                <a:lnTo>
                  <a:pt x="2533631" y="13855"/>
                </a:lnTo>
                <a:lnTo>
                  <a:pt x="2491800" y="3556"/>
                </a:lnTo>
                <a:lnTo>
                  <a:pt x="2447709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2" name="object 10"/>
          <p:cNvSpPr>
            <a:spLocks noChangeArrowheads="1"/>
          </p:cNvSpPr>
          <p:nvPr/>
        </p:nvSpPr>
        <p:spPr bwMode="auto">
          <a:xfrm>
            <a:off x="3392488" y="2155825"/>
            <a:ext cx="2719387" cy="4314825"/>
          </a:xfrm>
          <a:custGeom>
            <a:avLst/>
            <a:gdLst>
              <a:gd name="T0" fmla="*/ 2441681 w 2719704"/>
              <a:gd name="T1" fmla="*/ 0 h 4315383"/>
              <a:gd name="T2" fmla="*/ 271361 w 2719704"/>
              <a:gd name="T3" fmla="*/ 0 h 4315383"/>
              <a:gd name="T4" fmla="*/ 249113 w 2719704"/>
              <a:gd name="T5" fmla="*/ 900 h 4315383"/>
              <a:gd name="T6" fmla="*/ 206156 w 2719704"/>
              <a:gd name="T7" fmla="*/ 7877 h 4315383"/>
              <a:gd name="T8" fmla="*/ 165746 w 2719704"/>
              <a:gd name="T9" fmla="*/ 21294 h 4315383"/>
              <a:gd name="T10" fmla="*/ 128422 w 2719704"/>
              <a:gd name="T11" fmla="*/ 40615 h 4315383"/>
              <a:gd name="T12" fmla="*/ 94765 w 2719704"/>
              <a:gd name="T13" fmla="*/ 65261 h 4315383"/>
              <a:gd name="T14" fmla="*/ 65315 w 2719704"/>
              <a:gd name="T15" fmla="*/ 94671 h 4315383"/>
              <a:gd name="T16" fmla="*/ 40651 w 2719704"/>
              <a:gd name="T17" fmla="*/ 128289 h 4315383"/>
              <a:gd name="T18" fmla="*/ 21335 w 2719704"/>
              <a:gd name="T19" fmla="*/ 165597 h 4315383"/>
              <a:gd name="T20" fmla="*/ 7884 w 2719704"/>
              <a:gd name="T21" fmla="*/ 205974 h 4315383"/>
              <a:gd name="T22" fmla="*/ 901 w 2719704"/>
              <a:gd name="T23" fmla="*/ 248924 h 4315383"/>
              <a:gd name="T24" fmla="*/ 0 w 2719704"/>
              <a:gd name="T25" fmla="*/ 271171 h 4315383"/>
              <a:gd name="T26" fmla="*/ 0 w 2719704"/>
              <a:gd name="T27" fmla="*/ 4032461 h 4315383"/>
              <a:gd name="T28" fmla="*/ 3560 w 2719704"/>
              <a:gd name="T29" fmla="*/ 4076459 h 4315383"/>
              <a:gd name="T30" fmla="*/ 13826 w 2719704"/>
              <a:gd name="T31" fmla="*/ 4118189 h 4315383"/>
              <a:gd name="T32" fmla="*/ 30279 w 2719704"/>
              <a:gd name="T33" fmla="*/ 4157106 h 4315383"/>
              <a:gd name="T34" fmla="*/ 52360 w 2719704"/>
              <a:gd name="T35" fmla="*/ 4192655 h 4315383"/>
              <a:gd name="T36" fmla="*/ 79487 w 2719704"/>
              <a:gd name="T37" fmla="*/ 4224258 h 4315383"/>
              <a:gd name="T38" fmla="*/ 111100 w 2719704"/>
              <a:gd name="T39" fmla="*/ 4251365 h 4315383"/>
              <a:gd name="T40" fmla="*/ 146661 w 2719704"/>
              <a:gd name="T41" fmla="*/ 4273416 h 4315383"/>
              <a:gd name="T42" fmla="*/ 185587 w 2719704"/>
              <a:gd name="T43" fmla="*/ 4289862 h 4315383"/>
              <a:gd name="T44" fmla="*/ 227341 w 2719704"/>
              <a:gd name="T45" fmla="*/ 4300142 h 4315383"/>
              <a:gd name="T46" fmla="*/ 271361 w 2719704"/>
              <a:gd name="T47" fmla="*/ 4303688 h 4315383"/>
              <a:gd name="T48" fmla="*/ 2441681 w 2719704"/>
              <a:gd name="T49" fmla="*/ 4303688 h 4315383"/>
              <a:gd name="T50" fmla="*/ 2485706 w 2719704"/>
              <a:gd name="T51" fmla="*/ 4300142 h 4315383"/>
              <a:gd name="T52" fmla="*/ 2527455 w 2719704"/>
              <a:gd name="T53" fmla="*/ 4289862 h 4315383"/>
              <a:gd name="T54" fmla="*/ 2566395 w 2719704"/>
              <a:gd name="T55" fmla="*/ 4273416 h 4315383"/>
              <a:gd name="T56" fmla="*/ 2601953 w 2719704"/>
              <a:gd name="T57" fmla="*/ 4251365 h 4315383"/>
              <a:gd name="T58" fmla="*/ 2633571 w 2719704"/>
              <a:gd name="T59" fmla="*/ 4224258 h 4315383"/>
              <a:gd name="T60" fmla="*/ 2660694 w 2719704"/>
              <a:gd name="T61" fmla="*/ 4192655 h 4315383"/>
              <a:gd name="T62" fmla="*/ 2682763 w 2719704"/>
              <a:gd name="T63" fmla="*/ 4157106 h 4315383"/>
              <a:gd name="T64" fmla="*/ 2699217 w 2719704"/>
              <a:gd name="T65" fmla="*/ 4118189 h 4315383"/>
              <a:gd name="T66" fmla="*/ 2709504 w 2719704"/>
              <a:gd name="T67" fmla="*/ 4076459 h 4315383"/>
              <a:gd name="T68" fmla="*/ 2713050 w 2719704"/>
              <a:gd name="T69" fmla="*/ 4032461 h 4315383"/>
              <a:gd name="T70" fmla="*/ 2713050 w 2719704"/>
              <a:gd name="T71" fmla="*/ 271171 h 4315383"/>
              <a:gd name="T72" fmla="*/ 2709504 w 2719704"/>
              <a:gd name="T73" fmla="*/ 227176 h 4315383"/>
              <a:gd name="T74" fmla="*/ 2699217 w 2719704"/>
              <a:gd name="T75" fmla="*/ 185432 h 4315383"/>
              <a:gd name="T76" fmla="*/ 2682763 w 2719704"/>
              <a:gd name="T77" fmla="*/ 146519 h 4315383"/>
              <a:gd name="T78" fmla="*/ 2660694 w 2719704"/>
              <a:gd name="T79" fmla="*/ 110997 h 4315383"/>
              <a:gd name="T80" fmla="*/ 2633571 w 2719704"/>
              <a:gd name="T81" fmla="*/ 79403 h 4315383"/>
              <a:gd name="T82" fmla="*/ 2601953 w 2719704"/>
              <a:gd name="T83" fmla="*/ 52294 h 4315383"/>
              <a:gd name="T84" fmla="*/ 2566395 w 2719704"/>
              <a:gd name="T85" fmla="*/ 30252 h 4315383"/>
              <a:gd name="T86" fmla="*/ 2527455 w 2719704"/>
              <a:gd name="T87" fmla="*/ 13813 h 4315383"/>
              <a:gd name="T88" fmla="*/ 2485706 w 2719704"/>
              <a:gd name="T89" fmla="*/ 3556 h 4315383"/>
              <a:gd name="T90" fmla="*/ 2441681 w 2719704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704"/>
              <a:gd name="T139" fmla="*/ 0 h 4315383"/>
              <a:gd name="T140" fmla="*/ 2719704 w 2719704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704" h="4315383">
                <a:moveTo>
                  <a:pt x="2447670" y="0"/>
                </a:moveTo>
                <a:lnTo>
                  <a:pt x="272033" y="0"/>
                </a:lnTo>
                <a:lnTo>
                  <a:pt x="249722" y="900"/>
                </a:lnTo>
                <a:lnTo>
                  <a:pt x="206660" y="7898"/>
                </a:lnTo>
                <a:lnTo>
                  <a:pt x="166145" y="21357"/>
                </a:lnTo>
                <a:lnTo>
                  <a:pt x="128737" y="40720"/>
                </a:lnTo>
                <a:lnTo>
                  <a:pt x="94996" y="65429"/>
                </a:lnTo>
                <a:lnTo>
                  <a:pt x="65483" y="94923"/>
                </a:lnTo>
                <a:lnTo>
                  <a:pt x="40756" y="128646"/>
                </a:lnTo>
                <a:lnTo>
                  <a:pt x="21377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8" y="4129376"/>
                </a:lnTo>
                <a:lnTo>
                  <a:pt x="30363" y="4168398"/>
                </a:lnTo>
                <a:lnTo>
                  <a:pt x="52486" y="4204034"/>
                </a:lnTo>
                <a:lnTo>
                  <a:pt x="79676" y="4235724"/>
                </a:lnTo>
                <a:lnTo>
                  <a:pt x="111373" y="4262908"/>
                </a:lnTo>
                <a:lnTo>
                  <a:pt x="147018" y="4285026"/>
                </a:lnTo>
                <a:lnTo>
                  <a:pt x="186049" y="4301518"/>
                </a:lnTo>
                <a:lnTo>
                  <a:pt x="227908" y="4311824"/>
                </a:lnTo>
                <a:lnTo>
                  <a:pt x="272033" y="4315383"/>
                </a:lnTo>
                <a:lnTo>
                  <a:pt x="2447670" y="4315383"/>
                </a:lnTo>
                <a:lnTo>
                  <a:pt x="2491796" y="4311824"/>
                </a:lnTo>
                <a:lnTo>
                  <a:pt x="2533655" y="4301518"/>
                </a:lnTo>
                <a:lnTo>
                  <a:pt x="2572686" y="4285026"/>
                </a:lnTo>
                <a:lnTo>
                  <a:pt x="2608331" y="4262908"/>
                </a:lnTo>
                <a:lnTo>
                  <a:pt x="2640028" y="4235724"/>
                </a:lnTo>
                <a:lnTo>
                  <a:pt x="2667218" y="4204034"/>
                </a:lnTo>
                <a:lnTo>
                  <a:pt x="2689341" y="4168398"/>
                </a:lnTo>
                <a:lnTo>
                  <a:pt x="2705836" y="4129376"/>
                </a:lnTo>
                <a:lnTo>
                  <a:pt x="2716144" y="4087527"/>
                </a:lnTo>
                <a:lnTo>
                  <a:pt x="2719704" y="4043413"/>
                </a:lnTo>
                <a:lnTo>
                  <a:pt x="2719704" y="271906"/>
                </a:lnTo>
                <a:lnTo>
                  <a:pt x="2716144" y="227785"/>
                </a:lnTo>
                <a:lnTo>
                  <a:pt x="2705836" y="185936"/>
                </a:lnTo>
                <a:lnTo>
                  <a:pt x="2689341" y="146918"/>
                </a:lnTo>
                <a:lnTo>
                  <a:pt x="2667218" y="111291"/>
                </a:lnTo>
                <a:lnTo>
                  <a:pt x="2640028" y="79613"/>
                </a:lnTo>
                <a:lnTo>
                  <a:pt x="2608331" y="52441"/>
                </a:lnTo>
                <a:lnTo>
                  <a:pt x="2572686" y="30336"/>
                </a:lnTo>
                <a:lnTo>
                  <a:pt x="2533655" y="13855"/>
                </a:lnTo>
                <a:lnTo>
                  <a:pt x="2491796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3" name="object 13"/>
          <p:cNvSpPr>
            <a:spLocks noChangeArrowheads="1"/>
          </p:cNvSpPr>
          <p:nvPr/>
        </p:nvSpPr>
        <p:spPr bwMode="auto">
          <a:xfrm>
            <a:off x="6315075" y="2155825"/>
            <a:ext cx="2720975" cy="4314825"/>
          </a:xfrm>
          <a:custGeom>
            <a:avLst/>
            <a:gdLst>
              <a:gd name="T0" fmla="*/ 2474204 w 2719578"/>
              <a:gd name="T1" fmla="*/ 0 h 4315383"/>
              <a:gd name="T2" fmla="*/ 274856 w 2719578"/>
              <a:gd name="T3" fmla="*/ 0 h 4315383"/>
              <a:gd name="T4" fmla="*/ 252318 w 2719578"/>
              <a:gd name="T5" fmla="*/ 900 h 4315383"/>
              <a:gd name="T6" fmla="*/ 208821 w 2719578"/>
              <a:gd name="T7" fmla="*/ 7877 h 4315383"/>
              <a:gd name="T8" fmla="*/ 167893 w 2719578"/>
              <a:gd name="T9" fmla="*/ 21294 h 4315383"/>
              <a:gd name="T10" fmla="*/ 130097 w 2719578"/>
              <a:gd name="T11" fmla="*/ 40615 h 4315383"/>
              <a:gd name="T12" fmla="*/ 96004 w 2719578"/>
              <a:gd name="T13" fmla="*/ 65261 h 4315383"/>
              <a:gd name="T14" fmla="*/ 66185 w 2719578"/>
              <a:gd name="T15" fmla="*/ 94671 h 4315383"/>
              <a:gd name="T16" fmla="*/ 41192 w 2719578"/>
              <a:gd name="T17" fmla="*/ 128289 h 4315383"/>
              <a:gd name="T18" fmla="*/ 21606 w 2719578"/>
              <a:gd name="T19" fmla="*/ 165597 h 4315383"/>
              <a:gd name="T20" fmla="*/ 7989 w 2719578"/>
              <a:gd name="T21" fmla="*/ 205974 h 4315383"/>
              <a:gd name="T22" fmla="*/ 901 w 2719578"/>
              <a:gd name="T23" fmla="*/ 248924 h 4315383"/>
              <a:gd name="T24" fmla="*/ 0 w 2719578"/>
              <a:gd name="T25" fmla="*/ 271171 h 4315383"/>
              <a:gd name="T26" fmla="*/ 0 w 2719578"/>
              <a:gd name="T27" fmla="*/ 4032461 h 4315383"/>
              <a:gd name="T28" fmla="*/ 3602 w 2719578"/>
              <a:gd name="T29" fmla="*/ 4076459 h 4315383"/>
              <a:gd name="T30" fmla="*/ 14014 w 2719578"/>
              <a:gd name="T31" fmla="*/ 4118189 h 4315383"/>
              <a:gd name="T32" fmla="*/ 30696 w 2719578"/>
              <a:gd name="T33" fmla="*/ 4157106 h 4315383"/>
              <a:gd name="T34" fmla="*/ 53045 w 2719578"/>
              <a:gd name="T35" fmla="*/ 4192655 h 4315383"/>
              <a:gd name="T36" fmla="*/ 80521 w 2719578"/>
              <a:gd name="T37" fmla="*/ 4224258 h 4315383"/>
              <a:gd name="T38" fmla="*/ 112553 w 2719578"/>
              <a:gd name="T39" fmla="*/ 4251365 h 4315383"/>
              <a:gd name="T40" fmla="*/ 148569 w 2719578"/>
              <a:gd name="T41" fmla="*/ 4273416 h 4315383"/>
              <a:gd name="T42" fmla="*/ 188001 w 2719578"/>
              <a:gd name="T43" fmla="*/ 4289862 h 4315383"/>
              <a:gd name="T44" fmla="*/ 230284 w 2719578"/>
              <a:gd name="T45" fmla="*/ 4300142 h 4315383"/>
              <a:gd name="T46" fmla="*/ 274856 w 2719578"/>
              <a:gd name="T47" fmla="*/ 4303688 h 4315383"/>
              <a:gd name="T48" fmla="*/ 2474204 w 2719578"/>
              <a:gd name="T49" fmla="*/ 4303688 h 4315383"/>
              <a:gd name="T50" fmla="*/ 2518807 w 2719578"/>
              <a:gd name="T51" fmla="*/ 4300142 h 4315383"/>
              <a:gd name="T52" fmla="*/ 2561111 w 2719578"/>
              <a:gd name="T53" fmla="*/ 4289862 h 4315383"/>
              <a:gd name="T54" fmla="*/ 2600551 w 2719578"/>
              <a:gd name="T55" fmla="*/ 4273416 h 4315383"/>
              <a:gd name="T56" fmla="*/ 2636564 w 2719578"/>
              <a:gd name="T57" fmla="*/ 4251365 h 4315383"/>
              <a:gd name="T58" fmla="*/ 2668586 w 2719578"/>
              <a:gd name="T59" fmla="*/ 4224258 h 4315383"/>
              <a:gd name="T60" fmla="*/ 2696052 w 2719578"/>
              <a:gd name="T61" fmla="*/ 4192655 h 4315383"/>
              <a:gd name="T62" fmla="*/ 2718395 w 2719578"/>
              <a:gd name="T63" fmla="*/ 4157106 h 4315383"/>
              <a:gd name="T64" fmla="*/ 2735057 w 2719578"/>
              <a:gd name="T65" fmla="*/ 4118189 h 4315383"/>
              <a:gd name="T66" fmla="*/ 2745466 w 2719578"/>
              <a:gd name="T67" fmla="*/ 4076459 h 4315383"/>
              <a:gd name="T68" fmla="*/ 2749061 w 2719578"/>
              <a:gd name="T69" fmla="*/ 4032461 h 4315383"/>
              <a:gd name="T70" fmla="*/ 2749061 w 2719578"/>
              <a:gd name="T71" fmla="*/ 271171 h 4315383"/>
              <a:gd name="T72" fmla="*/ 2745466 w 2719578"/>
              <a:gd name="T73" fmla="*/ 227176 h 4315383"/>
              <a:gd name="T74" fmla="*/ 2735057 w 2719578"/>
              <a:gd name="T75" fmla="*/ 185432 h 4315383"/>
              <a:gd name="T76" fmla="*/ 2718395 w 2719578"/>
              <a:gd name="T77" fmla="*/ 146519 h 4315383"/>
              <a:gd name="T78" fmla="*/ 2696052 w 2719578"/>
              <a:gd name="T79" fmla="*/ 110997 h 4315383"/>
              <a:gd name="T80" fmla="*/ 2668586 w 2719578"/>
              <a:gd name="T81" fmla="*/ 79403 h 4315383"/>
              <a:gd name="T82" fmla="*/ 2636564 w 2719578"/>
              <a:gd name="T83" fmla="*/ 52294 h 4315383"/>
              <a:gd name="T84" fmla="*/ 2600551 w 2719578"/>
              <a:gd name="T85" fmla="*/ 30252 h 4315383"/>
              <a:gd name="T86" fmla="*/ 2561111 w 2719578"/>
              <a:gd name="T87" fmla="*/ 13813 h 4315383"/>
              <a:gd name="T88" fmla="*/ 2518807 w 2719578"/>
              <a:gd name="T89" fmla="*/ 3556 h 4315383"/>
              <a:gd name="T90" fmla="*/ 2474204 w 2719578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578"/>
              <a:gd name="T139" fmla="*/ 0 h 4315383"/>
              <a:gd name="T140" fmla="*/ 2719578 w 2719578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578" h="4315383">
                <a:moveTo>
                  <a:pt x="2447670" y="0"/>
                </a:moveTo>
                <a:lnTo>
                  <a:pt x="271907" y="0"/>
                </a:lnTo>
                <a:lnTo>
                  <a:pt x="249613" y="900"/>
                </a:lnTo>
                <a:lnTo>
                  <a:pt x="206582" y="7898"/>
                </a:lnTo>
                <a:lnTo>
                  <a:pt x="166092" y="21357"/>
                </a:lnTo>
                <a:lnTo>
                  <a:pt x="128702" y="40720"/>
                </a:lnTo>
                <a:lnTo>
                  <a:pt x="94975" y="65429"/>
                </a:lnTo>
                <a:lnTo>
                  <a:pt x="65471" y="94923"/>
                </a:lnTo>
                <a:lnTo>
                  <a:pt x="40751" y="128646"/>
                </a:lnTo>
                <a:lnTo>
                  <a:pt x="21375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7" y="4129376"/>
                </a:lnTo>
                <a:lnTo>
                  <a:pt x="30360" y="4168398"/>
                </a:lnTo>
                <a:lnTo>
                  <a:pt x="52478" y="4204034"/>
                </a:lnTo>
                <a:lnTo>
                  <a:pt x="79660" y="4235724"/>
                </a:lnTo>
                <a:lnTo>
                  <a:pt x="111346" y="4262908"/>
                </a:lnTo>
                <a:lnTo>
                  <a:pt x="146974" y="4285026"/>
                </a:lnTo>
                <a:lnTo>
                  <a:pt x="185984" y="4301518"/>
                </a:lnTo>
                <a:lnTo>
                  <a:pt x="227815" y="4311824"/>
                </a:lnTo>
                <a:lnTo>
                  <a:pt x="271907" y="4315383"/>
                </a:lnTo>
                <a:lnTo>
                  <a:pt x="2447670" y="4315383"/>
                </a:lnTo>
                <a:lnTo>
                  <a:pt x="2491792" y="4311824"/>
                </a:lnTo>
                <a:lnTo>
                  <a:pt x="2533641" y="4301518"/>
                </a:lnTo>
                <a:lnTo>
                  <a:pt x="2572659" y="4285026"/>
                </a:lnTo>
                <a:lnTo>
                  <a:pt x="2608286" y="4262908"/>
                </a:lnTo>
                <a:lnTo>
                  <a:pt x="2639964" y="4235724"/>
                </a:lnTo>
                <a:lnTo>
                  <a:pt x="2667136" y="4204034"/>
                </a:lnTo>
                <a:lnTo>
                  <a:pt x="2689241" y="4168398"/>
                </a:lnTo>
                <a:lnTo>
                  <a:pt x="2705722" y="4129376"/>
                </a:lnTo>
                <a:lnTo>
                  <a:pt x="2716021" y="4087527"/>
                </a:lnTo>
                <a:lnTo>
                  <a:pt x="2719578" y="4043413"/>
                </a:lnTo>
                <a:lnTo>
                  <a:pt x="2719578" y="271906"/>
                </a:lnTo>
                <a:lnTo>
                  <a:pt x="2716021" y="227785"/>
                </a:lnTo>
                <a:lnTo>
                  <a:pt x="2705722" y="185936"/>
                </a:lnTo>
                <a:lnTo>
                  <a:pt x="2689241" y="146918"/>
                </a:lnTo>
                <a:lnTo>
                  <a:pt x="2667136" y="111291"/>
                </a:lnTo>
                <a:lnTo>
                  <a:pt x="2639964" y="79613"/>
                </a:lnTo>
                <a:lnTo>
                  <a:pt x="2608286" y="52441"/>
                </a:lnTo>
                <a:lnTo>
                  <a:pt x="2572659" y="30336"/>
                </a:lnTo>
                <a:lnTo>
                  <a:pt x="2533641" y="13855"/>
                </a:lnTo>
                <a:lnTo>
                  <a:pt x="2491792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2" name="object 6"/>
          <p:cNvSpPr txBox="1">
            <a:spLocks noChangeArrowheads="1"/>
          </p:cNvSpPr>
          <p:nvPr/>
        </p:nvSpPr>
        <p:spPr bwMode="auto">
          <a:xfrm>
            <a:off x="1062038" y="1341438"/>
            <a:ext cx="73977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</a:p>
        </p:txBody>
      </p:sp>
      <p:sp>
        <p:nvSpPr>
          <p:cNvPr id="18" name="object 8"/>
          <p:cNvSpPr txBox="1"/>
          <p:nvPr/>
        </p:nvSpPr>
        <p:spPr>
          <a:xfrm>
            <a:off x="847725" y="2359025"/>
            <a:ext cx="1960563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10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24" name="object 11"/>
          <p:cNvSpPr txBox="1"/>
          <p:nvPr/>
        </p:nvSpPr>
        <p:spPr>
          <a:xfrm>
            <a:off x="3656013" y="2324100"/>
            <a:ext cx="2193925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е</a:t>
            </a: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5" name="object 12"/>
          <p:cNvSpPr txBox="1">
            <a:spLocks noChangeArrowheads="1"/>
          </p:cNvSpPr>
          <p:nvPr/>
        </p:nvSpPr>
        <p:spPr bwMode="auto">
          <a:xfrm>
            <a:off x="3438525" y="3019425"/>
            <a:ext cx="2627313" cy="261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indent="-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государственного имущества,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26" name="object 14"/>
          <p:cNvSpPr txBox="1">
            <a:spLocks noChangeArrowheads="1"/>
          </p:cNvSpPr>
          <p:nvPr/>
        </p:nvSpPr>
        <p:spPr bwMode="auto">
          <a:xfrm>
            <a:off x="6367463" y="2184400"/>
            <a:ext cx="2616200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</a:p>
          <a:p>
            <a:pPr algn="ctr" eaLnBrk="1" hangingPunct="1">
              <a:lnSpc>
                <a:spcPts val="1863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</a:t>
            </a:r>
          </a:p>
          <a:p>
            <a:pPr eaLnBrk="1" hangingPunct="1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algn="ctr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93713" y="188640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Из чего складываются доходы бюджета</a:t>
            </a:r>
          </a:p>
          <a:p>
            <a:pPr eaLnBrk="1" hangingPunct="1">
              <a:defRPr/>
            </a:pP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7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50</a:t>
            </a:fld>
            <a:endParaRPr lang="ru-RU"/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771833"/>
              </p:ext>
            </p:extLst>
          </p:nvPr>
        </p:nvGraphicFramePr>
        <p:xfrm>
          <a:off x="107504" y="116633"/>
          <a:ext cx="8784976" cy="672645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82316"/>
                <a:gridCol w="3751330"/>
                <a:gridCol w="1694673"/>
                <a:gridCol w="2056657"/>
              </a:tblGrid>
              <a:tr h="767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Индикаторы достижений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Наименование индикатора достижения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Единицы измерения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Значения индикаторов целей Программы по окончании реализации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</a:tr>
              <a:tr h="255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Средняя заработная плата работников культуры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Руб.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17731,15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639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Повышение уровня удовлетворенности граждан Тонкинского муниципального района  Нижегородской области качеством предоставления муниципальных услуг.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98,0</a:t>
                      </a: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Количество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зарегистрированных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пользователей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Библиотечный фонд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99,9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Кол-во записей электронного каталога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Кол-во публичных библиотек, подключенных к сети Интернет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Доля к общему числу библиотек 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Количество участников клубных формирований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97,9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Увеличение численности участников культурно-досуговых мероприятий в Тонкинском муниципальном районе Нижегородской области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Проценты к общему объему основного музейного фонда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Увеличение посещаемости МБУК «Народный краеведческий музей»  Тонкинского муниципального района Нижегородской области.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Посещений на 1 жителя в год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0,13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Увеличение доли музеев, имеющих сайт в сети «Интернет» в общем количестве музеев в Тонкинском муниципальном районе  Нижегородской области.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Проценты к общему числу музеев.</a:t>
                      </a: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Число учащихся дополнительного образования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% к предыдущему году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861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20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отрасли культура в </a:t>
            </a:r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 </a:t>
            </a: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году </a:t>
            </a:r>
            <a:endParaRPr lang="ru-RU" sz="24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428625" y="1125538"/>
            <a:ext cx="8429625" cy="2231454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/>
              <a:t>Для социальной группы «Население от 6 лет до 18 лет» </a:t>
            </a:r>
          </a:p>
          <a:p>
            <a:pPr algn="just"/>
            <a:r>
              <a:rPr lang="ru-RU" dirty="0"/>
              <a:t>оказывалась  муниципальная услуга «Предоставление </a:t>
            </a:r>
          </a:p>
          <a:p>
            <a:pPr algn="just"/>
            <a:r>
              <a:rPr lang="ru-RU" dirty="0"/>
              <a:t>дополнительного образования общей направленности» в </a:t>
            </a:r>
          </a:p>
          <a:p>
            <a:pPr algn="just"/>
            <a:r>
              <a:rPr lang="ru-RU" dirty="0"/>
              <a:t>Детской художественной школе и детской музыкальной школе </a:t>
            </a:r>
          </a:p>
          <a:p>
            <a:pPr algn="just"/>
            <a:r>
              <a:rPr lang="ru-RU" dirty="0"/>
              <a:t> для </a:t>
            </a:r>
            <a:r>
              <a:rPr lang="ru-RU" dirty="0" smtClean="0"/>
              <a:t>119 </a:t>
            </a:r>
            <a:r>
              <a:rPr lang="ru-RU" dirty="0"/>
              <a:t>учащихся, что </a:t>
            </a:r>
            <a:r>
              <a:rPr lang="ru-RU" dirty="0" smtClean="0"/>
              <a:t>выше </a:t>
            </a:r>
            <a:r>
              <a:rPr lang="ru-RU" dirty="0"/>
              <a:t>уровня  </a:t>
            </a:r>
            <a:r>
              <a:rPr lang="ru-RU" dirty="0" smtClean="0"/>
              <a:t>2016 </a:t>
            </a:r>
            <a:r>
              <a:rPr lang="ru-RU" dirty="0"/>
              <a:t>года на </a:t>
            </a:r>
            <a:r>
              <a:rPr lang="ru-RU" dirty="0" smtClean="0"/>
              <a:t>5%.</a:t>
            </a:r>
            <a:endParaRPr lang="ru-RU" dirty="0"/>
          </a:p>
          <a:p>
            <a:pPr algn="just"/>
            <a:r>
              <a:rPr lang="ru-RU" dirty="0"/>
              <a:t>Общий объем финансовых средств, поступивших в </a:t>
            </a:r>
          </a:p>
          <a:p>
            <a:pPr algn="just"/>
            <a:r>
              <a:rPr lang="ru-RU" dirty="0"/>
              <a:t>Организации дополнительного образования в расчете на одного </a:t>
            </a:r>
          </a:p>
          <a:p>
            <a:pPr algn="just"/>
            <a:r>
              <a:rPr lang="ru-RU" dirty="0"/>
              <a:t>ученика составил </a:t>
            </a:r>
            <a:r>
              <a:rPr lang="ru-RU" dirty="0" smtClean="0"/>
              <a:t>44 </a:t>
            </a:r>
            <a:r>
              <a:rPr lang="ru-RU" dirty="0"/>
              <a:t>тыс. руб., что выше уровня </a:t>
            </a:r>
            <a:r>
              <a:rPr lang="ru-RU" dirty="0" smtClean="0"/>
              <a:t>2016 </a:t>
            </a:r>
            <a:r>
              <a:rPr lang="ru-RU" dirty="0"/>
              <a:t>года на </a:t>
            </a:r>
            <a:r>
              <a:rPr lang="ru-RU" dirty="0" smtClean="0"/>
              <a:t>14 </a:t>
            </a:r>
            <a:r>
              <a:rPr lang="ru-RU" dirty="0"/>
              <a:t>%.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0458"/>
            <a:ext cx="3855917" cy="27142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61032"/>
            <a:ext cx="3980445" cy="265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9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/>
              <a:pPr>
                <a:defRPr/>
              </a:pPr>
              <a:t>52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</a:t>
            </a: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b="0" dirty="0"/>
              <a:t>В 2017 году в МБУДО «ДМШ» </a:t>
            </a:r>
            <a:r>
              <a:rPr lang="ru-RU" b="0" dirty="0" err="1"/>
              <a:t>р.п</a:t>
            </a:r>
            <a:r>
              <a:rPr lang="ru-RU" b="0" dirty="0"/>
              <a:t>. Тонкино обучалось, в среднем 68 учеников. Свидетельства об окончании школы получили 7 выпускников. В школе работали четыре отделения: фортепианное, народное, отделение медно-духовых инструментов и отделение фольклорного ансамбля</a:t>
            </a:r>
            <a:r>
              <a:rPr lang="ru-RU" b="0" dirty="0" smtClean="0"/>
              <a:t>.</a:t>
            </a:r>
          </a:p>
          <a:p>
            <a:pPr algn="just"/>
            <a:r>
              <a:rPr lang="ru-RU" b="0" dirty="0" smtClean="0"/>
              <a:t>В </a:t>
            </a:r>
            <a:r>
              <a:rPr lang="ru-RU" b="0" dirty="0"/>
              <a:t>музыкальной школе работают 7преподавателей. </a:t>
            </a:r>
            <a:endParaRPr lang="ru-RU" b="0" dirty="0" smtClean="0"/>
          </a:p>
          <a:p>
            <a:pPr algn="just"/>
            <a:r>
              <a:rPr lang="ru-RU" b="0" dirty="0" smtClean="0"/>
              <a:t>В </a:t>
            </a:r>
            <a:r>
              <a:rPr lang="ru-RU" b="0" dirty="0"/>
              <a:t>2017 году ДМШ школа принимала участие во многих конкурсах.</a:t>
            </a:r>
          </a:p>
          <a:p>
            <a:pPr algn="just"/>
            <a:r>
              <a:rPr lang="ru-RU" b="0" dirty="0"/>
              <a:t>Смирнов Влад и Загайнов Максим, класс преподавателя Крыловой Т.В., приняли  участие в Международном творческом конкурсе «</a:t>
            </a:r>
            <a:r>
              <a:rPr lang="ru-RU" b="0" dirty="0" err="1"/>
              <a:t>Росмедаль</a:t>
            </a:r>
            <a:r>
              <a:rPr lang="ru-RU" b="0" dirty="0"/>
              <a:t>». И получили по  диплому I степени. А так же трио гитаристов, Смирнов Влад, Загайнов Максим и </a:t>
            </a:r>
            <a:r>
              <a:rPr lang="ru-RU" b="0" dirty="0" err="1"/>
              <a:t>Шепелев</a:t>
            </a:r>
            <a:r>
              <a:rPr lang="ru-RU" b="0" dirty="0"/>
              <a:t> Артем завоевали I место на том же конкурсе.</a:t>
            </a:r>
          </a:p>
          <a:p>
            <a:pPr eaLnBrk="1" hangingPunct="1"/>
            <a:endParaRPr lang="ru-RU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40768"/>
            <a:ext cx="3032569" cy="2342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969" y="3955430"/>
            <a:ext cx="3182495" cy="2103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85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/>
              <a:pPr>
                <a:defRPr/>
              </a:pPr>
              <a:t>53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</a:t>
            </a: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b="0" dirty="0"/>
              <a:t>Гончарова Варя, класс преподавателя  </a:t>
            </a:r>
            <a:r>
              <a:rPr lang="ru-RU" b="0" dirty="0" err="1"/>
              <a:t>Вязилова</a:t>
            </a:r>
            <a:r>
              <a:rPr lang="ru-RU" b="0" dirty="0"/>
              <a:t> Н.Н.,  участвовала во Всероссийском конкурсе для детей «Узнавай-ка, дети» и получила Диплом I Широкова Ира, класс преподавателя </a:t>
            </a:r>
            <a:r>
              <a:rPr lang="ru-RU" b="0" dirty="0" err="1"/>
              <a:t>Комиссаровой</a:t>
            </a:r>
            <a:r>
              <a:rPr lang="ru-RU" b="0" dirty="0"/>
              <a:t> С.И., принимала участие в Третьем, международном конкурсе «Таланты России» и завоевала звание Лауреата II </a:t>
            </a:r>
            <a:r>
              <a:rPr lang="ru-RU" b="0" dirty="0" err="1"/>
              <a:t>cтепени</a:t>
            </a:r>
            <a:r>
              <a:rPr lang="ru-RU" b="0" dirty="0" smtClean="0"/>
              <a:t>.</a:t>
            </a:r>
          </a:p>
          <a:p>
            <a:pPr algn="just"/>
            <a:r>
              <a:rPr lang="ru-RU" b="0" dirty="0"/>
              <a:t>31 марта в г. Шахунья состоялся Межрегиональный фестиваль детско-юношеского творчества «СЕВЕРНОЕ СОЗВЕЗДИЕ</a:t>
            </a:r>
            <a:r>
              <a:rPr lang="ru-RU" b="0" dirty="0" smtClean="0"/>
              <a:t>»</a:t>
            </a:r>
          </a:p>
          <a:p>
            <a:pPr algn="just"/>
            <a:r>
              <a:rPr lang="ru-RU" b="0" dirty="0"/>
              <a:t>Ансамбль «Тараторки» (рук. Виноградова Е.И.) завоевал звание лауреата II    степени в номинации «Народный вокал». </a:t>
            </a:r>
            <a:endParaRPr lang="ru-RU" b="0" dirty="0" smtClean="0"/>
          </a:p>
          <a:p>
            <a:pPr algn="just"/>
            <a:r>
              <a:rPr lang="ru-RU" b="0" dirty="0" smtClean="0"/>
              <a:t>Ансамбль </a:t>
            </a:r>
            <a:r>
              <a:rPr lang="ru-RU" b="0" dirty="0"/>
              <a:t>«Элегия» стал Лауреатом I степени в номинации «Народный вокал</a:t>
            </a:r>
            <a:r>
              <a:rPr lang="ru-RU" b="0" dirty="0" smtClean="0"/>
              <a:t>».</a:t>
            </a:r>
            <a:endParaRPr lang="ru-RU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77765"/>
            <a:ext cx="3199463" cy="213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14438"/>
            <a:ext cx="2952328" cy="2539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59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951FE-83F5-43AD-9BDA-B7C8CD649645}" type="slidenum">
              <a:rPr lang="ru-RU"/>
              <a:pPr>
                <a:defRPr/>
              </a:pPr>
              <a:t>54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</a:t>
            </a:r>
          </a:p>
        </p:txBody>
      </p:sp>
      <p:sp>
        <p:nvSpPr>
          <p:cNvPr id="5530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5303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b="0" dirty="0"/>
              <a:t>В мае в МБУДО «ДМШ» </a:t>
            </a:r>
            <a:r>
              <a:rPr lang="ru-RU" b="0" dirty="0" err="1"/>
              <a:t>р.п</a:t>
            </a:r>
            <a:r>
              <a:rPr lang="ru-RU" b="0" dirty="0"/>
              <a:t>. Тонкино прошло два отчетных концерта.</a:t>
            </a:r>
          </a:p>
          <a:p>
            <a:pPr algn="just"/>
            <a:r>
              <a:rPr lang="ru-RU" b="0" dirty="0"/>
              <a:t>    В отчетном концерте, проведенном преподавателем фольклорного отделения Виноградовой Е.И. участвовали все ученики её класса. Они были одеты в национальные  костюмы, водили хороводы, играли в различные игры и пели народные песни. </a:t>
            </a:r>
            <a:endParaRPr lang="ru-RU" b="0" dirty="0" smtClean="0"/>
          </a:p>
          <a:p>
            <a:pPr algn="just"/>
            <a:r>
              <a:rPr lang="ru-RU" b="0" dirty="0" smtClean="0"/>
              <a:t>В </a:t>
            </a:r>
            <a:r>
              <a:rPr lang="ru-RU" b="0" dirty="0"/>
              <a:t>более строгой обстановке проходил отчетный концерт остальных  отделений школы. Звучала классическая и современная музыка на фортепиано, гитаре, баяне.</a:t>
            </a:r>
          </a:p>
          <a:p>
            <a:pPr eaLnBrk="1" hangingPunct="1"/>
            <a:endParaRPr lang="ru-RU" b="0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960" y="1214438"/>
            <a:ext cx="3312366" cy="2268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552" y="3645024"/>
            <a:ext cx="3272518" cy="217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689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/>
              <a:pPr>
                <a:defRPr/>
              </a:pPr>
              <a:t>55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600" b="0" dirty="0"/>
              <a:t>В2017 году в </a:t>
            </a:r>
            <a:r>
              <a:rPr lang="ru-RU" sz="1600" b="0" dirty="0" err="1" smtClean="0"/>
              <a:t>МБУДО«Детская</a:t>
            </a:r>
            <a:r>
              <a:rPr lang="ru-RU" sz="1600" b="0" dirty="0" smtClean="0"/>
              <a:t> художественная </a:t>
            </a:r>
            <a:r>
              <a:rPr lang="ru-RU" sz="1600" b="0" dirty="0"/>
              <a:t>школа» обучалось 50 человека. </a:t>
            </a:r>
            <a:r>
              <a:rPr lang="ru-RU" sz="1600" b="0" dirty="0" err="1"/>
              <a:t>Казарова</a:t>
            </a:r>
            <a:r>
              <a:rPr lang="ru-RU" sz="1600" b="0" dirty="0"/>
              <a:t> Анжела поступила в Нижегородское художественное училище.</a:t>
            </a:r>
          </a:p>
          <a:p>
            <a:pPr algn="just"/>
            <a:r>
              <a:rPr lang="ru-RU" sz="1600" b="0" dirty="0" smtClean="0"/>
              <a:t>*</a:t>
            </a:r>
            <a:r>
              <a:rPr lang="ru-RU" sz="1600" b="0" dirty="0"/>
              <a:t>ДХШ приняла участие в областном конкурсе «Сохраним природу России» Смирнова Настя и Касьянова Саша стали дипломантами третьей степени.</a:t>
            </a:r>
          </a:p>
          <a:p>
            <a:pPr algn="just"/>
            <a:r>
              <a:rPr lang="ru-RU" sz="1600" b="0" dirty="0" smtClean="0"/>
              <a:t>*</a:t>
            </a:r>
            <a:r>
              <a:rPr lang="ru-RU" sz="1600" b="0" dirty="0"/>
              <a:t>Трое учеников получили Сертификаты участников Международного конкурса «Наследие Евразии глазами детей»: Мельникова Кристина, Кузнецова Татьяна, Касьянова Александра.</a:t>
            </a:r>
          </a:p>
          <a:p>
            <a:pPr algn="just"/>
            <a:r>
              <a:rPr lang="ru-RU" sz="1600" b="0" dirty="0" smtClean="0"/>
              <a:t>* </a:t>
            </a:r>
            <a:r>
              <a:rPr lang="ru-RU" sz="1600" b="0" dirty="0"/>
              <a:t>Участниками и дипломантами третьей степени Всероссийского творческого конкурса «Мы в ответе за планету» стали: </a:t>
            </a:r>
            <a:r>
              <a:rPr lang="ru-RU" sz="1600" b="0" dirty="0" err="1"/>
              <a:t>Курмаева</a:t>
            </a:r>
            <a:r>
              <a:rPr lang="ru-RU" sz="1600" b="0" dirty="0"/>
              <a:t> Дарья, Куприянова Вероника, </a:t>
            </a:r>
            <a:r>
              <a:rPr lang="ru-RU" sz="1600" b="0" dirty="0" err="1"/>
              <a:t>Казарова</a:t>
            </a:r>
            <a:r>
              <a:rPr lang="ru-RU" sz="1600" b="0" dirty="0"/>
              <a:t> Анжела, Кузнецова Екатерина, Смирнова Настя.</a:t>
            </a:r>
          </a:p>
          <a:p>
            <a:pPr algn="just"/>
            <a:r>
              <a:rPr lang="ru-RU" sz="1600" b="0" dirty="0" smtClean="0"/>
              <a:t>*</a:t>
            </a:r>
            <a:r>
              <a:rPr lang="ru-RU" sz="1600" b="0" dirty="0"/>
              <a:t>Активное участие приняли преподаватели и обучающиеся в областном творческом конкурсе «Путешествие в Простоквашино», получено пять Дипломов.</a:t>
            </a:r>
          </a:p>
          <a:p>
            <a:pPr algn="just"/>
            <a:endParaRPr lang="ru-RU" sz="1600" b="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958" y="1214438"/>
            <a:ext cx="3599892" cy="23999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958" y="3664049"/>
            <a:ext cx="3599892" cy="277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05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/>
              <a:pPr>
                <a:defRPr/>
              </a:pPr>
              <a:t>56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293506" y="1844824"/>
            <a:ext cx="482917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600" b="0" dirty="0"/>
              <a:t>* Конкурс под покровительством депутата </a:t>
            </a:r>
            <a:r>
              <a:rPr lang="ru-RU" sz="1600" b="0" dirty="0" smtClean="0"/>
              <a:t>Государственной Думы </a:t>
            </a:r>
            <a:r>
              <a:rPr lang="ru-RU" sz="1600" b="0" dirty="0"/>
              <a:t>А.А. </a:t>
            </a:r>
            <a:r>
              <a:rPr lang="ru-RU" sz="1600" b="0" dirty="0" err="1"/>
              <a:t>Кавинова</a:t>
            </a:r>
            <a:r>
              <a:rPr lang="ru-RU" sz="1600" b="0" dirty="0"/>
              <a:t>. Три Диплома Победителя: </a:t>
            </a:r>
            <a:r>
              <a:rPr lang="ru-RU" sz="1600" b="0" dirty="0" err="1"/>
              <a:t>Ассатазон</a:t>
            </a:r>
            <a:r>
              <a:rPr lang="ru-RU" sz="1600" b="0" dirty="0"/>
              <a:t> Лола, Кузнецова Екатерина, Смирнова Анастасия. Работы отправлены за рубеж</a:t>
            </a:r>
          </a:p>
          <a:p>
            <a:pPr algn="just"/>
            <a:endParaRPr lang="ru-RU" sz="1600" b="0" dirty="0"/>
          </a:p>
          <a:p>
            <a:pPr algn="just"/>
            <a:r>
              <a:rPr lang="ru-RU" sz="1600" b="0" dirty="0"/>
              <a:t>* Проведена выставка «Золотые руки мамы»</a:t>
            </a:r>
          </a:p>
          <a:p>
            <a:pPr algn="just"/>
            <a:endParaRPr lang="ru-RU" sz="1600" b="0" dirty="0"/>
          </a:p>
          <a:p>
            <a:pPr algn="just"/>
            <a:r>
              <a:rPr lang="ru-RU" sz="1600" b="0" dirty="0"/>
              <a:t>* Преподаватели школы участвовали в отчётной выставке творческого объединения «Север»</a:t>
            </a:r>
          </a:p>
          <a:p>
            <a:pPr algn="just"/>
            <a:endParaRPr lang="ru-RU" sz="1600" b="0" dirty="0"/>
          </a:p>
          <a:p>
            <a:pPr algn="just"/>
            <a:r>
              <a:rPr lang="ru-RU" sz="1600" b="0" dirty="0"/>
              <a:t>* Дипломантами межрегионального конкурса «Александр Невский- слава, дух и имя России» стали </a:t>
            </a:r>
            <a:r>
              <a:rPr lang="ru-RU" sz="1600" b="0" dirty="0" err="1"/>
              <a:t>Речкина</a:t>
            </a:r>
            <a:r>
              <a:rPr lang="ru-RU" sz="1600" b="0" dirty="0"/>
              <a:t> Екатерина и </a:t>
            </a:r>
            <a:r>
              <a:rPr lang="ru-RU" sz="1600" b="0" dirty="0" err="1"/>
              <a:t>Климина</a:t>
            </a:r>
            <a:r>
              <a:rPr lang="ru-RU" sz="1600" b="0" dirty="0"/>
              <a:t> Мария.</a:t>
            </a:r>
          </a:p>
          <a:p>
            <a:pPr algn="just"/>
            <a:endParaRPr lang="ru-RU" sz="1600" b="0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072" y="1628800"/>
            <a:ext cx="356711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071" y="4080866"/>
            <a:ext cx="3567113" cy="204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3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57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2017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1598643"/>
            <a:ext cx="38481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/>
              <a:t>Открытие Года экологии состоялось 25 января в Районном  Доме культуры МБУК «МЦКС» конкурсной познавательной программой «Экологическая кругосветка», в которой принимали участие студенты Тонкинского филиала ГБПОУ «</a:t>
            </a:r>
            <a:r>
              <a:rPr lang="ru-RU" sz="1600" dirty="0" err="1"/>
              <a:t>Шахунский</a:t>
            </a:r>
            <a:r>
              <a:rPr lang="ru-RU" sz="1600" dirty="0"/>
              <a:t> агропромышленный техникум». </a:t>
            </a:r>
          </a:p>
          <a:p>
            <a:pPr algn="just"/>
            <a:r>
              <a:rPr lang="ru-RU" sz="1600" dirty="0"/>
              <a:t>	Цель мероприятия: привлечение внимания подростков и молодежи к  вопросам экологического развития России, сохранения биологического разнообразия и обеспечения экологической безопасности.</a:t>
            </a:r>
          </a:p>
        </p:txBody>
      </p:sp>
      <p:pic>
        <p:nvPicPr>
          <p:cNvPr id="9" name="Picture 10" descr="DSC_00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27312">
            <a:off x="4769786" y="1361265"/>
            <a:ext cx="3528392" cy="236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4" descr="DSC_00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91945">
            <a:off x="5025649" y="3872363"/>
            <a:ext cx="3567518" cy="237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695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36193-A4E1-4493-930D-7C9235ED8589}" type="slidenum">
              <a:rPr lang="ru-RU"/>
              <a:pPr>
                <a:defRPr/>
              </a:pPr>
              <a:t>58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2017 году</a:t>
            </a:r>
          </a:p>
        </p:txBody>
      </p:sp>
      <p:sp>
        <p:nvSpPr>
          <p:cNvPr id="58374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8375" name="Rectangle 4"/>
          <p:cNvSpPr>
            <a:spLocks noChangeArrowheads="1"/>
          </p:cNvSpPr>
          <p:nvPr/>
        </p:nvSpPr>
        <p:spPr bwMode="auto">
          <a:xfrm>
            <a:off x="468313" y="1656944"/>
            <a:ext cx="3848100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/>
              <a:t> </a:t>
            </a:r>
            <a:r>
              <a:rPr lang="ru-RU" sz="1400" dirty="0"/>
              <a:t>Достижения и победы:</a:t>
            </a:r>
          </a:p>
          <a:p>
            <a:pPr algn="just"/>
            <a:r>
              <a:rPr lang="ru-RU" sz="1400" dirty="0"/>
              <a:t>II Всероссийский фестиваль-конкурс «Калейдоскоп талантов» </a:t>
            </a:r>
            <a:r>
              <a:rPr lang="ru-RU" sz="1400" dirty="0" err="1"/>
              <a:t>г.Чебоксары</a:t>
            </a:r>
            <a:r>
              <a:rPr lang="ru-RU" sz="1400" dirty="0"/>
              <a:t> – диплом лауреатов II степени 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IV </a:t>
            </a:r>
            <a:r>
              <a:rPr lang="ru-RU" sz="1400" dirty="0"/>
              <a:t>Межрегиональном фестивале семейной душевной песни            «Голос Ветлуги» </a:t>
            </a:r>
            <a:r>
              <a:rPr lang="ru-RU" sz="1400" dirty="0" err="1"/>
              <a:t>р.п</a:t>
            </a:r>
            <a:r>
              <a:rPr lang="ru-RU" sz="1400" dirty="0" smtClean="0"/>
              <a:t>. Варнавино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 </a:t>
            </a:r>
            <a:r>
              <a:rPr lang="ru-RU" sz="1400" dirty="0"/>
              <a:t>- диплом лауреатов I степени</a:t>
            </a:r>
          </a:p>
          <a:p>
            <a:pPr algn="just"/>
            <a:r>
              <a:rPr lang="ru-RU" sz="1400" dirty="0"/>
              <a:t>XIII  Всероссийский  фестиваль фольклорно- этнографических коллективов «Зеленые святки» Народный фольклорный ансамбль « Истоки»   - Диплом за участие</a:t>
            </a:r>
          </a:p>
          <a:p>
            <a:pPr algn="just"/>
            <a:r>
              <a:rPr lang="ru-RU" sz="1400" dirty="0"/>
              <a:t>XXIII Межрегиональный фестиваль "Мы с Ветлуги реки" </a:t>
            </a:r>
            <a:r>
              <a:rPr lang="ru-RU" sz="1400" dirty="0" err="1"/>
              <a:t>р.п.Тоншаево</a:t>
            </a:r>
            <a:r>
              <a:rPr lang="ru-RU" sz="1400" dirty="0"/>
              <a:t> - Диплом за участие</a:t>
            </a:r>
          </a:p>
          <a:p>
            <a:pPr algn="just"/>
            <a:r>
              <a:rPr lang="ru-RU" sz="1400" dirty="0"/>
              <a:t>XVIV фестиваль детского творчества «Северное созвездие».</a:t>
            </a:r>
          </a:p>
          <a:p>
            <a:pPr algn="just"/>
            <a:r>
              <a:rPr lang="ru-RU" sz="1400" dirty="0"/>
              <a:t>- Областной фестиваль хореографических коллективов «Нижегородская мозаика»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0178">
            <a:off x="5227197" y="1571316"/>
            <a:ext cx="3097213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096785"/>
            <a:ext cx="3240360" cy="215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02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A8B3CF-1D91-4D20-8A51-7F2244E62DFD}" type="slidenum">
              <a:rPr lang="ru-RU"/>
              <a:pPr>
                <a:defRPr/>
              </a:pPr>
              <a:t>59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2017 году</a:t>
            </a:r>
          </a:p>
        </p:txBody>
      </p:sp>
      <p:sp>
        <p:nvSpPr>
          <p:cNvPr id="5939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9399" name="Rectangle 4"/>
          <p:cNvSpPr>
            <a:spLocks noChangeArrowheads="1"/>
          </p:cNvSpPr>
          <p:nvPr/>
        </p:nvSpPr>
        <p:spPr bwMode="auto">
          <a:xfrm>
            <a:off x="323850" y="1460371"/>
            <a:ext cx="38481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/>
              <a:t> Пятый год, на сцене Тонкинского районного Дома культуры проходит межрегиональный фестиваль художественного творчества «</a:t>
            </a:r>
            <a:r>
              <a:rPr lang="ru-RU" sz="1600" dirty="0" err="1"/>
              <a:t>Усталык</a:t>
            </a:r>
            <a:r>
              <a:rPr lang="ru-RU" sz="1600" dirty="0"/>
              <a:t> </a:t>
            </a:r>
            <a:r>
              <a:rPr lang="ru-RU" sz="1600" dirty="0" err="1"/>
              <a:t>Чинчишер</a:t>
            </a:r>
            <a:r>
              <a:rPr lang="ru-RU" sz="1600" dirty="0"/>
              <a:t>» ("Россыпь талантов")». Инициатором и создателем проекта является местная национальная культурная автономия марийцев Тонкинского района, финансовые средства на реализацию проекта выделяет Министерство региональной политики Нижегородской области. В 2017 году в рамках фестиваля была проведена выставка-дегустация национальных </a:t>
            </a:r>
            <a:r>
              <a:rPr lang="ru-RU" sz="1600" dirty="0" err="1"/>
              <a:t>блюд:марийской</a:t>
            </a:r>
            <a:r>
              <a:rPr lang="ru-RU" sz="1600" dirty="0"/>
              <a:t> кухни, чувашской, старообрядческой.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396744"/>
            <a:ext cx="4716016" cy="31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6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CA844-55FF-4BBC-BB2A-BDEEDEC4BEF7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433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5138" y="303213"/>
            <a:ext cx="8229600" cy="95885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465138" y="1262063"/>
            <a:ext cx="84359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выплачиваемые из бюджета денежные средства для выполнения функций государства</a:t>
            </a:r>
          </a:p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 -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</a:rPr>
              <a:t>превышение расходов бюджета над его доходами, покрываемое за счет источников финансирования дефицита (кредитов, облигационных займов и других)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750" y="339588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Распределение расходов по основным функциям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государства в 2017 году</a:t>
            </a: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 rot="-5400000">
            <a:off x="-195262" y="4781550"/>
            <a:ext cx="178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1763713" y="2878138"/>
            <a:ext cx="589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 расходов бюджета по разделам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346" name="TextBox 11"/>
          <p:cNvSpPr txBox="1">
            <a:spLocks noChangeArrowheads="1"/>
          </p:cNvSpPr>
          <p:nvPr/>
        </p:nvSpPr>
        <p:spPr bwMode="auto">
          <a:xfrm rot="-5400000">
            <a:off x="642144" y="5020469"/>
            <a:ext cx="1335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</p:txBody>
      </p:sp>
      <p:sp>
        <p:nvSpPr>
          <p:cNvPr id="14347" name="TextBox 12"/>
          <p:cNvSpPr txBox="1">
            <a:spLocks noChangeArrowheads="1"/>
          </p:cNvSpPr>
          <p:nvPr/>
        </p:nvSpPr>
        <p:spPr bwMode="auto">
          <a:xfrm rot="-5400000">
            <a:off x="1086644" y="4607719"/>
            <a:ext cx="17954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 безопасность и правоохранительная деятельность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 rot="-5400000">
            <a:off x="2892425" y="4787901"/>
            <a:ext cx="179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Охрана окружающей  среды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 rot="-5400000">
            <a:off x="1727993" y="4790282"/>
            <a:ext cx="1795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14350" name="TextBox 15"/>
          <p:cNvSpPr txBox="1">
            <a:spLocks noChangeArrowheads="1"/>
          </p:cNvSpPr>
          <p:nvPr/>
        </p:nvSpPr>
        <p:spPr bwMode="auto">
          <a:xfrm rot="-5400000">
            <a:off x="2370931" y="4699795"/>
            <a:ext cx="17938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14351" name="TextBox 16"/>
          <p:cNvSpPr txBox="1">
            <a:spLocks noChangeArrowheads="1"/>
          </p:cNvSpPr>
          <p:nvPr/>
        </p:nvSpPr>
        <p:spPr bwMode="auto">
          <a:xfrm rot="-5400000">
            <a:off x="3521869" y="4874419"/>
            <a:ext cx="1779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4352" name="TextBox 17"/>
          <p:cNvSpPr txBox="1">
            <a:spLocks noChangeArrowheads="1"/>
          </p:cNvSpPr>
          <p:nvPr/>
        </p:nvSpPr>
        <p:spPr bwMode="auto">
          <a:xfrm rot="-5400000">
            <a:off x="4166394" y="4887119"/>
            <a:ext cx="18129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 и искусство</a:t>
            </a:r>
          </a:p>
        </p:txBody>
      </p:sp>
      <p:sp>
        <p:nvSpPr>
          <p:cNvPr id="14353" name="TextBox 19"/>
          <p:cNvSpPr txBox="1">
            <a:spLocks noChangeArrowheads="1"/>
          </p:cNvSpPr>
          <p:nvPr/>
        </p:nvSpPr>
        <p:spPr bwMode="auto">
          <a:xfrm rot="-5400000">
            <a:off x="4725194" y="4920456"/>
            <a:ext cx="1811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4354" name="TextBox 20"/>
          <p:cNvSpPr txBox="1">
            <a:spLocks noChangeArrowheads="1"/>
          </p:cNvSpPr>
          <p:nvPr/>
        </p:nvSpPr>
        <p:spPr bwMode="auto">
          <a:xfrm rot="-5400000">
            <a:off x="5320507" y="4949031"/>
            <a:ext cx="1773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355" name="TextBox 21"/>
          <p:cNvSpPr txBox="1">
            <a:spLocks noChangeArrowheads="1"/>
          </p:cNvSpPr>
          <p:nvPr/>
        </p:nvSpPr>
        <p:spPr bwMode="auto">
          <a:xfrm rot="-5400000">
            <a:off x="5861844" y="4817269"/>
            <a:ext cx="1855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 культура и спорт</a:t>
            </a:r>
          </a:p>
        </p:txBody>
      </p:sp>
      <p:sp>
        <p:nvSpPr>
          <p:cNvPr id="14356" name="TextBox 22"/>
          <p:cNvSpPr txBox="1">
            <a:spLocks noChangeArrowheads="1"/>
          </p:cNvSpPr>
          <p:nvPr/>
        </p:nvSpPr>
        <p:spPr bwMode="auto">
          <a:xfrm rot="-5400000">
            <a:off x="6545263" y="4859338"/>
            <a:ext cx="1771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</p:txBody>
      </p:sp>
      <p:sp>
        <p:nvSpPr>
          <p:cNvPr id="14357" name="TextBox 23"/>
          <p:cNvSpPr txBox="1">
            <a:spLocks noChangeArrowheads="1"/>
          </p:cNvSpPr>
          <p:nvPr/>
        </p:nvSpPr>
        <p:spPr bwMode="auto">
          <a:xfrm rot="-5400000">
            <a:off x="7155657" y="4944269"/>
            <a:ext cx="176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Обслуживание госдолга</a:t>
            </a:r>
          </a:p>
        </p:txBody>
      </p:sp>
      <p:sp>
        <p:nvSpPr>
          <p:cNvPr id="14358" name="TextBox 24"/>
          <p:cNvSpPr txBox="1">
            <a:spLocks noChangeArrowheads="1"/>
          </p:cNvSpPr>
          <p:nvPr/>
        </p:nvSpPr>
        <p:spPr bwMode="auto">
          <a:xfrm rot="-5400000">
            <a:off x="7774781" y="4858544"/>
            <a:ext cx="177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</a:p>
        </p:txBody>
      </p:sp>
      <p:pic>
        <p:nvPicPr>
          <p:cNvPr id="143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500438"/>
            <a:ext cx="862965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Номер слайда 22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CA6FE-F001-4409-B9C1-CD210CDBA564}" type="slidenum">
              <a:rPr lang="ru-RU"/>
              <a:pPr>
                <a:defRPr/>
              </a:pPr>
              <a:t>60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</a:t>
            </a:r>
          </a:p>
        </p:txBody>
      </p:sp>
      <p:sp>
        <p:nvSpPr>
          <p:cNvPr id="6042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60423" name="TextBox 8"/>
          <p:cNvSpPr txBox="1">
            <a:spLocks noChangeArrowheads="1"/>
          </p:cNvSpPr>
          <p:nvPr/>
        </p:nvSpPr>
        <p:spPr bwMode="auto">
          <a:xfrm>
            <a:off x="266700" y="1341438"/>
            <a:ext cx="5105400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500" dirty="0"/>
              <a:t>В пятницу 29 сентября в </a:t>
            </a:r>
            <a:r>
              <a:rPr lang="ru-RU" sz="1500" dirty="0" err="1"/>
              <a:t>р.п</a:t>
            </a:r>
            <a:r>
              <a:rPr lang="ru-RU" sz="1500" dirty="0"/>
              <a:t> Тонкино состоялось подведение итогов литературно-творческого конкурса "Путешествие в Простоквашино", организованного Министерством культуры Нижегородской области, Администрацией Тонкинского муниципального района Нижегородской области и Областной детской библиотекой. Поддержали проект заместитель председателя Законодательного собрания Нижегородской области Александр Табачников и депутат Законодательного собрания Нижегородской области Олег </a:t>
            </a:r>
            <a:r>
              <a:rPr lang="ru-RU" sz="1500" dirty="0" err="1" smtClean="0"/>
              <a:t>Шавин</a:t>
            </a:r>
            <a:r>
              <a:rPr lang="ru-RU" sz="1500" dirty="0"/>
              <a:t>.</a:t>
            </a:r>
          </a:p>
          <a:p>
            <a:pPr algn="just"/>
            <a:r>
              <a:rPr lang="ru-RU" sz="1500" dirty="0"/>
              <a:t>Сотрудники центральной районной и детской библиотек приняли активное участие в проведении праздника</a:t>
            </a:r>
            <a:r>
              <a:rPr lang="ru-RU" sz="1500" dirty="0" smtClean="0"/>
              <a:t>.</a:t>
            </a:r>
            <a:endParaRPr lang="ru-RU" sz="1500" dirty="0"/>
          </a:p>
          <a:p>
            <a:pPr algn="just"/>
            <a:r>
              <a:rPr lang="ru-RU" sz="1500" dirty="0"/>
              <a:t>Во время экскурсии в деревне Простоквашино вниманию гостей была представлена сценка из мультфильма «Каникулы в Простоквашино». В костюмах героев любимого мультфильма выступили сотрудники центральной районной библиотеки. А так же, герои мультфильма, для детей провели викторину по известному произведению Эдуарда Успенского</a:t>
            </a:r>
            <a:r>
              <a:rPr lang="ru-RU" dirty="0"/>
              <a:t>.</a:t>
            </a:r>
          </a:p>
        </p:txBody>
      </p:sp>
      <p:pic>
        <p:nvPicPr>
          <p:cNvPr id="65538" name="Picture 2" descr="C:\Users\отдел культуры\Downloads\DSC_01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1484785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9" name="Picture 3" descr="C:\Users\отдел культуры\Downloads\DSC_01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1" y="4207867"/>
            <a:ext cx="3672408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74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689D45-EFA0-4C59-900A-21DC54DE6C3F}" type="slidenum">
              <a:rPr lang="ru-RU"/>
              <a:pPr>
                <a:defRPr/>
              </a:pPr>
              <a:t>61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</a:t>
            </a:r>
          </a:p>
        </p:txBody>
      </p:sp>
      <p:sp>
        <p:nvSpPr>
          <p:cNvPr id="6144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61447" name="TextBox 8"/>
          <p:cNvSpPr txBox="1">
            <a:spLocks noChangeArrowheads="1"/>
          </p:cNvSpPr>
          <p:nvPr/>
        </p:nvSpPr>
        <p:spPr bwMode="auto">
          <a:xfrm>
            <a:off x="323527" y="1412776"/>
            <a:ext cx="5105400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dirty="0"/>
              <a:t>Работники центральной районной библиотеки приняли участие в праздничном шествии делегаций районов </a:t>
            </a:r>
            <a:r>
              <a:rPr lang="ru-RU" dirty="0" err="1"/>
              <a:t>Поветлужья</a:t>
            </a:r>
            <a:r>
              <a:rPr lang="ru-RU" dirty="0"/>
              <a:t> на ХХIII Межрегиональном Фестивале «Мы с Ветлуги – реки!», который проходил в поселке Тоншаево Нижегородской области 15 июля 2017 г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/>
              <a:t>В литературном калейдоскопе «Краски </a:t>
            </a:r>
            <a:r>
              <a:rPr lang="ru-RU" dirty="0" err="1"/>
              <a:t>Поветлужья</a:t>
            </a:r>
            <a:r>
              <a:rPr lang="ru-RU" dirty="0"/>
              <a:t>» со своими стихами выступили члены поэтического клуба «Лира», созданного при центральной районной библиотеке, Шумилова Лия Васильевна и Касьянова Людмила Ивановна.</a:t>
            </a:r>
          </a:p>
        </p:txBody>
      </p:sp>
      <p:pic>
        <p:nvPicPr>
          <p:cNvPr id="66562" name="Picture 2" descr="C:\Users\отдел культуры\Downloads\DSCN46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282" y="1412776"/>
            <a:ext cx="3523311" cy="264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3" name="Picture 3" descr="C:\Users\отдел культуры\Downloads\DSC_00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825" y="4147748"/>
            <a:ext cx="3529768" cy="235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76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689D45-EFA0-4C59-900A-21DC54DE6C3F}" type="slidenum">
              <a:rPr lang="ru-RU"/>
              <a:pPr>
                <a:defRPr/>
              </a:pPr>
              <a:t>62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</a:t>
            </a:r>
          </a:p>
        </p:txBody>
      </p:sp>
      <p:sp>
        <p:nvSpPr>
          <p:cNvPr id="6144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61447" name="TextBox 8"/>
          <p:cNvSpPr txBox="1">
            <a:spLocks noChangeArrowheads="1"/>
          </p:cNvSpPr>
          <p:nvPr/>
        </p:nvSpPr>
        <p:spPr bwMode="auto">
          <a:xfrm>
            <a:off x="323527" y="1412776"/>
            <a:ext cx="5105400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700" dirty="0"/>
              <a:t>16 ноября в международный День толерантности для учащихся старших классов Тонкинской средней школы и студентов </a:t>
            </a:r>
            <a:r>
              <a:rPr lang="ru-RU" sz="1700" dirty="0" err="1"/>
              <a:t>Шахунского</a:t>
            </a:r>
            <a:r>
              <a:rPr lang="ru-RU" sz="1700" dirty="0"/>
              <a:t> агропромышленного техникума был проведен круглый стол «Наш мир мы строим вместе». На мероприятие были приглашены специалист по работе с молодежью </a:t>
            </a:r>
            <a:r>
              <a:rPr lang="ru-RU" sz="1700" dirty="0" err="1"/>
              <a:t>Волычева</a:t>
            </a:r>
            <a:r>
              <a:rPr lang="ru-RU" sz="1700" dirty="0"/>
              <a:t> О.Е. и заместитель директора по воспитательной работе Кузнецова И.А</a:t>
            </a:r>
            <a:r>
              <a:rPr lang="ru-RU" sz="1700" dirty="0" smtClean="0"/>
              <a:t>.</a:t>
            </a:r>
          </a:p>
          <a:p>
            <a:pPr algn="just"/>
            <a:r>
              <a:rPr lang="ru-RU" sz="1700" dirty="0"/>
              <a:t>15 ноября сотрудники центральной районной библиотеки приняли участие в межрайонном историческом ринге «Моя малая Родина – часть большого Отечества», проходившем в МБУК «</a:t>
            </a:r>
            <a:r>
              <a:rPr lang="ru-RU" sz="1700" dirty="0" err="1"/>
              <a:t>Уренская</a:t>
            </a:r>
            <a:r>
              <a:rPr lang="ru-RU" sz="1700" dirty="0"/>
              <a:t> ЦБС». Мероприятие было посвящено 100-летию Великой Октябрьской Социалистической революции</a:t>
            </a:r>
          </a:p>
        </p:txBody>
      </p:sp>
      <p:pic>
        <p:nvPicPr>
          <p:cNvPr id="67586" name="Picture 2" descr="C:\Users\отдел культуры\Downloads\P11104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825" y="1412776"/>
            <a:ext cx="3436653" cy="257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7" name="Picture 3" descr="C:\Users\отдел культуры\Downloads\P11104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824" y="4097780"/>
            <a:ext cx="3436653" cy="257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27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DFCD11-6FD9-4ECA-8D65-871157003066}" type="slidenum">
              <a:rPr lang="ru-RU"/>
              <a:pPr>
                <a:defRPr/>
              </a:pPr>
              <a:t>63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7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6247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2231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4176713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ru-RU" sz="1600" b="0" dirty="0" smtClean="0"/>
              <a:t>В Народном краеведческом музее проходила международная акция «Ночь музеев». </a:t>
            </a:r>
            <a:r>
              <a:rPr lang="ru-RU" sz="1600" b="0" dirty="0"/>
              <a:t>Мероприятие проходило в форме театрализованного представления </a:t>
            </a:r>
            <a:r>
              <a:rPr lang="ru-RU" sz="1600" b="0" dirty="0" smtClean="0"/>
              <a:t>и эко </a:t>
            </a:r>
            <a:r>
              <a:rPr lang="ru-RU" sz="1600" b="0" dirty="0"/>
              <a:t>– экскурсии по теме «Чудеса флоры и фауны нашего района</a:t>
            </a:r>
            <a:r>
              <a:rPr lang="ru-RU" sz="1600" b="0" dirty="0" smtClean="0"/>
              <a:t>».</a:t>
            </a:r>
          </a:p>
          <a:p>
            <a:pPr algn="just">
              <a:defRPr/>
            </a:pPr>
            <a:r>
              <a:rPr lang="ru-RU" sz="1600" b="0" dirty="0" smtClean="0"/>
              <a:t>31 </a:t>
            </a:r>
            <a:r>
              <a:rPr lang="ru-RU" sz="1600" b="0" dirty="0"/>
              <a:t>марта 2017 года в Музее состоялась III </a:t>
            </a:r>
            <a:r>
              <a:rPr lang="ru-RU" sz="1600" b="0" dirty="0" smtClean="0"/>
              <a:t>Районная </a:t>
            </a:r>
            <a:r>
              <a:rPr lang="ru-RU" sz="1600" b="0" dirty="0"/>
              <a:t>ученическая научно-практическая </a:t>
            </a:r>
            <a:r>
              <a:rPr lang="ru-RU" sz="1600" b="0" dirty="0" smtClean="0"/>
              <a:t>конференция " </a:t>
            </a:r>
            <a:r>
              <a:rPr lang="ru-RU" sz="1600" b="0" dirty="0"/>
              <a:t>Я не случайный гость Земли родной</a:t>
            </a:r>
            <a:r>
              <a:rPr lang="ru-RU" sz="1600" b="0" dirty="0" smtClean="0"/>
              <a:t>", посвященная </a:t>
            </a:r>
            <a:r>
              <a:rPr lang="ru-RU" sz="1600" b="0" dirty="0"/>
              <a:t>почетным гражданам   Тонкинского </a:t>
            </a:r>
            <a:r>
              <a:rPr lang="ru-RU" sz="1600" b="0" dirty="0" smtClean="0"/>
              <a:t>района и </a:t>
            </a:r>
            <a:r>
              <a:rPr lang="ru-RU" sz="1600" b="0" dirty="0"/>
              <a:t>нашим славным землякам. </a:t>
            </a:r>
            <a:endParaRPr lang="ru-RU" sz="1600" b="0" dirty="0" smtClean="0"/>
          </a:p>
          <a:p>
            <a:pPr algn="just">
              <a:defRPr/>
            </a:pPr>
            <a:r>
              <a:rPr lang="ru-RU" sz="1600" b="0" dirty="0" smtClean="0"/>
              <a:t>*Беседа </a:t>
            </a:r>
            <a:r>
              <a:rPr lang="ru-RU" sz="1600" b="0" dirty="0"/>
              <a:t>по теме: «терроризм – угроза обществу», к дню солидарности в борьбе с терроризмом 6ноября 2017г. </a:t>
            </a:r>
            <a:endParaRPr lang="ru-RU" sz="1600" b="0" dirty="0" smtClean="0"/>
          </a:p>
          <a:p>
            <a:pPr algn="just">
              <a:defRPr/>
            </a:pPr>
            <a:r>
              <a:rPr lang="ru-RU" sz="1600" b="0" dirty="0"/>
              <a:t>*</a:t>
            </a:r>
            <a:r>
              <a:rPr lang="ru-RU" sz="1600" b="0" dirty="0" smtClean="0"/>
              <a:t>встреча </a:t>
            </a:r>
            <a:r>
              <a:rPr lang="ru-RU" sz="1600" b="0" dirty="0"/>
              <a:t>двух поколений на тему</a:t>
            </a:r>
            <a:r>
              <a:rPr lang="ru-RU" sz="1600" b="0" dirty="0" smtClean="0"/>
              <a:t>: «</a:t>
            </a:r>
            <a:r>
              <a:rPr lang="ru-RU" sz="1600" b="0" dirty="0"/>
              <a:t>Взгляды на события Октябрьской революции: </a:t>
            </a:r>
            <a:r>
              <a:rPr lang="ru-RU" sz="1600" b="0" dirty="0" smtClean="0"/>
              <a:t>«за </a:t>
            </a:r>
            <a:r>
              <a:rPr lang="ru-RU" sz="1600" b="0" dirty="0"/>
              <a:t>и против</a:t>
            </a:r>
            <a:r>
              <a:rPr lang="ru-RU" sz="1600" b="0" dirty="0" smtClean="0"/>
              <a:t>».</a:t>
            </a:r>
          </a:p>
          <a:p>
            <a:pPr algn="just">
              <a:defRPr/>
            </a:pPr>
            <a:r>
              <a:rPr lang="ru-RU" sz="1600" b="0" dirty="0" smtClean="0"/>
              <a:t>*21ноября </a:t>
            </a:r>
            <a:r>
              <a:rPr lang="ru-RU" sz="1600" b="0" dirty="0"/>
              <a:t>2017г. состоялось мероприятие посвященное « Дню матери»</a:t>
            </a:r>
            <a:endParaRPr lang="ru-RU" sz="1600" b="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200" y="1407121"/>
            <a:ext cx="3369543" cy="2527157"/>
          </a:xfrm>
          <a:prstGeom prst="rect">
            <a:avLst/>
          </a:prstGeom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3939847"/>
            <a:ext cx="3367718" cy="252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92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DFCD11-6FD9-4ECA-8D65-871157003066}" type="slidenum">
              <a:rPr lang="ru-RU"/>
              <a:pPr>
                <a:defRPr/>
              </a:pPr>
              <a:t>64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7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6247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2231" name="TextBox 8"/>
          <p:cNvSpPr txBox="1">
            <a:spLocks noChangeArrowheads="1"/>
          </p:cNvSpPr>
          <p:nvPr/>
        </p:nvSpPr>
        <p:spPr bwMode="auto">
          <a:xfrm>
            <a:off x="323850" y="1407121"/>
            <a:ext cx="4176713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ru-RU" sz="1600" b="0" dirty="0" smtClean="0"/>
              <a:t>*экскурсия </a:t>
            </a:r>
            <a:r>
              <a:rPr lang="ru-RU" sz="1600" b="0" dirty="0"/>
              <a:t>в музее и </a:t>
            </a:r>
            <a:r>
              <a:rPr lang="ru-RU" sz="1600" b="0" dirty="0" smtClean="0"/>
              <a:t>Акция  </a:t>
            </a:r>
            <a:r>
              <a:rPr lang="ru-RU" sz="1600" b="0" dirty="0"/>
              <a:t>на центральной  площади  для 2 </a:t>
            </a:r>
            <a:r>
              <a:rPr lang="ru-RU" sz="1600" b="0" dirty="0" err="1"/>
              <a:t>кл</a:t>
            </a:r>
            <a:r>
              <a:rPr lang="ru-RU" sz="1600" b="0" dirty="0"/>
              <a:t>. </a:t>
            </a:r>
            <a:r>
              <a:rPr lang="ru-RU" sz="1600" b="0" dirty="0" smtClean="0"/>
              <a:t>ТСШ по </a:t>
            </a:r>
            <a:r>
              <a:rPr lang="ru-RU" sz="1600" b="0" dirty="0"/>
              <a:t>теме: «Помним всех по именно» </a:t>
            </a:r>
            <a:r>
              <a:rPr lang="ru-RU" sz="1600" b="0" dirty="0" smtClean="0"/>
              <a:t>.</a:t>
            </a:r>
          </a:p>
          <a:p>
            <a:pPr algn="just">
              <a:defRPr/>
            </a:pPr>
            <a:r>
              <a:rPr lang="ru-RU" sz="1600" b="0" dirty="0"/>
              <a:t>*26 октября 2017 г. в р. п. Тонкино, Тонкинского района Нижегородской области </a:t>
            </a:r>
            <a:r>
              <a:rPr lang="ru-RU" sz="1600" b="0" dirty="0" smtClean="0"/>
              <a:t>состоялся Межрегиональный </a:t>
            </a:r>
            <a:r>
              <a:rPr lang="ru-RU" sz="1600" b="0" dirty="0"/>
              <a:t>фестиваль художественного творчества «</a:t>
            </a:r>
            <a:r>
              <a:rPr lang="ru-RU" sz="1600" b="0" dirty="0" err="1"/>
              <a:t>Усталык</a:t>
            </a:r>
            <a:r>
              <a:rPr lang="ru-RU" sz="1600" b="0" dirty="0"/>
              <a:t> </a:t>
            </a:r>
            <a:r>
              <a:rPr lang="ru-RU" sz="1600" b="0" dirty="0" err="1"/>
              <a:t>Чинчышер</a:t>
            </a:r>
            <a:r>
              <a:rPr lang="ru-RU" sz="1600" b="0" dirty="0"/>
              <a:t>» («Россыпь талантов</a:t>
            </a:r>
            <a:r>
              <a:rPr lang="ru-RU" sz="1600" b="0" dirty="0" smtClean="0"/>
              <a:t>») проводится </a:t>
            </a:r>
            <a:r>
              <a:rPr lang="ru-RU" sz="1600" b="0" dirty="0"/>
              <a:t>в рамках проекта «Искусство сближает народы, культура не знает границ»» по развитию межнационального сотрудничества.</a:t>
            </a:r>
            <a:endParaRPr lang="ru-RU" sz="1600" b="0" dirty="0" smtClean="0"/>
          </a:p>
          <a:p>
            <a:pPr algn="just">
              <a:defRPr/>
            </a:pPr>
            <a:endParaRPr lang="ru-RU" sz="1600" b="0" dirty="0" smtClean="0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257" y="1370379"/>
            <a:ext cx="3425957" cy="256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257" y="4226312"/>
            <a:ext cx="3442477" cy="229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449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52CBA9-7D1F-4AC9-949B-77F0609A4BF0}" type="slidenum">
              <a:rPr lang="ru-RU"/>
              <a:pPr>
                <a:defRPr/>
              </a:pPr>
              <a:t>65</a:t>
            </a:fld>
            <a:endParaRPr lang="ru-RU"/>
          </a:p>
        </p:txBody>
      </p:sp>
      <p:sp>
        <p:nvSpPr>
          <p:cNvPr id="51204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pic>
        <p:nvPicPr>
          <p:cNvPr id="51205" name="Рисунок 14" descr="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400551"/>
            <a:ext cx="26543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Рисунок 15" descr="P829009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4606925"/>
            <a:ext cx="297815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49229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Расходы на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реализацию программы 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"Социальная поддержка граждан Тонкинского муниципального района Нижегородской области на 2015-2017 годы"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850" y="1628775"/>
            <a:ext cx="85693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Расходы на реализацию программы в 2017 году составили    4 093 тыс. руб., из них на подпрограммы: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cs typeface="Arial" pitchFamily="34" charset="0"/>
              </a:rPr>
              <a:t>Социальная </a:t>
            </a:r>
            <a:r>
              <a:rPr lang="ru-RU" dirty="0">
                <a:cs typeface="Arial" pitchFamily="34" charset="0"/>
              </a:rPr>
              <a:t>поддержка </a:t>
            </a:r>
            <a:r>
              <a:rPr lang="ru-RU" dirty="0" smtClean="0">
                <a:cs typeface="Arial" pitchFamily="34" charset="0"/>
              </a:rPr>
              <a:t>семей 86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cs typeface="Arial" pitchFamily="34" charset="0"/>
              </a:rPr>
              <a:t>Старшее </a:t>
            </a:r>
            <a:r>
              <a:rPr lang="ru-RU" dirty="0">
                <a:cs typeface="Arial" pitchFamily="34" charset="0"/>
              </a:rPr>
              <a:t>поколение и социальная поддержка </a:t>
            </a:r>
            <a:r>
              <a:rPr lang="ru-RU" dirty="0" smtClean="0">
                <a:cs typeface="Arial" pitchFamily="34" charset="0"/>
              </a:rPr>
              <a:t>инвалидов 3 943 тыс. руб.;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cs typeface="Arial" pitchFamily="34" charset="0"/>
              </a:rPr>
              <a:t>Оказание материальной </a:t>
            </a:r>
            <a:r>
              <a:rPr lang="ru-RU" dirty="0" smtClean="0">
                <a:cs typeface="Arial" pitchFamily="34" charset="0"/>
              </a:rPr>
              <a:t>помощи 65 тыс. руб.</a:t>
            </a:r>
            <a:endParaRPr lang="ru-RU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6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88C8DB-3D14-473A-A6A3-51CB38B91F53}" type="slidenum">
              <a:rPr lang="ru-RU"/>
              <a:pPr>
                <a:defRPr/>
              </a:pPr>
              <a:t>66</a:t>
            </a:fld>
            <a:endParaRPr lang="ru-RU"/>
          </a:p>
        </p:txBody>
      </p:sp>
      <p:sp>
        <p:nvSpPr>
          <p:cNvPr id="66563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" y="0"/>
            <a:ext cx="9144000" cy="1412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Муниципальная программа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«Обеспечение населения Тонкинского муниципального района Нижегородской области доступным и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комфортным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жильем на 2015 – 2017 годы»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1628775"/>
            <a:ext cx="8569325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Расходы на реализацию программы в 2017 году составили 7 531 тыс. 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cs typeface="Arial" pitchFamily="34" charset="0"/>
              </a:rPr>
              <a:t>	Приобретено </a:t>
            </a:r>
            <a:r>
              <a:rPr lang="ru-RU" dirty="0">
                <a:cs typeface="Arial" pitchFamily="34" charset="0"/>
              </a:rPr>
              <a:t>7 квартир с участием всех уровней бюджета, общей площадью  </a:t>
            </a:r>
            <a:r>
              <a:rPr lang="ru-RU" dirty="0" smtClean="0">
                <a:cs typeface="Arial" pitchFamily="34" charset="0"/>
              </a:rPr>
              <a:t>336,8 </a:t>
            </a:r>
            <a:r>
              <a:rPr lang="ru-RU" dirty="0">
                <a:cs typeface="Arial" pitchFamily="34" charset="0"/>
              </a:rPr>
              <a:t>кв. </a:t>
            </a:r>
            <a:r>
              <a:rPr lang="ru-RU" dirty="0" smtClean="0">
                <a:cs typeface="Arial" pitchFamily="34" charset="0"/>
              </a:rPr>
              <a:t>м.:</a:t>
            </a:r>
            <a:endParaRPr lang="ru-RU" dirty="0">
              <a:cs typeface="Arial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cs typeface="Arial" pitchFamily="34" charset="0"/>
              </a:rPr>
              <a:t>По  </a:t>
            </a:r>
            <a:r>
              <a:rPr lang="ru-RU" dirty="0">
                <a:cs typeface="Arial" pitchFamily="34" charset="0"/>
              </a:rPr>
              <a:t>программе «Дети-сироты»  - </a:t>
            </a:r>
            <a:r>
              <a:rPr lang="ru-RU" dirty="0" smtClean="0">
                <a:cs typeface="Arial" pitchFamily="34" charset="0"/>
              </a:rPr>
              <a:t>4 квартиры -124,8 </a:t>
            </a:r>
            <a:r>
              <a:rPr lang="ru-RU" dirty="0">
                <a:cs typeface="Arial" pitchFamily="34" charset="0"/>
              </a:rPr>
              <a:t>кв. м.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cs typeface="Arial" pitchFamily="34" charset="0"/>
              </a:rPr>
              <a:t>По подпрограмме «Молодая семья»  </a:t>
            </a:r>
            <a:r>
              <a:rPr lang="ru-RU" dirty="0" smtClean="0">
                <a:cs typeface="Arial" pitchFamily="34" charset="0"/>
              </a:rPr>
              <a:t>2 семьи  получили </a:t>
            </a:r>
            <a:r>
              <a:rPr lang="ru-RU" dirty="0">
                <a:cs typeface="Arial" pitchFamily="34" charset="0"/>
              </a:rPr>
              <a:t>социальную выплату на приобретение жилого помещения – </a:t>
            </a:r>
            <a:r>
              <a:rPr lang="ru-RU" dirty="0" smtClean="0">
                <a:cs typeface="Arial" pitchFamily="34" charset="0"/>
              </a:rPr>
              <a:t>162 </a:t>
            </a:r>
            <a:r>
              <a:rPr lang="ru-RU" dirty="0">
                <a:cs typeface="Arial" pitchFamily="34" charset="0"/>
              </a:rPr>
              <a:t>кв</a:t>
            </a:r>
            <a:r>
              <a:rPr lang="ru-RU" dirty="0" smtClean="0">
                <a:cs typeface="Arial" pitchFamily="34" charset="0"/>
              </a:rPr>
              <a:t>. м</a:t>
            </a:r>
            <a:r>
              <a:rPr lang="ru-RU" dirty="0">
                <a:cs typeface="Arial" pitchFamily="34" charset="0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cs typeface="Arial" pitchFamily="34" charset="0"/>
              </a:rPr>
              <a:t>В рамках реализации Указа Президента Российской Федерации «Об обеспечении жильем ветеранов Великой Отечественной войны» и Федерального закона «О ветеранах» благоустроенную </a:t>
            </a:r>
            <a:r>
              <a:rPr lang="ru-RU" dirty="0" smtClean="0">
                <a:cs typeface="Arial" pitchFamily="34" charset="0"/>
              </a:rPr>
              <a:t>квартиру (50 кв. м.) </a:t>
            </a:r>
            <a:r>
              <a:rPr lang="ru-RU" dirty="0">
                <a:cs typeface="Arial" pitchFamily="34" charset="0"/>
              </a:rPr>
              <a:t>приобрел 1 </a:t>
            </a:r>
            <a:r>
              <a:rPr lang="ru-RU" dirty="0" smtClean="0">
                <a:cs typeface="Arial" pitchFamily="34" charset="0"/>
              </a:rPr>
              <a:t>человек.</a:t>
            </a:r>
            <a:endParaRPr lang="ru-RU" dirty="0">
              <a:cs typeface="Arial" pitchFamily="34" charset="0"/>
            </a:endParaRPr>
          </a:p>
        </p:txBody>
      </p:sp>
      <p:pic>
        <p:nvPicPr>
          <p:cNvPr id="66568" name="Picture 4" descr="F:\пакали дорога\Новая папка\DSC_00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74" b="18645"/>
          <a:stretch>
            <a:fillRect/>
          </a:stretch>
        </p:blipFill>
        <p:spPr bwMode="auto">
          <a:xfrm>
            <a:off x="3419475" y="5018088"/>
            <a:ext cx="46990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061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1D433E-510C-4D37-85E9-5CD87EC7CAA9}" type="slidenum">
              <a:rPr lang="ru-RU"/>
              <a:pPr>
                <a:defRPr/>
              </a:pPr>
              <a:t>67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9365" y="2758016"/>
            <a:ext cx="2302810" cy="167111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Налоговые и неналоговые доходы (акцизы) –                  6 261 тыс. руб.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9467" y="20399"/>
            <a:ext cx="8559946" cy="51152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smtClean="0">
                <a:solidFill>
                  <a:srgbClr val="FFFFFF"/>
                </a:solidFill>
                <a:cs typeface="Times New Roman" pitchFamily="18" charset="0"/>
              </a:rPr>
              <a:t>Формирование и использование средств Дорожного фонда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9515" y="857778"/>
            <a:ext cx="2302810" cy="17479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Остаток средств на начало года –    2 369 тыс. руб.</a:t>
            </a:r>
          </a:p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Поступления –    6 261 тыс. руб. </a:t>
            </a:r>
          </a:p>
          <a:p>
            <a:pPr algn="just" eaLnBrk="1" hangingPunct="1"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т. ч.: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12160" y="971083"/>
            <a:ext cx="2930336" cy="37660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Расходы на дорожную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деятельность,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строительство,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кап. ремонт,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ремонт, содержание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дорог общего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пользования местного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значения – 6 995,2 тыс. руб.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4025900" y="2932113"/>
            <a:ext cx="879475" cy="1851025"/>
          </a:xfrm>
          <a:prstGeom prst="downArrow">
            <a:avLst>
              <a:gd name="adj1" fmla="val 50000"/>
              <a:gd name="adj2" fmla="val 154658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04268" y="5265204"/>
            <a:ext cx="4680520" cy="468052"/>
          </a:xfrm>
          <a:prstGeom prst="round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расходов Дорожного фонда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979613" y="616585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40" name="TextBox 30"/>
          <p:cNvSpPr txBox="1">
            <a:spLocks noChangeArrowheads="1"/>
          </p:cNvSpPr>
          <p:nvPr/>
        </p:nvSpPr>
        <p:spPr bwMode="auto">
          <a:xfrm>
            <a:off x="1611313" y="6308725"/>
            <a:ext cx="1160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56341" name="TextBox 36"/>
          <p:cNvSpPr txBox="1">
            <a:spLocks noChangeArrowheads="1"/>
          </p:cNvSpPr>
          <p:nvPr/>
        </p:nvSpPr>
        <p:spPr bwMode="auto">
          <a:xfrm>
            <a:off x="6299200" y="6308725"/>
            <a:ext cx="1081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pSp>
        <p:nvGrpSpPr>
          <p:cNvPr id="56342" name="Группа 25"/>
          <p:cNvGrpSpPr>
            <a:grpSpLocks/>
          </p:cNvGrpSpPr>
          <p:nvPr/>
        </p:nvGrpSpPr>
        <p:grpSpPr bwMode="auto">
          <a:xfrm>
            <a:off x="180975" y="5772150"/>
            <a:ext cx="4284663" cy="536575"/>
            <a:chOff x="10629" y="0"/>
            <a:chExt cx="2328413" cy="406542"/>
          </a:xfrm>
        </p:grpSpPr>
        <p:sp>
          <p:nvSpPr>
            <p:cNvPr id="56346" name="Нашивка 26"/>
            <p:cNvSpPr>
              <a:spLocks noChangeArrowheads="1"/>
            </p:cNvSpPr>
            <p:nvPr/>
          </p:nvSpPr>
          <p:spPr bwMode="auto">
            <a:xfrm>
              <a:off x="10629" y="57734"/>
              <a:ext cx="2328413" cy="348808"/>
            </a:xfrm>
            <a:prstGeom prst="chevron">
              <a:avLst>
                <a:gd name="adj" fmla="val 50003"/>
              </a:avLst>
            </a:prstGeom>
            <a:solidFill>
              <a:schemeClr val="accent1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0,8</a:t>
              </a:r>
              <a:r>
                <a:rPr lang="ru-RU" sz="1400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sz="1400" dirty="0">
                  <a:solidFill>
                    <a:schemeClr val="tx1"/>
                  </a:solidFill>
                  <a:cs typeface="Times New Roman" pitchFamily="18" charset="0"/>
                </a:rPr>
                <a:t>тыс. руб. на 1 чел.</a:t>
              </a:r>
            </a:p>
          </p:txBody>
        </p:sp>
        <p:sp>
          <p:nvSpPr>
            <p:cNvPr id="28" name="Нашивка 4"/>
            <p:cNvSpPr/>
            <p:nvPr/>
          </p:nvSpPr>
          <p:spPr>
            <a:xfrm>
              <a:off x="214225" y="0"/>
              <a:ext cx="1730565" cy="4065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8011" tIns="29337" rIns="29337" bIns="29337" spcCol="1270" anchor="ctr"/>
            <a:lstStyle/>
            <a:p>
              <a:pPr algn="ctr" defTabSz="9779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43" name="Нашивка 31"/>
          <p:cNvSpPr>
            <a:spLocks noChangeArrowheads="1"/>
          </p:cNvSpPr>
          <p:nvPr/>
        </p:nvSpPr>
        <p:spPr bwMode="auto">
          <a:xfrm>
            <a:off x="4392613" y="5824538"/>
            <a:ext cx="4572000" cy="484187"/>
          </a:xfrm>
          <a:prstGeom prst="chevron">
            <a:avLst>
              <a:gd name="adj" fmla="val 50011"/>
            </a:avLst>
          </a:prstGeom>
          <a:solidFill>
            <a:schemeClr val="accent1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0,8</a:t>
            </a: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 тыс. руб. на 1 чел.</a:t>
            </a:r>
          </a:p>
        </p:txBody>
      </p:sp>
      <p:sp>
        <p:nvSpPr>
          <p:cNvPr id="56344" name="Номер слайда 2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pic>
        <p:nvPicPr>
          <p:cNvPr id="56345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857250"/>
            <a:ext cx="3086100" cy="235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05C28-FF38-46A7-9BBF-139FE513BE9E}" type="slidenum">
              <a:rPr lang="ru-RU"/>
              <a:pPr>
                <a:defRPr/>
              </a:pPr>
              <a:t>68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Участие в пилотном проекте по поддержке местных инициатив в 2017 году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837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Прямоугольник 5"/>
          <p:cNvSpPr>
            <a:spLocks noChangeArrowheads="1"/>
          </p:cNvSpPr>
          <p:nvPr/>
        </p:nvSpPr>
        <p:spPr bwMode="auto">
          <a:xfrm>
            <a:off x="855663" y="877888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6" name="TextBox 8"/>
          <p:cNvSpPr txBox="1">
            <a:spLocks noChangeArrowheads="1"/>
          </p:cNvSpPr>
          <p:nvPr/>
        </p:nvSpPr>
        <p:spPr bwMode="auto">
          <a:xfrm>
            <a:off x="323850" y="877888"/>
            <a:ext cx="8616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Участвовало 5 муниципальных образований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7013" y="1390650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Бердниковский</a:t>
            </a:r>
            <a:endParaRPr lang="ru-RU" dirty="0"/>
          </a:p>
          <a:p>
            <a:pPr algn="ctr">
              <a:defRPr/>
            </a:pPr>
            <a:r>
              <a:rPr lang="ru-RU" dirty="0"/>
              <a:t>сельсовет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627784" y="1371600"/>
            <a:ext cx="33843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Приобретение и установка детской площадки в с. Бердники</a:t>
            </a:r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627784" y="2435225"/>
            <a:ext cx="338437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Устройство автодороги с. </a:t>
            </a:r>
            <a:r>
              <a:rPr lang="ru-RU" dirty="0" smtClean="0"/>
              <a:t>Большое </a:t>
            </a:r>
            <a:r>
              <a:rPr lang="ru-RU" dirty="0" err="1" smtClean="0"/>
              <a:t>Содомово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627784" y="3478213"/>
            <a:ext cx="338437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Устройство автодороги с. Вязовка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699792" y="5676900"/>
            <a:ext cx="331236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Ремонт </a:t>
            </a:r>
            <a:r>
              <a:rPr lang="ru-RU" dirty="0" smtClean="0"/>
              <a:t> участка автодороги   </a:t>
            </a:r>
            <a:r>
              <a:rPr lang="ru-RU" dirty="0"/>
              <a:t>ул. </a:t>
            </a:r>
            <a:r>
              <a:rPr lang="ru-RU" dirty="0" smtClean="0"/>
              <a:t>Октябрьская, ул. Свободы </a:t>
            </a:r>
            <a:r>
              <a:rPr lang="ru-RU" dirty="0" err="1" smtClean="0"/>
              <a:t>р.п</a:t>
            </a:r>
            <a:r>
              <a:rPr lang="ru-RU" dirty="0"/>
              <a:t>. Тонкино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627784" y="4602163"/>
            <a:ext cx="338437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Ремонт автодороги с. </a:t>
            </a:r>
            <a:r>
              <a:rPr lang="ru-RU" dirty="0" err="1" smtClean="0"/>
              <a:t>Пакали</a:t>
            </a:r>
            <a:r>
              <a:rPr lang="ru-RU" dirty="0" smtClean="0"/>
              <a:t>, приобретение и установка детской площадки 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01613" y="2462213"/>
            <a:ext cx="19177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Большесодомовский</a:t>
            </a:r>
            <a:r>
              <a:rPr lang="ru-RU" dirty="0"/>
              <a:t> сельсовет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27013" y="352901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Вязовский</a:t>
            </a:r>
            <a:r>
              <a:rPr lang="ru-RU" dirty="0"/>
              <a:t> сельсовет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27013" y="460216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Пакалевский</a:t>
            </a:r>
            <a:r>
              <a:rPr lang="ru-RU" dirty="0"/>
              <a:t> сельсовет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7013" y="5703888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р. п. Тонкино</a:t>
            </a: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6156325" y="1371600"/>
            <a:ext cx="2647950" cy="480131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/>
              <a:t>Полная стоимость проекта </a:t>
            </a:r>
            <a:r>
              <a:rPr lang="ru-RU" dirty="0" smtClean="0"/>
              <a:t>6 351,9 тыс</a:t>
            </a:r>
            <a:r>
              <a:rPr lang="ru-RU" dirty="0"/>
              <a:t>. руб</a:t>
            </a:r>
            <a:r>
              <a:rPr lang="ru-RU" dirty="0" smtClean="0"/>
              <a:t>.,</a:t>
            </a:r>
          </a:p>
          <a:p>
            <a:pPr algn="ctr" eaLnBrk="1" hangingPunct="1"/>
            <a:r>
              <a:rPr lang="ru-RU" dirty="0" smtClean="0"/>
              <a:t> в том числе:</a:t>
            </a:r>
          </a:p>
          <a:p>
            <a:pPr eaLnBrk="1" hangingPunct="1"/>
            <a:r>
              <a:rPr lang="ru-RU" dirty="0" smtClean="0"/>
              <a:t>- средства областного бюджета 3 278,4 тыс. руб.,</a:t>
            </a:r>
          </a:p>
          <a:p>
            <a:pPr eaLnBrk="1" hangingPunct="1"/>
            <a:r>
              <a:rPr lang="ru-RU" dirty="0" smtClean="0"/>
              <a:t>-средства </a:t>
            </a:r>
            <a:r>
              <a:rPr lang="ru-RU" dirty="0"/>
              <a:t>поселений </a:t>
            </a:r>
            <a:r>
              <a:rPr lang="ru-RU" dirty="0" smtClean="0"/>
              <a:t>1 806,8 </a:t>
            </a:r>
            <a:r>
              <a:rPr lang="ru-RU" dirty="0"/>
              <a:t>тыс. руб. </a:t>
            </a:r>
            <a:r>
              <a:rPr lang="ru-RU" dirty="0" smtClean="0"/>
              <a:t>(28 %),</a:t>
            </a:r>
          </a:p>
          <a:p>
            <a:pPr eaLnBrk="1" hangingPunct="1"/>
            <a:r>
              <a:rPr lang="ru-RU" dirty="0" smtClean="0"/>
              <a:t>-средства населения 643,7 тыс. руб. (10 %),</a:t>
            </a:r>
          </a:p>
          <a:p>
            <a:pPr eaLnBrk="1" hangingPunct="1"/>
            <a:r>
              <a:rPr lang="ru-RU" dirty="0"/>
              <a:t>-</a:t>
            </a:r>
            <a:r>
              <a:rPr lang="ru-RU" dirty="0" smtClean="0"/>
              <a:t>внебюджетные источники 623,0 тыс. руб. (10 %).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537AB-D951-40AF-A789-983AD2618B05}" type="slidenum">
              <a:rPr lang="ru-RU"/>
              <a:pPr>
                <a:defRPr/>
              </a:pPr>
              <a:t>69</a:t>
            </a:fld>
            <a:endParaRPr lang="ru-RU"/>
          </a:p>
        </p:txBody>
      </p:sp>
      <p:sp>
        <p:nvSpPr>
          <p:cNvPr id="59417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07504" y="0"/>
            <a:ext cx="8928992" cy="98072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Муниципальная программа «Развитие агропромышленного комплекса Тонкинского муниципального района Нижегородской области до 2020 года» </a:t>
            </a:r>
          </a:p>
        </p:txBody>
      </p:sp>
      <p:graphicFrame>
        <p:nvGraphicFramePr>
          <p:cNvPr id="9" name="Group 2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57427841"/>
              </p:ext>
            </p:extLst>
          </p:nvPr>
        </p:nvGraphicFramePr>
        <p:xfrm>
          <a:off x="248648" y="1397000"/>
          <a:ext cx="5040312" cy="4852988"/>
        </p:xfrm>
        <a:graphic>
          <a:graphicData uri="http://schemas.openxmlformats.org/drawingml/2006/table">
            <a:tbl>
              <a:tblPr/>
              <a:tblGrid>
                <a:gridCol w="657185"/>
                <a:gridCol w="714345"/>
                <a:gridCol w="3668782"/>
              </a:tblGrid>
              <a:tr h="73161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Расходы по годам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млн.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Сведения о результатах реализации программы за 2017 год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91436" marR="91436" marT="45730" marB="4573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5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16,1</a:t>
                      </a:r>
                    </a:p>
                  </a:txBody>
                  <a:tcPr marL="89996" marR="89996" marT="46811" marB="468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37,3</a:t>
                      </a:r>
                    </a:p>
                  </a:txBody>
                  <a:tcPr marL="89996" marR="89996" marT="46811" marB="468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Сохранена положительная динамика в сельскохозяйственном производстве. Индекс производства продукции сельского хозяйства (в сопоставимых ценах) остался на уровне 2016 года.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сельскохозяйственных организациях размер заработной платы остался на уровне предыдущего года, составив 13772 рублей.  По подпрограмме «Устойчивое развитие сельских территорий» проведена реконструкция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водопровода в </a:t>
                      </a:r>
                      <a:r>
                        <a:rPr lang="ru-RU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с.Б.Содомово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Тонкинского муниципального района Нижегородской области : 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бюджет – 7000,0 тыс.руб.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Областной бюджет – 11628,0 тыс.руб.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Местный бюджет – 2226,5 тыс.рублей 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6" marR="91436" marT="45730" marB="4573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Picture 28" descr="https://i.mycdn.me/image?id=813011577184&amp;t=3&amp;plc=WEB&amp;tkn=*OsRWUlYwn8RUsSYH4aGZVsvHPm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2896"/>
            <a:ext cx="339090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402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9512" y="106081"/>
            <a:ext cx="8820472" cy="67655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FFFF"/>
                </a:solidFill>
                <a:cs typeface="Times New Roman" pitchFamily="18" charset="0"/>
              </a:rPr>
              <a:t>Показатели, характеризующие Тонкинский муниципальный район за 2017 год</a:t>
            </a:r>
          </a:p>
        </p:txBody>
      </p:sp>
      <p:pic>
        <p:nvPicPr>
          <p:cNvPr id="1536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492375"/>
            <a:ext cx="1800225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4766822" y="1771650"/>
            <a:ext cx="4097337" cy="720725"/>
          </a:xfrm>
          <a:prstGeom prst="wedgeRoundRectCallout">
            <a:avLst>
              <a:gd name="adj1" fmla="val -49803"/>
              <a:gd name="adj2" fmla="val 725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района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7909 тыс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человек.</a:t>
            </a:r>
          </a:p>
        </p:txBody>
      </p:sp>
      <p:sp>
        <p:nvSpPr>
          <p:cNvPr id="15368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4313238" y="3957638"/>
            <a:ext cx="4549775" cy="647700"/>
          </a:xfrm>
          <a:prstGeom prst="wedgeRoundRectCallout">
            <a:avLst>
              <a:gd name="adj1" fmla="val -39148"/>
              <a:gd name="adj2" fmla="val 6519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 в действующих ценах </a:t>
            </a:r>
            <a:r>
              <a:rPr lang="ru-RU" alt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202,95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731897" y="865724"/>
            <a:ext cx="4110037" cy="523875"/>
          </a:xfrm>
          <a:prstGeom prst="wedgeRoundRectCallout">
            <a:avLst>
              <a:gd name="adj1" fmla="val -49804"/>
              <a:gd name="adj2" fmla="val 2577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 - 1 018 кв. км.</a:t>
            </a:r>
          </a:p>
        </p:txBody>
      </p:sp>
      <p:sp>
        <p:nvSpPr>
          <p:cNvPr id="15370" name="Скругленная прямоугольная выноска 14"/>
          <p:cNvSpPr>
            <a:spLocks noChangeArrowheads="1"/>
          </p:cNvSpPr>
          <p:nvPr/>
        </p:nvSpPr>
        <p:spPr bwMode="auto">
          <a:xfrm>
            <a:off x="3132138" y="4989513"/>
            <a:ext cx="5867400" cy="1582737"/>
          </a:xfrm>
          <a:prstGeom prst="wedgeRoundRectCallout">
            <a:avLst>
              <a:gd name="adj1" fmla="val -51407"/>
              <a:gd name="adj2" fmla="val 2344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образований - 6</a:t>
            </a:r>
          </a:p>
          <a:p>
            <a:pPr algn="just"/>
            <a:r>
              <a:rPr lang="ru-RU" alt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муниципальных учреждений –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(казенные – 1, бюджетные  –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22).</a:t>
            </a:r>
            <a:endParaRPr lang="ru-RU" alt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Скругленная прямоугольная выноска 15"/>
          <p:cNvSpPr>
            <a:spLocks noChangeArrowheads="1"/>
          </p:cNvSpPr>
          <p:nvPr/>
        </p:nvSpPr>
        <p:spPr bwMode="auto">
          <a:xfrm>
            <a:off x="4767615" y="2780506"/>
            <a:ext cx="4076700" cy="576263"/>
          </a:xfrm>
          <a:prstGeom prst="wedgeRoundRectCallout">
            <a:avLst>
              <a:gd name="adj1" fmla="val -49806"/>
              <a:gd name="adj2" fmla="val -2823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Объем  произведенной продукции, услуг – </a:t>
            </a:r>
            <a:r>
              <a:rPr lang="ru-RU" alt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569,49 </a:t>
            </a:r>
            <a:r>
              <a:rPr lang="ru-RU" alt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лн. рублей.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3990975" y="6524625"/>
            <a:ext cx="1162050" cy="365125"/>
          </a:xfrm>
        </p:spPr>
        <p:txBody>
          <a:bodyPr/>
          <a:lstStyle/>
          <a:p>
            <a:pPr>
              <a:defRPr/>
            </a:pPr>
            <a:fld id="{6BE2F361-BBD1-412B-B24C-DEB24EF82628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153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2526"/>
            <a:ext cx="4133850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37978" b="59238"/>
          <a:stretch>
            <a:fillRect/>
          </a:stretch>
        </p:blipFill>
        <p:spPr bwMode="auto">
          <a:xfrm>
            <a:off x="-20638" y="0"/>
            <a:ext cx="9345613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" t="40863" r="-2374" b="-13936"/>
          <a:stretch>
            <a:fillRect/>
          </a:stretch>
        </p:blipFill>
        <p:spPr bwMode="auto">
          <a:xfrm>
            <a:off x="-20638" y="3127375"/>
            <a:ext cx="9561513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посевных площадей в 2017 г</a:t>
            </a:r>
            <a:endParaRPr lang="ru-RU" sz="3600" dirty="0"/>
          </a:p>
        </p:txBody>
      </p:sp>
      <p:graphicFrame>
        <p:nvGraphicFramePr>
          <p:cNvPr id="70661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6101267"/>
              </p:ext>
            </p:extLst>
          </p:nvPr>
        </p:nvGraphicFramePr>
        <p:xfrm>
          <a:off x="673100" y="1331913"/>
          <a:ext cx="7839075" cy="497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0" name="Worksheet" r:id="rId4" imgW="9601173" imgH="5989248" progId="Excel.Sheet.8">
                  <p:embed/>
                </p:oleObj>
              </mc:Choice>
              <mc:Fallback>
                <p:oleObj name="Worksheet" r:id="rId4" imgW="9601173" imgH="5989248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1331913"/>
                        <a:ext cx="7839075" cy="4972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5B3E2-C22D-43AA-8C3D-B6F8DF387862}" type="slidenum">
              <a:rPr lang="ru-RU" smtClean="0"/>
              <a:pPr>
                <a:defRPr/>
              </a:pPr>
              <a:t>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83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C30E2D-7934-43ED-B5D9-89F727C9D3DF}" type="slidenum">
              <a:rPr lang="ru-RU"/>
              <a:pPr>
                <a:defRPr/>
              </a:pPr>
              <a:t>71</a:t>
            </a:fld>
            <a:endParaRPr lang="ru-RU"/>
          </a:p>
        </p:txBody>
      </p:sp>
      <p:pic>
        <p:nvPicPr>
          <p:cNvPr id="61471" name="Picture 11" descr="Z:\Мои документы\Бюджет 2015\Годовой отчет 2015\Бюджет для граждан 2015\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51" y="3933056"/>
            <a:ext cx="3768725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151509"/>
            <a:ext cx="8229600" cy="579465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площади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148346"/>
              </p:ext>
            </p:extLst>
          </p:nvPr>
        </p:nvGraphicFramePr>
        <p:xfrm>
          <a:off x="469923" y="1052736"/>
          <a:ext cx="8147049" cy="2346324"/>
        </p:xfrm>
        <a:graphic>
          <a:graphicData uri="http://schemas.openxmlformats.org/drawingml/2006/table">
            <a:tbl>
              <a:tblPr/>
              <a:tblGrid>
                <a:gridCol w="2868919"/>
                <a:gridCol w="1757958"/>
                <a:gridCol w="1760087"/>
                <a:gridCol w="1760085"/>
              </a:tblGrid>
              <a:tr h="586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Зерновые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6150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6180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6180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Лен-долгунец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Однолетние травы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738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image.jimcdn.com/app/cms/image/transf/none/path/s9f16fda6b5967ce0/image/i4ed5835e06de81f2/version/1391778832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184357"/>
            <a:ext cx="1440160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72</a:t>
            </a:fld>
            <a:endParaRPr lang="ru-RU"/>
          </a:p>
        </p:txBody>
      </p:sp>
      <p:pic>
        <p:nvPicPr>
          <p:cNvPr id="9" name="Picture 12" descr="http://st1.stblizko.ru/images/product/002/714/442_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1"/>
            <a:ext cx="129698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cdn.shopify.com/s/files/1/0613/4161/products/366201_1_large.jpg?v=141383979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://static7.depositphotos.com/thumbs/1001069/image/716/7169901/api_thumb_4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677" y="2420888"/>
            <a:ext cx="1138237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6"/>
          <p:cNvSpPr txBox="1">
            <a:spLocks/>
          </p:cNvSpPr>
          <p:nvPr/>
        </p:nvSpPr>
        <p:spPr bwMode="auto">
          <a:xfrm>
            <a:off x="457200" y="110960"/>
            <a:ext cx="8229600" cy="1002440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Итоги реализации муниципальной программы «Развитие агропромышленного комплекса Тонкинского муниципального района Нижегородской области» до 2020 года в </a:t>
            </a: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2017 </a:t>
            </a:r>
            <a:r>
              <a:rPr lang="ru-RU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году</a:t>
            </a:r>
            <a:endParaRPr lang="ru-RU" sz="18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Объект 2"/>
          <p:cNvSpPr>
            <a:spLocks noGrp="1"/>
          </p:cNvSpPr>
          <p:nvPr>
            <p:ph idx="1"/>
          </p:nvPr>
        </p:nvSpPr>
        <p:spPr>
          <a:xfrm>
            <a:off x="305783" y="1593542"/>
            <a:ext cx="8229600" cy="4525963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/>
              <a:t>                    Реализовано мяса  266,3 </a:t>
            </a:r>
            <a:r>
              <a:rPr lang="ru-RU" sz="2800" smtClean="0"/>
              <a:t>тонны  96,7%         </a:t>
            </a:r>
            <a:endParaRPr lang="ru-RU" sz="2800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/>
              <a:t>  Реализовано молока 2418,4 тонн   123,9 %        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/>
              <a:t>                      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/>
              <a:t> </a:t>
            </a:r>
            <a:r>
              <a:rPr lang="ru-RU" sz="2800" dirty="0" smtClean="0"/>
              <a:t>                       Произведено зерна 7020,8 тонн  121,6%     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/>
              <a:t>Произведено льноволокна 1502 тонн   99,9%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1661920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30D-3827-4176-9811-2BC34E322590}" type="slidenum">
              <a:rPr lang="ru-RU"/>
              <a:pPr>
                <a:defRPr/>
              </a:pPr>
              <a:t>73</a:t>
            </a:fld>
            <a:endParaRPr lang="ru-RU"/>
          </a:p>
        </p:txBody>
      </p:sp>
      <p:graphicFrame>
        <p:nvGraphicFramePr>
          <p:cNvPr id="46188" name="Group 10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70605170"/>
              </p:ext>
            </p:extLst>
          </p:nvPr>
        </p:nvGraphicFramePr>
        <p:xfrm>
          <a:off x="447814" y="1373689"/>
          <a:ext cx="8229600" cy="4437063"/>
        </p:xfrm>
        <a:graphic>
          <a:graphicData uri="http://schemas.openxmlformats.org/drawingml/2006/table">
            <a:tbl>
              <a:tblPr/>
              <a:tblGrid>
                <a:gridCol w="1683661"/>
                <a:gridCol w="6545939"/>
              </a:tblGrid>
              <a:tr h="709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Расходы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Сведения о результатах реализации муниципальной программы за 2017 год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3 833,0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itchFamily="34" charset="0"/>
                        </a:rPr>
                        <a:t>Всего расходы на реализацию программы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1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348,8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376,2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2 908,0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13" marB="468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произведены затраты на устройство наружного водопровода протяженностью 158 метров и на строительство внутриквартальных дворовых сетей канализации протяженностью 270 метров.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строительство наружной теплотрассы 144 метра и реконструкция действующей теплотрассы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Мероприятия по благоустройству полигона ТБО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Обеспечение реализации программы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8000" marR="18000" marT="18005" marB="180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06" name="Номер слайда 5"/>
          <p:cNvSpPr txBox="1">
            <a:spLocks noGrp="1"/>
          </p:cNvSpPr>
          <p:nvPr/>
        </p:nvSpPr>
        <p:spPr bwMode="auto">
          <a:xfrm>
            <a:off x="3990975" y="6415088"/>
            <a:ext cx="11620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-23972" y="-2121"/>
            <a:ext cx="9144000" cy="126876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Итоги реализации муниципальной программы «Совершенствование социальной и инженерной инфраструктуры Тонкинского муниципального района на 2015 – 2017 годы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»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2734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9388" y="476250"/>
            <a:ext cx="8748712" cy="17287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Бюджет муниципальной программы   «Содействие  занятости населения Тонкинского муниципального района на 2015-2017 годы»   в </a:t>
            </a:r>
            <a:r>
              <a:rPr lang="ru-RU" sz="2000" dirty="0" smtClean="0">
                <a:solidFill>
                  <a:schemeClr val="tx1"/>
                </a:solidFill>
              </a:rPr>
              <a:t>2017 </a:t>
            </a:r>
            <a:r>
              <a:rPr lang="ru-RU" sz="2000" dirty="0">
                <a:solidFill>
                  <a:schemeClr val="tx1"/>
                </a:solidFill>
              </a:rPr>
              <a:t>году составил  </a:t>
            </a:r>
            <a:r>
              <a:rPr lang="ru-RU" sz="2000" dirty="0" smtClean="0">
                <a:solidFill>
                  <a:schemeClr val="tx1"/>
                </a:solidFill>
              </a:rPr>
              <a:t>100,8 </a:t>
            </a:r>
            <a:r>
              <a:rPr lang="ru-RU" sz="2000" dirty="0">
                <a:solidFill>
                  <a:schemeClr val="tx1"/>
                </a:solidFill>
              </a:rPr>
              <a:t>тыс. руб</a:t>
            </a:r>
            <a:r>
              <a:rPr lang="ru-RU" sz="2000" dirty="0" smtClean="0">
                <a:solidFill>
                  <a:schemeClr val="tx1"/>
                </a:solidFill>
              </a:rPr>
              <a:t>., что выше уровня 2016 года на 26%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A5E8F-8159-4C2A-881D-847011CC34DD}" type="slidenum">
              <a:rPr lang="ru-RU"/>
              <a:pPr>
                <a:defRPr/>
              </a:pPr>
              <a:t>74</a:t>
            </a:fld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076825" y="3471863"/>
            <a:ext cx="3635375" cy="1728787"/>
          </a:xfrm>
          <a:prstGeom prst="wedgeRoundRectCallout">
            <a:avLst>
              <a:gd name="adj1" fmla="val -43195"/>
              <a:gd name="adj2" fmla="val -1126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Финансирование трудоустройства </a:t>
            </a:r>
            <a:r>
              <a:rPr lang="ru-RU" sz="1600" dirty="0" smtClean="0"/>
              <a:t> </a:t>
            </a:r>
            <a:r>
              <a:rPr lang="ru-RU" sz="1600" dirty="0"/>
              <a:t>несовершеннолетних граждан в возрасте от 14 до 18 лет в свободное от учебы время  на сумму </a:t>
            </a:r>
            <a:r>
              <a:rPr lang="ru-RU" sz="1600" dirty="0" smtClean="0"/>
              <a:t>57,3 </a:t>
            </a:r>
            <a:r>
              <a:rPr lang="ru-RU" sz="1600" dirty="0"/>
              <a:t>тыс. руб</a:t>
            </a:r>
            <a:r>
              <a:rPr lang="ru-RU" sz="1600" dirty="0" smtClean="0"/>
              <a:t>. (15 чел)</a:t>
            </a:r>
            <a:endParaRPr lang="ru-RU" sz="1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468313" y="3500438"/>
            <a:ext cx="3635375" cy="1728787"/>
          </a:xfrm>
          <a:prstGeom prst="wedgeRoundRectCallout">
            <a:avLst>
              <a:gd name="adj1" fmla="val 42648"/>
              <a:gd name="adj2" fmla="val -1166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финансирование оплачиваемых общественных работ  </a:t>
            </a:r>
            <a:r>
              <a:rPr lang="ru-RU" dirty="0" smtClean="0"/>
              <a:t>43,5 </a:t>
            </a:r>
            <a:r>
              <a:rPr lang="ru-RU" dirty="0"/>
              <a:t>тыс. руб. </a:t>
            </a:r>
            <a:r>
              <a:rPr lang="ru-RU" dirty="0" smtClean="0"/>
              <a:t>(5 чел)</a:t>
            </a: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39016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39EFD-240C-4D75-9CD8-F22B7CD65E01}" type="slidenum">
              <a:rPr lang="ru-RU"/>
              <a:pPr>
                <a:defRPr/>
              </a:pPr>
              <a:t>75</a:t>
            </a:fld>
            <a:endParaRPr lang="ru-RU"/>
          </a:p>
        </p:txBody>
      </p:sp>
      <p:sp>
        <p:nvSpPr>
          <p:cNvPr id="66563" name="Прямоугольник 4"/>
          <p:cNvSpPr>
            <a:spLocks noChangeArrowheads="1"/>
          </p:cNvSpPr>
          <p:nvPr/>
        </p:nvSpPr>
        <p:spPr bwMode="auto">
          <a:xfrm>
            <a:off x="941388" y="3219450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6564" name="Прямоугольник 8"/>
          <p:cNvSpPr>
            <a:spLocks noChangeArrowheads="1"/>
          </p:cNvSpPr>
          <p:nvPr/>
        </p:nvSpPr>
        <p:spPr bwMode="auto">
          <a:xfrm rot="10800000" flipV="1">
            <a:off x="1044575" y="3644900"/>
            <a:ext cx="2894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5" name="TextBox 12"/>
          <p:cNvSpPr txBox="1">
            <a:spLocks noChangeArrowheads="1"/>
          </p:cNvSpPr>
          <p:nvPr/>
        </p:nvSpPr>
        <p:spPr bwMode="auto">
          <a:xfrm>
            <a:off x="941388" y="4683125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11560" y="208156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Сколько доходов поступило в консолидированный</a:t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бюджет района в 2015 - 2017 годах, тыс. руб.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952236"/>
              </p:ext>
            </p:extLst>
          </p:nvPr>
        </p:nvGraphicFramePr>
        <p:xfrm>
          <a:off x="0" y="1210596"/>
          <a:ext cx="9144000" cy="5647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Сведения об объеме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муниципального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долга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2017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 </a:t>
            </a: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729211"/>
              </p:ext>
            </p:extLst>
          </p:nvPr>
        </p:nvGraphicFramePr>
        <p:xfrm>
          <a:off x="251520" y="836712"/>
          <a:ext cx="878497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6302313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77</a:t>
            </a:fld>
            <a:endParaRPr lang="ru-RU"/>
          </a:p>
        </p:txBody>
      </p:sp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16632"/>
            <a:ext cx="8229600" cy="79208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Соблюдение ограничений, установленных решением  о бюджете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2017 год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854350"/>
              </p:ext>
            </p:extLst>
          </p:nvPr>
        </p:nvGraphicFramePr>
        <p:xfrm>
          <a:off x="35496" y="908720"/>
          <a:ext cx="9108504" cy="587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699892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9C41E-A2C4-4D1F-B83F-87787FEDD164}" type="slidenum">
              <a:rPr lang="ru-RU"/>
              <a:pPr>
                <a:defRPr/>
              </a:pPr>
              <a:t>78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Открытые информационные ресурсы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7590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1" name="Прямоугольник 8"/>
          <p:cNvSpPr>
            <a:spLocks noChangeArrowheads="1"/>
          </p:cNvSpPr>
          <p:nvPr/>
        </p:nvSpPr>
        <p:spPr bwMode="auto">
          <a:xfrm>
            <a:off x="874713" y="2571750"/>
            <a:ext cx="71612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2" name="Прямоугольник 9"/>
          <p:cNvSpPr>
            <a:spLocks noChangeArrowheads="1"/>
          </p:cNvSpPr>
          <p:nvPr/>
        </p:nvSpPr>
        <p:spPr bwMode="auto">
          <a:xfrm>
            <a:off x="874713" y="3857625"/>
            <a:ext cx="6505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3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4" name="Прямоугольник 11"/>
          <p:cNvSpPr>
            <a:spLocks noChangeArrowheads="1"/>
          </p:cNvSpPr>
          <p:nvPr/>
        </p:nvSpPr>
        <p:spPr bwMode="auto">
          <a:xfrm>
            <a:off x="874713" y="1143000"/>
            <a:ext cx="7658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3F333-24BD-480F-9794-98CA33DB7DE6}" type="slidenum">
              <a:rPr lang="ru-RU"/>
              <a:pPr>
                <a:defRPr/>
              </a:pPr>
              <a:t>79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113672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Контактная информация Управления финансов администрации Тонкинского муниципального района 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Нижегородской области</a:t>
            </a:r>
            <a:endParaRPr lang="ru-RU" sz="2000" b="0" dirty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861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5" name="TextBox 2"/>
          <p:cNvSpPr txBox="1">
            <a:spLocks noChangeArrowheads="1"/>
          </p:cNvSpPr>
          <p:nvPr/>
        </p:nvSpPr>
        <p:spPr bwMode="auto">
          <a:xfrm>
            <a:off x="755650" y="2276475"/>
            <a:ext cx="79136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  <a:endParaRPr lang="ru-RU" b="0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Вышестоящий орган: Администрация Тонкинского муниципального района Нижегородской области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Местонахождение Управления финансов: 606970, Нижегородская область,  </a:t>
            </a:r>
            <a:r>
              <a:rPr lang="ru-RU" dirty="0" err="1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р.п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. Тонкино, ул. Ленина, д. 1 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Контактный телефон: 47-4-02, 48-0-97 - факс.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Официальный сайт: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12CFCC-4732-49DB-AE25-558552C05424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10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123" y="167548"/>
            <a:ext cx="8229600" cy="85842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прогнозных показателей социально-экономического развития района</a:t>
            </a:r>
            <a:r>
              <a:rPr lang="en-US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</a:t>
            </a:r>
            <a:endParaRPr lang="ru-RU" sz="2000" dirty="0" smtClean="0">
              <a:solidFill>
                <a:srgbClr val="FFC000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7197230"/>
              </p:ext>
            </p:extLst>
          </p:nvPr>
        </p:nvGraphicFramePr>
        <p:xfrm>
          <a:off x="107504" y="1052736"/>
          <a:ext cx="4504761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2422116"/>
              </p:ext>
            </p:extLst>
          </p:nvPr>
        </p:nvGraphicFramePr>
        <p:xfrm>
          <a:off x="4427984" y="980728"/>
          <a:ext cx="4716016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4801779"/>
              </p:ext>
            </p:extLst>
          </p:nvPr>
        </p:nvGraphicFramePr>
        <p:xfrm>
          <a:off x="288852" y="4159944"/>
          <a:ext cx="4427164" cy="2581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9068854"/>
              </p:ext>
            </p:extLst>
          </p:nvPr>
        </p:nvGraphicFramePr>
        <p:xfrm>
          <a:off x="4852608" y="3861048"/>
          <a:ext cx="4291392" cy="2996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848EBA-92A1-4EB9-945C-21B65C567A9D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10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123" y="167548"/>
            <a:ext cx="8229600" cy="85842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прогнозных показателей социально-экономического развития района (продолжение)</a:t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5828431"/>
              </p:ext>
            </p:extLst>
          </p:nvPr>
        </p:nvGraphicFramePr>
        <p:xfrm>
          <a:off x="107504" y="975485"/>
          <a:ext cx="4187708" cy="2741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8938653"/>
              </p:ext>
            </p:extLst>
          </p:nvPr>
        </p:nvGraphicFramePr>
        <p:xfrm>
          <a:off x="4492908" y="975485"/>
          <a:ext cx="4572000" cy="293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4640591"/>
              </p:ext>
            </p:extLst>
          </p:nvPr>
        </p:nvGraphicFramePr>
        <p:xfrm>
          <a:off x="77796" y="3592236"/>
          <a:ext cx="4572000" cy="3265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0162530"/>
              </p:ext>
            </p:extLst>
          </p:nvPr>
        </p:nvGraphicFramePr>
        <p:xfrm>
          <a:off x="4636924" y="3872056"/>
          <a:ext cx="442798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19297</TotalTime>
  <Words>6556</Words>
  <Application>Microsoft Office PowerPoint</Application>
  <PresentationFormat>Экран (4:3)</PresentationFormat>
  <Paragraphs>1865</Paragraphs>
  <Slides>79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79</vt:i4>
      </vt:variant>
    </vt:vector>
  </HeadingPairs>
  <TitlesOfParts>
    <vt:vector size="82" baseType="lpstr">
      <vt:lpstr>Волна</vt:lpstr>
      <vt:lpstr>Лист</vt:lpstr>
      <vt:lpstr>Worksheet</vt:lpstr>
      <vt:lpstr>Презентация PowerPoint</vt:lpstr>
      <vt:lpstr>ОГЛАВЛЕНИЕ</vt:lpstr>
      <vt:lpstr>ОГЛАВЛЕНИЕ 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Динамика прогнозных показателей социально-экономического развития района </vt:lpstr>
      <vt:lpstr> Динамика прогнозных показателей социально-экономического развития района (продолжение) </vt:lpstr>
      <vt:lpstr> Динамика фактических показателей социально-экономического развития района </vt:lpstr>
      <vt:lpstr>Презентация PowerPoint</vt:lpstr>
      <vt:lpstr>Инвестиции в основной капитал </vt:lpstr>
      <vt:lpstr>Презентация PowerPoint</vt:lpstr>
      <vt:lpstr>Динамика изменений налоговых и   неналоговых доходов консолидированного бюджета за 2015 – 2017 годы </vt:lpstr>
      <vt:lpstr>Презентация PowerPoint</vt:lpstr>
      <vt:lpstr>Динамика исполнения по основным налоговым доходам консолидированного бюджета за 2016-2017 годы, тыс.руб.</vt:lpstr>
      <vt:lpstr>Безвозмездные поступления из федерального, областного бюджетов и Фонда содействия реформированию ЖКХ</vt:lpstr>
      <vt:lpstr>Исполнение консолидированного бюджета района по расходам в 2015 - 2017 годах</vt:lpstr>
      <vt:lpstr>Структура расходов консолидированного бюджета  в 2017 году, %</vt:lpstr>
      <vt:lpstr>Анализ  по разделам и подразделам классификации расходов консолидированного бюджета за 2015-2017 годы</vt:lpstr>
      <vt:lpstr>Презентация PowerPoint</vt:lpstr>
      <vt:lpstr>Презентация PowerPoint</vt:lpstr>
      <vt:lpstr>Презентация PowerPoint</vt:lpstr>
      <vt:lpstr>Структура расходов консолидированного бюджета  в программном формате 2017 году, %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районного бюджета в  2015 - 2017 годах</vt:lpstr>
      <vt:lpstr>Исполнение районного бюджета за 2017 год, тыс.руб.</vt:lpstr>
      <vt:lpstr>Структура доходов районного бюджета в % и тыс.рублей</vt:lpstr>
      <vt:lpstr>Динамика изменений налоговых и неналоговых доходов   районного бюджета за 3 года, тыс.руб.</vt:lpstr>
      <vt:lpstr>Презентация PowerPoint</vt:lpstr>
      <vt:lpstr>Структура расходов районного бюджета по отраслям в % и млн. рублей</vt:lpstr>
      <vt:lpstr>Структура расходов районного бюджета  по экономической структуре за 2017 год, тыс.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 реализацию программы  "Социальная поддержка граждан Тонкинского муниципального района Нижегородской области на 2015-2017 годы"</vt:lpstr>
      <vt:lpstr>Презентация PowerPoint</vt:lpstr>
      <vt:lpstr>Презентация PowerPoint</vt:lpstr>
      <vt:lpstr>Презентация PowerPoint</vt:lpstr>
      <vt:lpstr>Муниципальная программа «Развитие агропромышленного комплекса Тонкинского муниципального района Нижегородской области до 2020 года» </vt:lpstr>
      <vt:lpstr>Структура посевных площадей в 2017 г</vt:lpstr>
      <vt:lpstr>Посевные площади</vt:lpstr>
      <vt:lpstr>Презентация PowerPoint</vt:lpstr>
      <vt:lpstr>Итоги реализации муниципальной программы «Совершенствование социальной и инженерной инфраструктуры Тонкинского муниципального района на 2015 – 2017 годы»</vt:lpstr>
      <vt:lpstr>Презентация PowerPoint</vt:lpstr>
      <vt:lpstr>Сколько доходов поступило в консолидированный  бюджет района в 2015 - 2017 годах, тыс. руб.</vt:lpstr>
      <vt:lpstr>Сведения об объеме муниципального долга   за 2017 год </vt:lpstr>
      <vt:lpstr>Соблюдение ограничений, установленных решением  о бюджете  за 2017 год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арина</dc:creator>
  <cp:lastModifiedBy>Admin</cp:lastModifiedBy>
  <cp:revision>1384</cp:revision>
  <cp:lastPrinted>2018-03-20T10:44:36Z</cp:lastPrinted>
  <dcterms:created xsi:type="dcterms:W3CDTF">2013-10-10T15:13:19Z</dcterms:created>
  <dcterms:modified xsi:type="dcterms:W3CDTF">2018-03-21T08:30:04Z</dcterms:modified>
</cp:coreProperties>
</file>