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theme/themeOverride2.xml" ContentType="application/vnd.openxmlformats-officedocument.themeOverr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theme/themeOverride3.xml" ContentType="application/vnd.openxmlformats-officedocument.themeOverride+xml"/>
  <Override PartName="/ppt/charts/chart13.xml" ContentType="application/vnd.openxmlformats-officedocument.drawingml.chart+xml"/>
  <Override PartName="/ppt/theme/themeOverride4.xml" ContentType="application/vnd.openxmlformats-officedocument.themeOverride+xml"/>
  <Override PartName="/ppt/drawings/drawing1.xml" ContentType="application/vnd.openxmlformats-officedocument.drawingml.chartshapes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drawings/drawing2.xml" ContentType="application/vnd.openxmlformats-officedocument.drawingml.chartshapes+xml"/>
  <Override PartName="/ppt/charts/chart21.xml" ContentType="application/vnd.openxmlformats-officedocument.drawingml.chart+xml"/>
  <Override PartName="/ppt/drawings/drawing3.xml" ContentType="application/vnd.openxmlformats-officedocument.drawingml.chartshapes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notesSlides/notesSlide2.xml" ContentType="application/vnd.openxmlformats-officedocument.presentationml.notesSlide+xml"/>
  <Override PartName="/ppt/charts/chart24.xml" ContentType="application/vnd.openxmlformats-officedocument.drawingml.chart+xml"/>
  <Override PartName="/ppt/drawings/drawing4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theme/themeOverride5.xml" ContentType="application/vnd.openxmlformats-officedocument.themeOverride+xml"/>
  <Override PartName="/ppt/drawings/drawing5.xml" ContentType="application/vnd.openxmlformats-officedocument.drawingml.chartshapes+xml"/>
  <Override PartName="/ppt/charts/chart27.xml" ContentType="application/vnd.openxmlformats-officedocument.drawingml.chart+xml"/>
  <Override PartName="/ppt/drawings/drawing6.xml" ContentType="application/vnd.openxmlformats-officedocument.drawingml.chartshapes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296" r:id="rId2"/>
    <p:sldId id="291" r:id="rId3"/>
    <p:sldId id="259" r:id="rId4"/>
    <p:sldId id="343" r:id="rId5"/>
    <p:sldId id="346" r:id="rId6"/>
    <p:sldId id="375" r:id="rId7"/>
    <p:sldId id="376" r:id="rId8"/>
    <p:sldId id="378" r:id="rId9"/>
    <p:sldId id="272" r:id="rId10"/>
    <p:sldId id="34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74" r:id="rId20"/>
    <p:sldId id="336" r:id="rId21"/>
    <p:sldId id="337" r:id="rId22"/>
    <p:sldId id="338" r:id="rId23"/>
    <p:sldId id="348" r:id="rId24"/>
    <p:sldId id="350" r:id="rId25"/>
    <p:sldId id="365" r:id="rId26"/>
    <p:sldId id="379" r:id="rId27"/>
    <p:sldId id="352" r:id="rId28"/>
    <p:sldId id="292" r:id="rId29"/>
    <p:sldId id="293" r:id="rId30"/>
    <p:sldId id="380" r:id="rId31"/>
    <p:sldId id="381" r:id="rId32"/>
    <p:sldId id="382" r:id="rId33"/>
    <p:sldId id="383" r:id="rId34"/>
    <p:sldId id="384" r:id="rId35"/>
    <p:sldId id="385" r:id="rId36"/>
    <p:sldId id="386" r:id="rId37"/>
    <p:sldId id="387" r:id="rId38"/>
    <p:sldId id="388" r:id="rId39"/>
    <p:sldId id="389" r:id="rId40"/>
    <p:sldId id="390" r:id="rId41"/>
    <p:sldId id="394" r:id="rId42"/>
    <p:sldId id="391" r:id="rId43"/>
    <p:sldId id="392" r:id="rId44"/>
    <p:sldId id="356" r:id="rId45"/>
    <p:sldId id="395" r:id="rId46"/>
    <p:sldId id="396" r:id="rId47"/>
    <p:sldId id="398" r:id="rId48"/>
    <p:sldId id="399" r:id="rId49"/>
    <p:sldId id="400" r:id="rId50"/>
    <p:sldId id="401" r:id="rId51"/>
    <p:sldId id="403" r:id="rId52"/>
    <p:sldId id="402" r:id="rId53"/>
    <p:sldId id="404" r:id="rId54"/>
    <p:sldId id="405" r:id="rId55"/>
    <p:sldId id="406" r:id="rId56"/>
    <p:sldId id="407" r:id="rId57"/>
    <p:sldId id="408" r:id="rId58"/>
    <p:sldId id="409" r:id="rId59"/>
    <p:sldId id="309" r:id="rId60"/>
    <p:sldId id="362" r:id="rId61"/>
    <p:sldId id="311" r:id="rId62"/>
    <p:sldId id="410" r:id="rId63"/>
    <p:sldId id="411" r:id="rId64"/>
    <p:sldId id="412" r:id="rId65"/>
    <p:sldId id="315" r:id="rId66"/>
    <p:sldId id="364" r:id="rId67"/>
    <p:sldId id="318" r:id="rId68"/>
    <p:sldId id="344" r:id="rId69"/>
    <p:sldId id="369" r:id="rId70"/>
    <p:sldId id="367" r:id="rId71"/>
    <p:sldId id="368" r:id="rId72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DCF5"/>
    <a:srgbClr val="FFFF66"/>
    <a:srgbClr val="FFFFCC"/>
    <a:srgbClr val="66FF33"/>
    <a:srgbClr val="00CCFF"/>
    <a:srgbClr val="33CC33"/>
    <a:srgbClr val="0000FF"/>
    <a:srgbClr val="CCFF99"/>
    <a:srgbClr val="3366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728" autoAdjust="0"/>
  </p:normalViewPr>
  <p:slideViewPr>
    <p:cSldViewPr>
      <p:cViewPr>
        <p:scale>
          <a:sx n="90" d="100"/>
          <a:sy n="90" d="100"/>
        </p:scale>
        <p:origin x="-58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2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4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76;&#1080;&#1072;&#1075;&#1088;&#1072;&#1084;&#1084;&#1072;%20(%20&#1076;&#1086;&#1093;.&#1087;&#1086;&#1089;&#1077;&#1083;&#1077;&#1085;&#1080;&#1081;)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51;&#1080;&#1089;&#1090;%20Microsoft%20Office%20Excel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51;&#1080;&#1089;&#1090;%20Microsoft%20Office%20Excel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Lena\Desktop\&#1082;%20&#1087;&#1088;&#1086;&#1077;&#1082;&#1090;&#1091;\&#1087;&#1086;&#1089;&#1083;&#1077;%20&#1089;&#1077;&#1082;&#1074;&#1077;&#1089;&#1090;&#1080;&#1088;&#1086;&#1074;&#1072;&#1085;&#1080;&#1103;\&#1087;&#1088;&#1086;&#1075;&#1088;&#1072;&#1084;&#1084;&#1099;%20&#1076;&#1083;&#1103;%20&#1087;&#1086;&#1103;&#1089;&#1085;&#1080;&#1090;%202018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Lena\Desktop\&#1082;%20&#1087;&#1088;&#1086;&#1077;&#1082;&#1090;&#1091;\&#1087;&#1086;&#1089;&#1083;&#1077;%20&#1089;&#1077;&#1082;&#1074;&#1077;&#1089;&#1090;&#1080;&#1088;&#1086;&#1074;&#1072;&#1085;&#1080;&#1103;\&#1087;&#1088;&#1086;&#1075;&#1088;&#1072;&#1084;&#1084;&#1099;%20&#1076;&#1083;&#1103;%20&#1087;&#1086;&#1103;&#1089;&#1085;&#1080;&#1090;%202018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na\Desktop\&#1082;%20&#1087;&#1088;&#1086;&#1077;&#1082;&#1090;&#1091;\&#1087;&#1086;&#1089;&#1083;&#1077;%20&#1089;&#1077;&#1082;&#1074;&#1077;&#1089;&#1090;&#1080;&#1088;&#1086;&#1074;&#1072;&#1085;&#1080;&#1103;\&#1087;&#1088;&#1086;&#1075;&#1088;&#1072;&#1084;&#1084;&#1099;%20&#1076;&#1083;&#1103;%20&#1073;&#1102;&#1076;&#1078;&#1077;&#1090;&#1072;%20&#1076;&#1083;&#1103;%20&#1075;&#1088;&#1072;&#1078;&#1076;&#1072;&#1085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na\Desktop\&#1082;%20&#1087;&#1088;&#1086;&#1077;&#1082;&#1090;&#1091;\&#1087;&#1086;&#1089;&#1083;&#1077;%20&#1089;&#1077;&#1082;&#1074;&#1077;&#1089;&#1090;&#1080;&#1088;&#1086;&#1074;&#1072;&#1085;&#1080;&#1103;\&#1087;&#1088;&#1086;&#1075;&#1088;&#1072;&#1084;&#1084;&#1099;%20&#1076;&#1083;&#1103;%20&#1073;&#1102;&#1076;&#1078;&#1077;&#1090;&#1072;%20&#1076;&#1083;&#1103;%20&#1075;&#1088;&#1072;&#1078;&#1076;&#1072;&#1085;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Documents%20and%20Settings\admin\&#1052;&#1086;&#1080;%20&#1076;&#1086;&#1082;&#1091;&#1084;&#1077;&#1085;&#1090;&#1099;\2016%20&#1075;&#1086;&#1076;\&#1082;%20&#1087;&#1091;&#1073;&#1083;%20&#1089;&#1083;&#1091;&#1096;\&#1091;%20&#1073;&#1102;&#1076;&#1078;&#1077;&#1090;&#1091;%20&#1076;&#1083;&#1103;%20&#1075;&#1088;&#1072;&#1078;&#1076;&#1072;&#1085;\&#1044;&#1080;&#1072;&#1075;&#1088;&#1072;&#1084;&#1084;&#1099;%20&#1073;&#1102;&#1076;&#1078;&#1077;&#1090;%20&#1076;&#1083;&#1103;%20&#1075;&#1088;&#1072;&#1078;&#1076;&#1072;&#1085;.xls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na\Desktop\&#1082;%20&#1087;&#1088;&#1086;&#1077;&#1082;&#1090;&#1091;\&#1087;&#1086;&#1089;&#1083;&#1077;%20&#1089;&#1077;&#1082;&#1074;&#1077;&#1089;&#1090;&#1080;&#1088;&#1086;&#1074;&#1072;&#1085;&#1080;&#1103;\&#1087;&#1088;&#1086;&#1075;&#1088;&#1072;&#1084;&#1084;&#1099;%20&#1076;&#1083;&#1103;%20&#1073;&#1102;&#1076;&#1078;&#1077;&#1090;&#1072;%20&#1076;&#1083;&#1103;%20&#1075;&#1088;&#1072;&#1078;&#1076;&#1072;&#1085;.xlsx" TargetMode="Externa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5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tan\Desktop\&#1051;&#1080;&#1089;&#1090;%20Microsoft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&#1044;&#1080;&#1072;&#1075;&#1088;&#1072;&#1084;&#1084;&#1072;%20&#1074;%20Microsoft%20PowerPoint" TargetMode="External"/><Relationship Id="rId1" Type="http://schemas.openxmlformats.org/officeDocument/2006/relationships/themeOverride" Target="../theme/themeOverride1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Розничный товарооборот,</a:t>
            </a:r>
          </a:p>
          <a:p>
            <a:pPr>
              <a:defRPr/>
            </a:pPr>
            <a:r>
              <a:rPr lang="ru-RU"/>
              <a:t>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Лист1!$A$13</c:f>
              <c:strCache>
                <c:ptCount val="1"/>
                <c:pt idx="0">
                  <c:v>Розничный товарооборот,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666666666666666E-2"/>
                  <c:y val="-3.2407407407407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000000000000001E-2"/>
                  <c:y val="-2.77777777777778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3333333333333333"/>
                  <c:y val="4.243778136006664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Лист1!$B$12:$D$12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Лист1!$B$13:$D$13</c:f>
              <c:numCache>
                <c:formatCode>0</c:formatCode>
                <c:ptCount val="3"/>
                <c:pt idx="0" formatCode="General">
                  <c:v>630</c:v>
                </c:pt>
                <c:pt idx="1">
                  <c:v>690.5</c:v>
                </c:pt>
                <c:pt idx="2" formatCode="General">
                  <c:v>757.6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3066368"/>
        <c:axId val="116356992"/>
        <c:axId val="0"/>
      </c:bar3DChart>
      <c:catAx>
        <c:axId val="113066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6356992"/>
        <c:crosses val="autoZero"/>
        <c:auto val="1"/>
        <c:lblAlgn val="ctr"/>
        <c:lblOffset val="100"/>
        <c:noMultiLvlLbl val="0"/>
      </c:catAx>
      <c:valAx>
        <c:axId val="116356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30663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1"/>
          <c:order val="1"/>
          <c:dPt>
            <c:idx val="0"/>
            <c:bubble3D val="0"/>
            <c:explosion val="17"/>
            <c:spPr>
              <a:solidFill>
                <a:srgbClr val="FF0000"/>
              </a:solidFill>
            </c:spPr>
          </c:dPt>
          <c:dPt>
            <c:idx val="1"/>
            <c:bubble3D val="0"/>
            <c:explosion val="56"/>
            <c:spPr>
              <a:solidFill>
                <a:srgbClr val="FFFF00"/>
              </a:solidFill>
            </c:spPr>
          </c:dPt>
          <c:dPt>
            <c:idx val="2"/>
            <c:bubble3D val="0"/>
            <c:explosion val="5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4.6675664878843247E-2"/>
                  <c:y val="-2.6385957115876015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/>
                      <a:t> </a:t>
                    </a:r>
                    <a:r>
                      <a:rPr lang="ru-RU" sz="1200" b="1" dirty="0" smtClean="0"/>
                      <a:t>12</a:t>
                    </a:r>
                    <a:r>
                      <a:rPr lang="en-US" sz="1200" b="1" dirty="0" smtClean="0"/>
                      <a:t>%</a:t>
                    </a:r>
                    <a:endParaRPr lang="en-US" sz="12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4550676402385548E-2"/>
                  <c:y val="6.449137230366217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/>
                      <a:t> 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4507903377166131"/>
                  <c:y val="8.845946941567896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Лист3!$E$6:$E$8</c:f>
              <c:numCache>
                <c:formatCode>0</c:formatCode>
                <c:ptCount val="3"/>
                <c:pt idx="0">
                  <c:v>12</c:v>
                </c:pt>
                <c:pt idx="1">
                  <c:v>0.69805431156191866</c:v>
                </c:pt>
                <c:pt idx="2">
                  <c:v>87</c:v>
                </c:pt>
              </c:numCache>
            </c:numRef>
          </c:val>
        </c:ser>
        <c:ser>
          <c:idx val="0"/>
          <c:order val="0"/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Лист3!$D$6:$D$8</c:f>
              <c:numCache>
                <c:formatCode>#,##0.0</c:formatCode>
                <c:ptCount val="3"/>
                <c:pt idx="0">
                  <c:v>49513.7</c:v>
                </c:pt>
                <c:pt idx="1">
                  <c:v>2833.6</c:v>
                </c:pt>
                <c:pt idx="2">
                  <c:v>353581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9464904883366571E-2"/>
          <c:w val="1"/>
          <c:h val="0.93446324274185211"/>
        </c:manualLayout>
      </c:layout>
      <c:pie3DChart>
        <c:varyColors val="1"/>
        <c:ser>
          <c:idx val="1"/>
          <c:order val="1"/>
          <c:tx>
            <c:strRef>
              <c:f>Лист5!$D$3:$D$4</c:f>
              <c:strCache>
                <c:ptCount val="1"/>
                <c:pt idx="0">
                  <c:v>прогноз на 2019 год %</c:v>
                </c:pt>
              </c:strCache>
            </c:strRef>
          </c:tx>
          <c:explosion val="58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0.19902876945735673"/>
                  <c:y val="6.6069474914148699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772353455818023"/>
                  <c:y val="-5.923920968212306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339457567804023E-2"/>
                  <c:y val="7.7140201224846897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87%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Лист5!$D$5:$D$7</c:f>
              <c:numCache>
                <c:formatCode>0</c:formatCode>
                <c:ptCount val="3"/>
                <c:pt idx="0">
                  <c:v>12</c:v>
                </c:pt>
                <c:pt idx="1">
                  <c:v>0.98518757251941769</c:v>
                </c:pt>
                <c:pt idx="2">
                  <c:v>87</c:v>
                </c:pt>
              </c:numCache>
            </c:numRef>
          </c:val>
        </c:ser>
        <c:ser>
          <c:idx val="0"/>
          <c:order val="0"/>
          <c:tx>
            <c:strRef>
              <c:f>Лист5!$C$3:$C$4</c:f>
              <c:strCache>
                <c:ptCount val="1"/>
                <c:pt idx="0">
                  <c:v>прогноз на 2019 год тыс.руб</c:v>
                </c:pt>
              </c:strCache>
            </c:strRef>
          </c:tx>
          <c:explosion val="25"/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Лист5!$C$5:$C$7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322847682119208"/>
          <c:y val="0.22768411890063933"/>
          <c:w val="0.63769315673289184"/>
          <c:h val="0.61663515059346929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6.7211155724739707E-2"/>
                  <c:y val="9.81867419050382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4710395265161388E-2"/>
                  <c:y val="-2.197787538311205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6572586953120932E-2"/>
                  <c:y val="2.838400408282298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Лист6!$D$5:$D$7</c:f>
              <c:numCache>
                <c:formatCode>0</c:formatCode>
                <c:ptCount val="3"/>
                <c:pt idx="0">
                  <c:v>17</c:v>
                </c:pt>
                <c:pt idx="1">
                  <c:v>0.9742920351737121</c:v>
                </c:pt>
                <c:pt idx="2">
                  <c:v>82</c:v>
                </c:pt>
              </c:numCache>
            </c:numRef>
          </c:val>
        </c:ser>
        <c:ser>
          <c:idx val="0"/>
          <c:order val="0"/>
          <c:explosion val="25"/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Лист6!$C$5:$C$7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5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611742163162135E-2"/>
          <c:y val="2.3121438467591827E-2"/>
          <c:w val="0.90225492465416068"/>
          <c:h val="0.83366492722671459"/>
        </c:manualLayout>
      </c:layout>
      <c:bar3DChart>
        <c:barDir val="col"/>
        <c:grouping val="clustered"/>
        <c:varyColors val="0"/>
        <c:ser>
          <c:idx val="0"/>
          <c:order val="0"/>
          <c:tx>
            <c:v>2016 год</c:v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5.4777526926604661E-3"/>
                  <c:y val="0.1791809383202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8494249474022328E-3"/>
                  <c:y val="0.450015091863517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332883968908906E-2"/>
                  <c:y val="0.337178149606299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947322725088564E-2"/>
                  <c:y val="-4.1540354330708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Лист4!$C$5:$F$5</c:f>
              <c:numCache>
                <c:formatCode>#,##0.0</c:formatCode>
                <c:ptCount val="4"/>
                <c:pt idx="0">
                  <c:v>67235.399999999994</c:v>
                </c:pt>
                <c:pt idx="1">
                  <c:v>124485.9</c:v>
                </c:pt>
                <c:pt idx="2">
                  <c:v>111759.2</c:v>
                </c:pt>
                <c:pt idx="3">
                  <c:v>562.5</c:v>
                </c:pt>
              </c:numCache>
            </c:numRef>
          </c:val>
        </c:ser>
        <c:ser>
          <c:idx val="1"/>
          <c:order val="1"/>
          <c:tx>
            <c:v>2017 год</c:v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5.4652633691479038E-3"/>
                  <c:y val="0.410443569553805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1956878887907564E-3"/>
                  <c:y val="0.200022145669291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7857939974373203E-3"/>
                  <c:y val="0.395407316272965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654060596690351E-2"/>
                  <c:y val="-1.8730150918635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Лист4!$C$6:$F$6</c:f>
              <c:numCache>
                <c:formatCode>#,##0.0</c:formatCode>
                <c:ptCount val="4"/>
                <c:pt idx="0">
                  <c:v>111787.5</c:v>
                </c:pt>
                <c:pt idx="1">
                  <c:v>77124.3</c:v>
                </c:pt>
                <c:pt idx="2">
                  <c:v>123275</c:v>
                </c:pt>
                <c:pt idx="3">
                  <c:v>1142.5</c:v>
                </c:pt>
              </c:numCache>
            </c:numRef>
          </c:val>
        </c:ser>
        <c:ser>
          <c:idx val="2"/>
          <c:order val="2"/>
          <c:tx>
            <c:v>2018 год</c:v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5.4694623658460683E-3"/>
                  <c:y val="0.435416666666666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938924731692185E-2"/>
                  <c:y val="0.36249999999999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041935487691398E-3"/>
                  <c:y val="0.308333333333333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938924731692086E-2"/>
                  <c:y val="-1.250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Лист4!$C$7:$F$7</c:f>
              <c:numCache>
                <c:formatCode>#,##0.0</c:formatCode>
                <c:ptCount val="4"/>
                <c:pt idx="0">
                  <c:v>120586.8</c:v>
                </c:pt>
                <c:pt idx="1">
                  <c:v>106483.7</c:v>
                </c:pt>
                <c:pt idx="2">
                  <c:v>105015.5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v>2019 год</c:v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9.5715591402306625E-3"/>
                  <c:y val="0.385416666666666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73655914615283E-2"/>
                  <c:y val="-2.9166666666666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694623658460926E-3"/>
                  <c:y val="0.325000000000000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7757526889998E-2"/>
                  <c:y val="-1.04166666666666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Лист4!$C$8:$F$8</c:f>
              <c:numCache>
                <c:formatCode>#,##0.0</c:formatCode>
                <c:ptCount val="4"/>
                <c:pt idx="0">
                  <c:v>112312.2</c:v>
                </c:pt>
                <c:pt idx="1">
                  <c:v>1972.5</c:v>
                </c:pt>
                <c:pt idx="2">
                  <c:v>109735.1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v>2020 год</c:v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0938924731692185E-2"/>
                  <c:y val="0.408333333333333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73655914615232E-2"/>
                  <c:y val="-4.1666666666666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30629032315371E-2"/>
                  <c:y val="0.366666666666666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673655914615333E-2"/>
                  <c:y val="-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Лист4!$C$9:$F$9</c:f>
              <c:numCache>
                <c:formatCode>#,##0.0</c:formatCode>
                <c:ptCount val="4"/>
                <c:pt idx="0">
                  <c:v>116667</c:v>
                </c:pt>
                <c:pt idx="1">
                  <c:v>2030.1</c:v>
                </c:pt>
                <c:pt idx="2">
                  <c:v>117103.2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2613504"/>
        <c:axId val="52615040"/>
        <c:axId val="0"/>
      </c:bar3DChart>
      <c:catAx>
        <c:axId val="526135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2615040"/>
        <c:crosses val="autoZero"/>
        <c:auto val="1"/>
        <c:lblAlgn val="ctr"/>
        <c:lblOffset val="100"/>
        <c:noMultiLvlLbl val="0"/>
      </c:catAx>
      <c:valAx>
        <c:axId val="5261504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#,##0.0" sourceLinked="1"/>
        <c:majorTickMark val="out"/>
        <c:minorTickMark val="none"/>
        <c:tickLblPos val="nextTo"/>
        <c:crossAx val="526135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0843726650956946E-2"/>
          <c:y val="0.9397750824283988"/>
          <c:w val="0.64603986545477432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69902912621533E-2"/>
          <c:y val="0.14072494669509594"/>
          <c:w val="0.83009708737864074"/>
          <c:h val="0.7292110874200427"/>
        </c:manualLayout>
      </c:layout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chemeClr val="accent1"/>
            </a:solidFill>
            <a:ln w="12594">
              <a:solidFill>
                <a:schemeClr val="tx1"/>
              </a:solidFill>
              <a:prstDash val="solid"/>
            </a:ln>
          </c:spPr>
          <c:dPt>
            <c:idx val="1"/>
            <c:bubble3D val="0"/>
            <c:spPr>
              <a:solidFill>
                <a:schemeClr val="accent2"/>
              </a:solidFill>
              <a:ln w="1259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8.6005295204024043E-3"/>
                  <c:y val="9.0219814432074309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15,6; (42%)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453305544211024E-2"/>
                  <c:y val="-1.5750241746097357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21,5; (58%)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Mode val="edge"/>
                  <c:yMode val="edge"/>
                  <c:x val="0.13349514563106926"/>
                  <c:y val="0.18763326226012794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dirty="0"/>
                      <a:t>5,8; (29%)</a:t>
                    </a:r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5187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Дотация за счет субвенции на исполнение полномочий органов власти </c:v>
                </c:pt>
                <c:pt idx="1">
                  <c:v>Трансферты на поддержку мер по обеспечению сбалансированности бюджетов поселений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15.6</c:v>
                </c:pt>
                <c:pt idx="1">
                  <c:v>21.5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 w="2518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6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17391304347827"/>
          <c:y val="9.1127098321343886E-2"/>
          <c:w val="0.81449275362319395"/>
          <c:h val="0.84892086330935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 выравнвания</c:v>
                </c:pt>
              </c:strCache>
            </c:strRef>
          </c:tx>
          <c:spPr>
            <a:solidFill>
              <a:schemeClr val="accent1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1.1648868745415448E-2"/>
                  <c:y val="5.415029424300750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Sheet1!$B$2:$B$2</c:f>
              <c:numCache>
                <c:formatCode>#,##0.00</c:formatCode>
                <c:ptCount val="1"/>
                <c:pt idx="0">
                  <c:v>2548.8000000000002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solidFill>
              <a:schemeClr val="accent2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9.4341310465690508E-3"/>
                  <c:y val="-1.543869906635730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Sheet1!$B$3:$B$3</c:f>
              <c:numCache>
                <c:formatCode>#,##0.00</c:formatCode>
                <c:ptCount val="1"/>
                <c:pt idx="0">
                  <c:v>6807.5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52985216"/>
        <c:axId val="53015680"/>
      </c:barChart>
      <c:catAx>
        <c:axId val="52985216"/>
        <c:scaling>
          <c:orientation val="minMax"/>
        </c:scaling>
        <c:delete val="1"/>
        <c:axPos val="b"/>
        <c:majorTickMark val="out"/>
        <c:minorTickMark val="none"/>
        <c:tickLblPos val="none"/>
        <c:crossAx val="53015680"/>
        <c:crosses val="autoZero"/>
        <c:auto val="1"/>
        <c:lblAlgn val="ctr"/>
        <c:lblOffset val="100"/>
        <c:noMultiLvlLbl val="0"/>
      </c:catAx>
      <c:valAx>
        <c:axId val="53015680"/>
        <c:scaling>
          <c:orientation val="minMax"/>
        </c:scaling>
        <c:delete val="0"/>
        <c:axPos val="l"/>
        <c:majorGridlines>
          <c:spPr>
            <a:ln w="1783">
              <a:solidFill>
                <a:schemeClr val="tx1"/>
              </a:solidFill>
              <a:prstDash val="solid"/>
            </a:ln>
          </c:spPr>
        </c:majorGridlines>
        <c:numFmt formatCode="#,##0.00" sourceLinked="1"/>
        <c:majorTickMark val="out"/>
        <c:minorTickMark val="none"/>
        <c:tickLblPos val="nextTo"/>
        <c:spPr>
          <a:ln w="178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11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52985216"/>
        <c:crosses val="autoZero"/>
        <c:crossBetween val="between"/>
      </c:valAx>
      <c:spPr>
        <a:noFill/>
        <a:ln w="7133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11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156082073607259E-2"/>
          <c:y val="0.19346959811841702"/>
          <c:w val="0.94023690899581758"/>
          <c:h val="0.55896891486920552"/>
        </c:manualLayout>
      </c:layout>
      <c:lineChart>
        <c:grouping val="stacked"/>
        <c:varyColors val="0"/>
        <c:ser>
          <c:idx val="1"/>
          <c:order val="0"/>
          <c:tx>
            <c:strRef>
              <c:f>Лист1!$C$3</c:f>
              <c:strCache>
                <c:ptCount val="1"/>
                <c:pt idx="0">
                  <c:v>до выравнивания</c:v>
                </c:pt>
              </c:strCache>
            </c:strRef>
          </c:tx>
          <c:dLbls>
            <c:dLbl>
              <c:idx val="0"/>
              <c:layout>
                <c:manualLayout>
                  <c:x val="-2.4531021743756834E-2"/>
                  <c:y val="-4.5845258415041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3189029418023958E-2"/>
                  <c:y val="-4.584525841504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0303026859934912E-2"/>
                  <c:y val="-5.34861348175485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3088020464712311E-2"/>
                  <c:y val="-4.58452584150416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4632030697068474E-2"/>
                  <c:y val="-4.584525841504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Лист1!$A$4:$A$8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Лист1!$C$4:$C$8</c:f>
              <c:numCache>
                <c:formatCode>General</c:formatCode>
                <c:ptCount val="5"/>
                <c:pt idx="0">
                  <c:v>2.46</c:v>
                </c:pt>
                <c:pt idx="1">
                  <c:v>2.71</c:v>
                </c:pt>
                <c:pt idx="2">
                  <c:v>2.19</c:v>
                </c:pt>
                <c:pt idx="3">
                  <c:v>3.45</c:v>
                </c:pt>
                <c:pt idx="4">
                  <c:v>2.46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Лист1!$D$3</c:f>
              <c:strCache>
                <c:ptCount val="1"/>
                <c:pt idx="0">
                  <c:v>после выравнивания</c:v>
                </c:pt>
              </c:strCache>
            </c:strRef>
          </c:tx>
          <c:marker>
            <c:spPr>
              <a:ln>
                <a:solidFill>
                  <a:schemeClr val="accent1"/>
                </a:solidFill>
              </a:ln>
            </c:spPr>
          </c:marker>
          <c:dLbls>
            <c:dLbl>
              <c:idx val="0"/>
              <c:layout>
                <c:manualLayout>
                  <c:x val="-1.7316015348534233E-2"/>
                  <c:y val="-4.584525841504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417024301845873E-2"/>
                  <c:y val="-6.1127011220055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0202017906623279E-2"/>
                  <c:y val="-7.25883258238158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8759016627578753E-2"/>
                  <c:y val="-4.584525841504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2987011511400678E-2"/>
                  <c:y val="-4.584525841504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Лист1!$A$4:$A$8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Лист1!$D$4:$D$8</c:f>
              <c:numCache>
                <c:formatCode>General</c:formatCode>
                <c:ptCount val="5"/>
                <c:pt idx="0">
                  <c:v>7.28</c:v>
                </c:pt>
                <c:pt idx="1">
                  <c:v>8.0299999999999994</c:v>
                </c:pt>
                <c:pt idx="2">
                  <c:v>8.49</c:v>
                </c:pt>
                <c:pt idx="3">
                  <c:v>10.8</c:v>
                </c:pt>
                <c:pt idx="4">
                  <c:v>5.7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1847296"/>
        <c:axId val="131848832"/>
      </c:lineChart>
      <c:catAx>
        <c:axId val="13184729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1848832"/>
        <c:crosses val="autoZero"/>
        <c:auto val="1"/>
        <c:lblAlgn val="ctr"/>
        <c:lblOffset val="100"/>
        <c:noMultiLvlLbl val="0"/>
      </c:catAx>
      <c:valAx>
        <c:axId val="13184883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131847296"/>
        <c:crosses val="autoZero"/>
        <c:crossBetween val="between"/>
      </c:valAx>
      <c:spPr>
        <a:solidFill>
          <a:schemeClr val="bg1"/>
        </a:solidFill>
      </c:spPr>
    </c:plotArea>
    <c:legend>
      <c:legendPos val="b"/>
      <c:layout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1"/>
          <c:order val="0"/>
          <c:tx>
            <c:strRef>
              <c:f>Лист1!$A$7</c:f>
              <c:strCache>
                <c:ptCount val="1"/>
                <c:pt idx="0">
                  <c:v>Расходы консолидированного бюджета, млн. руб.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3656633521551135E-2"/>
                  <c:y val="-6.2340967129293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1939801129306804E-3"/>
                  <c:y val="-4.5716709228148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656633521551135E-2"/>
                  <c:y val="-4.363867699050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387960225861361E-2"/>
                  <c:y val="-0.114291773070371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5596434650857941E-3"/>
                  <c:y val="-9.55894829315831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Лист1!$B$6:$F$6</c:f>
              <c:strCache>
                <c:ptCount val="5"/>
                <c:pt idx="0">
                  <c:v>Факт 2016 года</c:v>
                </c:pt>
                <c:pt idx="1">
                  <c:v>Ожидаемое 2017 года</c:v>
                </c:pt>
                <c:pt idx="2">
                  <c:v>Прогноз 2018 года</c:v>
                </c:pt>
                <c:pt idx="3">
                  <c:v>Прогноз 2019 года</c:v>
                </c:pt>
                <c:pt idx="4">
                  <c:v>Прогноз 2020 года</c:v>
                </c:pt>
              </c:strCache>
            </c:strRef>
          </c:cat>
          <c:val>
            <c:numRef>
              <c:f>Лист1!$B$7:$F$7</c:f>
              <c:numCache>
                <c:formatCode>General</c:formatCode>
                <c:ptCount val="5"/>
                <c:pt idx="0">
                  <c:v>367</c:v>
                </c:pt>
                <c:pt idx="1">
                  <c:v>400</c:v>
                </c:pt>
                <c:pt idx="2">
                  <c:v>401.1</c:v>
                </c:pt>
                <c:pt idx="3">
                  <c:v>297.60000000000002</c:v>
                </c:pt>
                <c:pt idx="4">
                  <c:v>314.60000000000002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1878272"/>
        <c:axId val="131921024"/>
        <c:axId val="0"/>
      </c:bar3DChart>
      <c:catAx>
        <c:axId val="1318782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 i="0" baseline="0"/>
            </a:pPr>
            <a:endParaRPr lang="ru-RU"/>
          </a:p>
        </c:txPr>
        <c:crossAx val="131921024"/>
        <c:crosses val="autoZero"/>
        <c:auto val="1"/>
        <c:lblAlgn val="ctr"/>
        <c:lblOffset val="100"/>
        <c:noMultiLvlLbl val="0"/>
      </c:catAx>
      <c:valAx>
        <c:axId val="131921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  <c:crossAx val="131878272"/>
        <c:crosses val="autoZero"/>
        <c:crossBetween val="between"/>
      </c:valAx>
    </c:plotArea>
    <c:plotVisOnly val="1"/>
    <c:dispBlanksAs val="gap"/>
    <c:showDLblsOverMax val="0"/>
  </c:chart>
  <c:spPr>
    <a:gradFill>
      <a:gsLst>
        <a:gs pos="0">
          <a:schemeClr val="accent1">
            <a:lumMod val="60000"/>
            <a:lumOff val="40000"/>
          </a:schemeClr>
        </a:gs>
        <a:gs pos="39999">
          <a:srgbClr val="85C2FF"/>
        </a:gs>
        <a:gs pos="70000">
          <a:srgbClr val="C4D6EB"/>
        </a:gs>
        <a:gs pos="100000">
          <a:srgbClr val="FFEBFA"/>
        </a:gs>
      </a:gsLst>
      <a:lin ang="5400000" scaled="0"/>
    </a:gradFill>
  </c:sp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3.2775920451722722E-2"/>
          <c:y val="9.7615646175578011E-2"/>
          <c:w val="0.95356744602672616"/>
          <c:h val="0.4172124228366906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Лист1!$A$13</c:f>
              <c:strCache>
                <c:ptCount val="1"/>
                <c:pt idx="0">
                  <c:v>Расходы консолидированного бюджета, млн. руб.</c:v>
                </c:pt>
              </c:strCache>
            </c:strRef>
          </c:tx>
          <c:dLbls>
            <c:dLbl>
              <c:idx val="0"/>
              <c:layout>
                <c:manualLayout>
                  <c:x val="-6.9660014344841828E-2"/>
                  <c:y val="0.24921284302462665"/>
                </c:manualLayout>
              </c:layout>
              <c:spPr/>
              <c:txPr>
                <a:bodyPr/>
                <a:lstStyle/>
                <a:p>
                  <a:pPr>
                    <a:defRPr sz="14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1521703831707268E-2"/>
                  <c:y val="0.12037500791533932"/>
                </c:manualLayout>
              </c:layout>
              <c:spPr/>
              <c:txPr>
                <a:bodyPr/>
                <a:lstStyle/>
                <a:p>
                  <a:pPr>
                    <a:defRPr sz="14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094017094017094E-2"/>
                  <c:y val="8.4210507703161713E-2"/>
                </c:manualLayout>
              </c:layout>
              <c:spPr/>
              <c:txPr>
                <a:bodyPr/>
                <a:lstStyle/>
                <a:p>
                  <a:pPr>
                    <a:defRPr sz="14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4213791909466197"/>
                  <c:y val="0.156157577675454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7006578947368418E-2"/>
                  <c:y val="5.63909774436090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Лист1!$B$12:$F$12</c:f>
              <c:strCache>
                <c:ptCount val="5"/>
                <c:pt idx="0">
                  <c:v>Факт 2016 года</c:v>
                </c:pt>
                <c:pt idx="1">
                  <c:v>Ожидаемое 2017 года</c:v>
                </c:pt>
                <c:pt idx="2">
                  <c:v>Прогноз 2018 года</c:v>
                </c:pt>
                <c:pt idx="3">
                  <c:v>Прогноз 2019 года</c:v>
                </c:pt>
                <c:pt idx="4">
                  <c:v>Прогноз 2020 года</c:v>
                </c:pt>
              </c:strCache>
            </c:strRef>
          </c:cat>
          <c:val>
            <c:numRef>
              <c:f>Лист1!$B$13:$F$13</c:f>
            </c:numRef>
          </c:val>
          <c:smooth val="0"/>
        </c:ser>
        <c:ser>
          <c:idx val="1"/>
          <c:order val="1"/>
          <c:tx>
            <c:strRef>
              <c:f>Лист1!$A$14</c:f>
              <c:strCache>
                <c:ptCount val="1"/>
                <c:pt idx="0">
                  <c:v>Расходы на душу населения, тыс. руб.на душу населения</c:v>
                </c:pt>
              </c:strCache>
            </c:strRef>
          </c:tx>
          <c:dLbls>
            <c:dLbl>
              <c:idx val="0"/>
              <c:layout>
                <c:manualLayout>
                  <c:x val="-3.4141583803877835E-2"/>
                  <c:y val="7.2731128317508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1939801129306808E-2"/>
                  <c:y val="-2.90924513270035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9.5596434650857941E-3"/>
                  <c:y val="-4.1560808377447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0044593747412598E-2"/>
                  <c:y val="7.4809160555152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656633521551135E-3"/>
                  <c:y val="3.94826125152191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Лист1!$B$12:$F$12</c:f>
              <c:strCache>
                <c:ptCount val="5"/>
                <c:pt idx="0">
                  <c:v>Факт 2016 года</c:v>
                </c:pt>
                <c:pt idx="1">
                  <c:v>Ожидаемое 2017 года</c:v>
                </c:pt>
                <c:pt idx="2">
                  <c:v>Прогноз 2018 года</c:v>
                </c:pt>
                <c:pt idx="3">
                  <c:v>Прогноз 2019 года</c:v>
                </c:pt>
                <c:pt idx="4">
                  <c:v>Прогноз 2020 года</c:v>
                </c:pt>
              </c:strCache>
            </c:strRef>
          </c:cat>
          <c:val>
            <c:numRef>
              <c:f>Лист1!$B$14:$F$14</c:f>
              <c:numCache>
                <c:formatCode>0.0</c:formatCode>
                <c:ptCount val="5"/>
                <c:pt idx="0">
                  <c:v>45.829170829170835</c:v>
                </c:pt>
                <c:pt idx="1">
                  <c:v>50.57529396889619</c:v>
                </c:pt>
                <c:pt idx="2">
                  <c:v>50.714376027310657</c:v>
                </c:pt>
                <c:pt idx="3">
                  <c:v>37.628018712858768</c:v>
                </c:pt>
                <c:pt idx="4">
                  <c:v>39.777468706536858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1939712"/>
        <c:axId val="131945600"/>
      </c:lineChart>
      <c:catAx>
        <c:axId val="13193971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31945600"/>
        <c:crosses val="autoZero"/>
        <c:auto val="1"/>
        <c:lblAlgn val="ctr"/>
        <c:lblOffset val="100"/>
        <c:noMultiLvlLbl val="0"/>
      </c:catAx>
      <c:valAx>
        <c:axId val="131945600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one"/>
        <c:crossAx val="131939712"/>
        <c:crosses val="autoZero"/>
        <c:crossBetween val="between"/>
      </c:valAx>
      <c:spPr>
        <a:noFill/>
        <a:ln cmpd="dbl">
          <a:noFill/>
        </a:ln>
      </c:spPr>
    </c:plotArea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2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788454135540751"/>
          <c:y val="0.16250000000000001"/>
          <c:w val="0.64662407968234736"/>
          <c:h val="0.6333333333333333"/>
        </c:manualLayout>
      </c:layout>
      <c:pie3DChart>
        <c:varyColors val="1"/>
        <c:ser>
          <c:idx val="0"/>
          <c:order val="0"/>
          <c:dPt>
            <c:idx val="0"/>
            <c:bubble3D val="0"/>
            <c:explosion val="10"/>
          </c:dPt>
          <c:dPt>
            <c:idx val="1"/>
            <c:bubble3D val="0"/>
            <c:explosion val="45"/>
            <c:spPr>
              <a:solidFill>
                <a:srgbClr val="FFFF00"/>
              </a:solidFill>
            </c:spPr>
          </c:dPt>
          <c:dPt>
            <c:idx val="2"/>
            <c:bubble3D val="0"/>
            <c:explosion val="61"/>
          </c:dPt>
          <c:dPt>
            <c:idx val="3"/>
            <c:bubble3D val="0"/>
            <c:explosion val="66"/>
          </c:dPt>
          <c:dPt>
            <c:idx val="4"/>
            <c:bubble3D val="0"/>
            <c:explosion val="57"/>
          </c:dPt>
          <c:dPt>
            <c:idx val="5"/>
            <c:bubble3D val="0"/>
            <c:explosion val="32"/>
          </c:dPt>
          <c:dPt>
            <c:idx val="6"/>
            <c:bubble3D val="0"/>
            <c:explosion val="14"/>
          </c:dPt>
          <c:dPt>
            <c:idx val="7"/>
            <c:bubble3D val="0"/>
            <c:explosion val="5"/>
          </c:dPt>
          <c:dPt>
            <c:idx val="8"/>
            <c:bubble3D val="0"/>
            <c:explosion val="23"/>
          </c:dPt>
          <c:dPt>
            <c:idx val="9"/>
            <c:bubble3D val="0"/>
            <c:explosion val="49"/>
          </c:dPt>
          <c:dPt>
            <c:idx val="10"/>
            <c:bubble3D val="0"/>
            <c:explosion val="45"/>
          </c:dPt>
          <c:dPt>
            <c:idx val="11"/>
            <c:bubble3D val="0"/>
            <c:explosion val="9"/>
          </c:dPt>
          <c:dPt>
            <c:idx val="12"/>
            <c:bubble3D val="0"/>
            <c:explosion val="15"/>
          </c:dPt>
          <c:dLbls>
            <c:dLbl>
              <c:idx val="0"/>
              <c:layout>
                <c:manualLayout>
                  <c:x val="9.309546261974537E-2"/>
                  <c:y val="6.503067585301837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"/>
              <c:layout>
                <c:manualLayout>
                  <c:x val="7.2269857027904214E-2"/>
                  <c:y val="0.3223489173228346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2"/>
              <c:layout>
                <c:manualLayout>
                  <c:x val="-2.0513019029515779E-2"/>
                  <c:y val="0.204650918635170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3"/>
              <c:layout>
                <c:manualLayout>
                  <c:x val="-3.2520158319181224E-2"/>
                  <c:y val="-0.172640583989501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4"/>
              <c:layout>
                <c:manualLayout>
                  <c:x val="-4.7868247776055937E-2"/>
                  <c:y val="6.007972440944881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5"/>
              <c:layout>
                <c:manualLayout>
                  <c:x val="4.1726401527368E-2"/>
                  <c:y val="-0.2871712598425196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6"/>
              <c:layout>
                <c:manualLayout>
                  <c:x val="7.3896043437260736E-2"/>
                  <c:y val="-0.106023622047244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7"/>
              <c:layout>
                <c:manualLayout>
                  <c:x val="0.15050340158214318"/>
                  <c:y val="-0.1714776902887138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8"/>
              <c:layout>
                <c:manualLayout>
                  <c:x val="0.25574890976790626"/>
                  <c:y val="-9.911204068241469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9"/>
              <c:layout>
                <c:manualLayout>
                  <c:x val="0.11626903729697631"/>
                  <c:y val="-1.728559711286081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0"/>
              <c:layout>
                <c:manualLayout>
                  <c:x val="0.22617947042570796"/>
                  <c:y val="0.1894201115485564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1"/>
              <c:layout>
                <c:manualLayout>
                  <c:x val="1.9803842449679088E-3"/>
                  <c:y val="0.2227312992125984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2"/>
              <c:layout>
                <c:manualLayout>
                  <c:x val="2.5025332117644551E-2"/>
                  <c:y val="0.1247801837270341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numFmt formatCode="0.00%" sourceLinked="0"/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</c:dLbls>
          <c:cat>
            <c:strRef>
              <c:f>' по разделам структура'!$C$6:$C$18</c:f>
              <c:strCache>
                <c:ptCount val="13"/>
                <c:pt idx="0">
                  <c:v>Общегосударственные вопросы</c:v>
                </c:pt>
                <c:pt idx="1">
                  <c:v>Нацианальная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бюджетам муниципальных образований общего характера</c:v>
                </c:pt>
              </c:strCache>
            </c:strRef>
          </c:cat>
          <c:val>
            <c:numRef>
              <c:f>' по разделам структура'!$D$6:$D$18</c:f>
              <c:numCache>
                <c:formatCode>General</c:formatCode>
                <c:ptCount val="13"/>
                <c:pt idx="0" formatCode="#,##0.00">
                  <c:v>49029.2</c:v>
                </c:pt>
                <c:pt idx="1">
                  <c:v>333.9</c:v>
                </c:pt>
                <c:pt idx="2" formatCode="#,##0.00">
                  <c:v>4426.2</c:v>
                </c:pt>
                <c:pt idx="3" formatCode="#,##0.00">
                  <c:v>12921</c:v>
                </c:pt>
                <c:pt idx="4" formatCode="#,##0.00">
                  <c:v>3390.8</c:v>
                </c:pt>
                <c:pt idx="5">
                  <c:v>100</c:v>
                </c:pt>
                <c:pt idx="6" formatCode="#,##0.00">
                  <c:v>245425.5</c:v>
                </c:pt>
                <c:pt idx="7" formatCode="#,##0.00">
                  <c:v>39874.9</c:v>
                </c:pt>
                <c:pt idx="8" formatCode="#,##0.00">
                  <c:v>11119.3</c:v>
                </c:pt>
                <c:pt idx="9" formatCode="#,##0.00">
                  <c:v>2369.9</c:v>
                </c:pt>
                <c:pt idx="10" formatCode="#,##0.00">
                  <c:v>1733.4</c:v>
                </c:pt>
                <c:pt idx="11">
                  <c:v>100</c:v>
                </c:pt>
                <c:pt idx="12" formatCode="#,##0.00">
                  <c:v>31604.2</c:v>
                </c:pt>
              </c:numCache>
            </c:numRef>
          </c:val>
        </c:ser>
        <c:ser>
          <c:idx val="1"/>
          <c:order val="1"/>
          <c:cat>
            <c:strRef>
              <c:f>' по разделам структура'!$C$6:$C$18</c:f>
              <c:strCache>
                <c:ptCount val="13"/>
                <c:pt idx="0">
                  <c:v>Общегосударственные вопросы</c:v>
                </c:pt>
                <c:pt idx="1">
                  <c:v>Нацианальная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бюджетам муниципальных образований общего характера</c:v>
                </c:pt>
              </c:strCache>
            </c:strRef>
          </c:cat>
          <c:val>
            <c:numRef>
              <c:f>' по разделам структура'!$E$6:$E$18</c:f>
              <c:numCache>
                <c:formatCode>#,##0.00</c:formatCode>
                <c:ptCount val="13"/>
                <c:pt idx="0">
                  <c:v>12.183338000831451</c:v>
                </c:pt>
                <c:pt idx="1">
                  <c:v>8.2971301968574274E-2</c:v>
                </c:pt>
                <c:pt idx="2">
                  <c:v>1.0998729463111814</c:v>
                </c:pt>
                <c:pt idx="3">
                  <c:v>3.2107582891163471</c:v>
                </c:pt>
                <c:pt idx="4">
                  <c:v>0.84258487785277536</c:v>
                </c:pt>
                <c:pt idx="5">
                  <c:v>2.4849147040603259E-2</c:v>
                </c:pt>
                <c:pt idx="6">
                  <c:v>60.98614337013575</c:v>
                </c:pt>
                <c:pt idx="7">
                  <c:v>9.9085725332935102</c:v>
                </c:pt>
                <c:pt idx="8">
                  <c:v>2.7630512068857978</c:v>
                </c:pt>
                <c:pt idx="9">
                  <c:v>0.58889993571525667</c:v>
                </c:pt>
                <c:pt idx="10">
                  <c:v>0.43073511480181692</c:v>
                </c:pt>
                <c:pt idx="11">
                  <c:v>2.4849147040603259E-2</c:v>
                </c:pt>
                <c:pt idx="12">
                  <c:v>7.853374129006335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силами, млн.руб.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555555555555555E-2"/>
                  <c:y val="-2.3148148148148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555555555555555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222222222222223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Лист1!$B$2:$D$2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603</c:v>
                </c:pt>
                <c:pt idx="1">
                  <c:v>635.20000000000005</c:v>
                </c:pt>
                <c:pt idx="2">
                  <c:v>669.3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7836032"/>
        <c:axId val="117837824"/>
        <c:axId val="0"/>
      </c:bar3DChart>
      <c:catAx>
        <c:axId val="117836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7837824"/>
        <c:crosses val="autoZero"/>
        <c:auto val="1"/>
        <c:lblAlgn val="ctr"/>
        <c:lblOffset val="100"/>
        <c:noMultiLvlLbl val="0"/>
      </c:catAx>
      <c:valAx>
        <c:axId val="1178378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78360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188428517050017"/>
          <c:y val="0.12083333333333333"/>
          <c:w val="0.75848824174363139"/>
          <c:h val="0.74583333333333335"/>
        </c:manualLayout>
      </c:layout>
      <c:pie3DChart>
        <c:varyColors val="1"/>
        <c:ser>
          <c:idx val="0"/>
          <c:order val="0"/>
          <c:dPt>
            <c:idx val="0"/>
            <c:bubble3D val="0"/>
            <c:explosion val="8"/>
          </c:dPt>
          <c:dPt>
            <c:idx val="1"/>
            <c:bubble3D val="0"/>
            <c:explosion val="18"/>
          </c:dPt>
          <c:dPt>
            <c:idx val="2"/>
            <c:bubble3D val="0"/>
            <c:explosion val="35"/>
          </c:dPt>
          <c:dPt>
            <c:idx val="3"/>
            <c:bubble3D val="0"/>
            <c:explosion val="16"/>
          </c:dPt>
          <c:dPt>
            <c:idx val="4"/>
            <c:bubble3D val="0"/>
            <c:explosion val="53"/>
          </c:dPt>
          <c:dPt>
            <c:idx val="5"/>
            <c:bubble3D val="0"/>
            <c:explosion val="32"/>
          </c:dPt>
          <c:dPt>
            <c:idx val="6"/>
            <c:bubble3D val="0"/>
            <c:explosion val="22"/>
          </c:dPt>
          <c:dPt>
            <c:idx val="7"/>
            <c:bubble3D val="0"/>
            <c:explosion val="2"/>
          </c:dPt>
          <c:dPt>
            <c:idx val="8"/>
            <c:bubble3D val="0"/>
            <c:explosion val="55"/>
          </c:dPt>
          <c:dPt>
            <c:idx val="9"/>
            <c:bubble3D val="0"/>
            <c:explosion val="68"/>
          </c:dPt>
          <c:dPt>
            <c:idx val="10"/>
            <c:bubble3D val="0"/>
            <c:explosion val="68"/>
          </c:dPt>
          <c:dPt>
            <c:idx val="11"/>
            <c:bubble3D val="0"/>
            <c:explosion val="20"/>
          </c:dPt>
          <c:dPt>
            <c:idx val="12"/>
            <c:bubble3D val="0"/>
            <c:explosion val="10"/>
          </c:dPt>
          <c:dLbls>
            <c:dLbl>
              <c:idx val="0"/>
              <c:layout>
                <c:manualLayout>
                  <c:x val="-5.6506699619896517E-3"/>
                  <c:y val="0.200346456692913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6077525994379497E-2"/>
                  <c:y val="0.2652006233595800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Национальная </a:t>
                    </a:r>
                    <a:r>
                      <a:rPr lang="ru-RU" dirty="0"/>
                      <a:t>оборона
0,11%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"/>
                  <c:y val="7.812007874015748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7.1706627314633523E-2"/>
                  <c:y val="5.7777230971128605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6.0140175681754849E-3"/>
                  <c:y val="-5.517060367454068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8.9552663547401837E-2"/>
                  <c:y val="-0.1645889107611548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2448170132579581"/>
                  <c:y val="8.971456692913577E-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9.1592704758059085E-2"/>
                  <c:y val="-9.2450131233595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5.7382596406218456E-2"/>
                  <c:y val="-7.849032152230964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3.426653206810687E-2"/>
                  <c:y val="-2.309317585301837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3.7112907309023953E-2"/>
                  <c:y val="8.976788057742782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12617894459814119"/>
                  <c:y val="0.1218054461942257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0.21422017632411333"/>
                  <c:y val="5.91648622047244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 по разделам структура'!$C$24:$C$36</c:f>
              <c:strCache>
                <c:ptCount val="13"/>
                <c:pt idx="0">
                  <c:v>Общегосударственные вопросы</c:v>
                </c:pt>
                <c:pt idx="1">
                  <c:v>Нацианальная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бюджетам муниципальных образований общего характера</c:v>
                </c:pt>
              </c:strCache>
            </c:strRef>
          </c:cat>
          <c:val>
            <c:numRef>
              <c:f>' по разделам структура'!$D$24:$D$36</c:f>
              <c:numCache>
                <c:formatCode>General</c:formatCode>
                <c:ptCount val="13"/>
                <c:pt idx="0" formatCode="#,##0.00">
                  <c:v>49088.3</c:v>
                </c:pt>
                <c:pt idx="1">
                  <c:v>337.5</c:v>
                </c:pt>
                <c:pt idx="2" formatCode="#,##0.00">
                  <c:v>4573.3</c:v>
                </c:pt>
                <c:pt idx="3" formatCode="#,##0.00">
                  <c:v>13217.7</c:v>
                </c:pt>
                <c:pt idx="4" formatCode="#,##0.00">
                  <c:v>1407.8</c:v>
                </c:pt>
                <c:pt idx="5">
                  <c:v>100</c:v>
                </c:pt>
                <c:pt idx="6" formatCode="#,##0.00">
                  <c:v>142190.70000000001</c:v>
                </c:pt>
                <c:pt idx="7" formatCode="#,##0.00">
                  <c:v>39421.1</c:v>
                </c:pt>
                <c:pt idx="8" formatCode="#,##0.00">
                  <c:v>8988.7999999999993</c:v>
                </c:pt>
                <c:pt idx="9" formatCode="#,##0.00">
                  <c:v>2464.6999999999998</c:v>
                </c:pt>
                <c:pt idx="10" formatCode="#,##0.00">
                  <c:v>1802.8</c:v>
                </c:pt>
                <c:pt idx="11">
                  <c:v>100</c:v>
                </c:pt>
                <c:pt idx="12" formatCode="#,##0.00">
                  <c:v>34709.199999999997</c:v>
                </c:pt>
              </c:numCache>
            </c:numRef>
          </c:val>
        </c:ser>
        <c:ser>
          <c:idx val="1"/>
          <c:order val="1"/>
          <c:cat>
            <c:strRef>
              <c:f>' по разделам структура'!$C$24:$C$36</c:f>
              <c:strCache>
                <c:ptCount val="13"/>
                <c:pt idx="0">
                  <c:v>Общегосударственные вопросы</c:v>
                </c:pt>
                <c:pt idx="1">
                  <c:v>Нацианальная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бюджетам муниципальных образований общего характера</c:v>
                </c:pt>
              </c:strCache>
            </c:strRef>
          </c:cat>
          <c:val>
            <c:numRef>
              <c:f>' по разделам структура'!$E$24:$E$36</c:f>
              <c:numCache>
                <c:formatCode>#,##0.00</c:formatCode>
                <c:ptCount val="13"/>
                <c:pt idx="0">
                  <c:v>16.450397936474264</c:v>
                </c:pt>
                <c:pt idx="1">
                  <c:v>0.11310249700152712</c:v>
                </c:pt>
                <c:pt idx="2">
                  <c:v>1.5325974801098785</c:v>
                </c:pt>
                <c:pt idx="3">
                  <c:v>4.4294959247913637</c:v>
                </c:pt>
                <c:pt idx="4">
                  <c:v>0.47177983786296263</c:v>
                </c:pt>
                <c:pt idx="5">
                  <c:v>3.3511850963415447E-2</c:v>
                </c:pt>
                <c:pt idx="6">
                  <c:v>47.650735467837166</c:v>
                </c:pt>
                <c:pt idx="7">
                  <c:v>13.210740280138966</c:v>
                </c:pt>
                <c:pt idx="8">
                  <c:v>3.012313259399487</c:v>
                </c:pt>
                <c:pt idx="9">
                  <c:v>0.82596659069530032</c:v>
                </c:pt>
                <c:pt idx="10">
                  <c:v>0.60415164916845365</c:v>
                </c:pt>
                <c:pt idx="11">
                  <c:v>3.3511850963415447E-2</c:v>
                </c:pt>
                <c:pt idx="12">
                  <c:v>11.631695374593793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087599434686048"/>
          <c:y val="8.3333333333333329E-2"/>
          <c:w val="0.75329074634901405"/>
          <c:h val="0.73958333333333337"/>
        </c:manualLayout>
      </c:layout>
      <c:pie3DChart>
        <c:varyColors val="1"/>
        <c:ser>
          <c:idx val="0"/>
          <c:order val="0"/>
          <c:explosion val="20"/>
          <c:dPt>
            <c:idx val="0"/>
            <c:bubble3D val="0"/>
            <c:explosion val="40"/>
          </c:dPt>
          <c:dPt>
            <c:idx val="1"/>
            <c:bubble3D val="0"/>
            <c:explosion val="40"/>
          </c:dPt>
          <c:dPt>
            <c:idx val="2"/>
            <c:bubble3D val="0"/>
            <c:explosion val="50"/>
          </c:dPt>
          <c:dPt>
            <c:idx val="3"/>
            <c:bubble3D val="0"/>
            <c:explosion val="40"/>
          </c:dPt>
          <c:dPt>
            <c:idx val="4"/>
            <c:bubble3D val="0"/>
            <c:explosion val="54"/>
          </c:dPt>
          <c:dPt>
            <c:idx val="5"/>
            <c:bubble3D val="0"/>
            <c:explosion val="35"/>
          </c:dPt>
          <c:dPt>
            <c:idx val="9"/>
            <c:bubble3D val="0"/>
            <c:explosion val="39"/>
          </c:dPt>
          <c:dLbls>
            <c:dLbl>
              <c:idx val="0"/>
              <c:layout>
                <c:manualLayout>
                  <c:x val="8.8454889292684566E-2"/>
                  <c:y val="8.71450131233595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9.4095161181775355E-2"/>
                  <c:y val="0.2588769685039369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2817632411333198E-2"/>
                  <c:y val="5.061991469816273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8.1764856316037415E-2"/>
                  <c:y val="3.481955380577427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5.7597523386499767E-2"/>
                  <c:y val="-3.014632545931758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3.9254862372972606E-2"/>
                  <c:y val="-0.1896387795275590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9.4133925566996426E-3"/>
                  <c:y val="-1.078051181102363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4.7642936940574733E-2"/>
                  <c:y val="-6.964206036745407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6.5001090248334337E-2"/>
                  <c:y val="-3.267798556430446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7.2287233326603403E-2"/>
                  <c:y val="-1.457168635170603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9.719222020324382E-2"/>
                  <c:y val="0.1648654855643044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5.7469277878726695E-2"/>
                  <c:y val="0.1701753608923884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0.11274314556834242"/>
                  <c:y val="4.51681430446194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 по разделам структура'!$C$40:$C$51</c:f>
              <c:strCache>
                <c:ptCount val="12"/>
                <c:pt idx="0">
                  <c:v>Общегосударственные вопросы</c:v>
                </c:pt>
                <c:pt idx="1">
                  <c:v>Нацианальная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 бюджетам муниципальных образований общего характера</c:v>
                </c:pt>
              </c:strCache>
            </c:strRef>
          </c:cat>
          <c:val>
            <c:numRef>
              <c:f>' по разделам структура'!$D$40:$D$51</c:f>
              <c:numCache>
                <c:formatCode>General</c:formatCode>
                <c:ptCount val="12"/>
                <c:pt idx="0" formatCode="#,##0.00">
                  <c:v>50801.2</c:v>
                </c:pt>
                <c:pt idx="1">
                  <c:v>350</c:v>
                </c:pt>
                <c:pt idx="2" formatCode="#,##0.00">
                  <c:v>4726.3</c:v>
                </c:pt>
                <c:pt idx="3" formatCode="#,##0.00">
                  <c:v>18802.8</c:v>
                </c:pt>
                <c:pt idx="4" formatCode="#,##0.00">
                  <c:v>1934.8</c:v>
                </c:pt>
                <c:pt idx="5">
                  <c:v>100</c:v>
                </c:pt>
                <c:pt idx="6" formatCode="#,##0.00">
                  <c:v>148847.70000000001</c:v>
                </c:pt>
                <c:pt idx="7" formatCode="#,##0.00">
                  <c:v>40998</c:v>
                </c:pt>
                <c:pt idx="8" formatCode="#,##0.00">
                  <c:v>10936.7</c:v>
                </c:pt>
                <c:pt idx="9" formatCode="#,##0.00">
                  <c:v>2563.4</c:v>
                </c:pt>
                <c:pt idx="10" formatCode="#,##0.00">
                  <c:v>1874.8</c:v>
                </c:pt>
                <c:pt idx="11" formatCode="#,##0.00">
                  <c:v>33390.699999999997</c:v>
                </c:pt>
              </c:numCache>
            </c:numRef>
          </c:val>
        </c:ser>
        <c:ser>
          <c:idx val="1"/>
          <c:order val="1"/>
          <c:cat>
            <c:strRef>
              <c:f>' по разделам структура'!$C$40:$C$51</c:f>
              <c:strCache>
                <c:ptCount val="12"/>
                <c:pt idx="0">
                  <c:v>Общегосударственные вопросы</c:v>
                </c:pt>
                <c:pt idx="1">
                  <c:v>Нацианальная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 бюджетам муниципальных образований общего характера</c:v>
                </c:pt>
              </c:strCache>
            </c:strRef>
          </c:cat>
          <c:val>
            <c:numRef>
              <c:f>' по разделам структура'!$E$40:$E$51</c:f>
              <c:numCache>
                <c:formatCode>0.00</c:formatCode>
                <c:ptCount val="12"/>
                <c:pt idx="0">
                  <c:v>16.110671355141847</c:v>
                </c:pt>
                <c:pt idx="1">
                  <c:v>0.11099609801145732</c:v>
                </c:pt>
                <c:pt idx="2">
                  <c:v>1.4988595943758594</c:v>
                </c:pt>
                <c:pt idx="3">
                  <c:v>5.9629640905423704</c:v>
                </c:pt>
                <c:pt idx="4">
                  <c:v>0.61358642980733602</c:v>
                </c:pt>
                <c:pt idx="5">
                  <c:v>3.1713170860416383E-2</c:v>
                </c:pt>
                <c:pt idx="6">
                  <c:v>47.20432542279999</c:v>
                </c:pt>
                <c:pt idx="7">
                  <c:v>13.001765789353506</c:v>
                </c:pt>
                <c:pt idx="8">
                  <c:v>3.4683743574911587</c:v>
                </c:pt>
                <c:pt idx="9">
                  <c:v>0.8129354218359135</c:v>
                </c:pt>
                <c:pt idx="10">
                  <c:v>0.59455852729108627</c:v>
                </c:pt>
                <c:pt idx="11">
                  <c:v>10.589249742489052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'культ=обр'!$C$4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'культ=обр'!$D$3:$H$3</c:f>
              <c:strCache>
                <c:ptCount val="5"/>
                <c:pt idx="0">
                  <c:v>2016 год</c:v>
                </c:pt>
                <c:pt idx="1">
                  <c:v> 2017 год</c:v>
                </c:pt>
                <c:pt idx="2">
                  <c:v>Прогноз 2018 год</c:v>
                </c:pt>
                <c:pt idx="3">
                  <c:v>Прогноз 2019 год</c:v>
                </c:pt>
                <c:pt idx="4">
                  <c:v>Прогноз 2020 год </c:v>
                </c:pt>
              </c:strCache>
            </c:strRef>
          </c:cat>
          <c:val>
            <c:numRef>
              <c:f>'культ=обр'!$D$4:$H$4</c:f>
              <c:numCache>
                <c:formatCode>#,##0</c:formatCode>
                <c:ptCount val="5"/>
                <c:pt idx="0" formatCode="General">
                  <c:v>138</c:v>
                </c:pt>
                <c:pt idx="1">
                  <c:v>191</c:v>
                </c:pt>
                <c:pt idx="2">
                  <c:v>245.4</c:v>
                </c:pt>
                <c:pt idx="3">
                  <c:v>142.19999999999999</c:v>
                </c:pt>
                <c:pt idx="4">
                  <c:v>148.80000000000001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2322816"/>
        <c:axId val="132324352"/>
      </c:barChart>
      <c:catAx>
        <c:axId val="132322816"/>
        <c:scaling>
          <c:orientation val="minMax"/>
        </c:scaling>
        <c:delete val="0"/>
        <c:axPos val="b"/>
        <c:majorTickMark val="out"/>
        <c:minorTickMark val="none"/>
        <c:tickLblPos val="nextTo"/>
        <c:crossAx val="132324352"/>
        <c:crosses val="autoZero"/>
        <c:auto val="1"/>
        <c:lblAlgn val="ctr"/>
        <c:lblOffset val="100"/>
        <c:noMultiLvlLbl val="0"/>
      </c:catAx>
      <c:valAx>
        <c:axId val="132324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2322816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6589101514875013"/>
          <c:y val="3.9741251358809265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'культ=обр'!$C$13</c:f>
              <c:strCache>
                <c:ptCount val="1"/>
                <c:pt idx="0">
                  <c:v>Культура и кинематография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'культ=обр'!$D$12:$H$12</c:f>
              <c:strCache>
                <c:ptCount val="5"/>
                <c:pt idx="0">
                  <c:v>2016 год</c:v>
                </c:pt>
                <c:pt idx="1">
                  <c:v> 2017 год</c:v>
                </c:pt>
                <c:pt idx="2">
                  <c:v>Прогноз 2018 год</c:v>
                </c:pt>
                <c:pt idx="3">
                  <c:v>Прогноз 2019 год</c:v>
                </c:pt>
                <c:pt idx="4">
                  <c:v>Прогноз 2020 год </c:v>
                </c:pt>
              </c:strCache>
            </c:strRef>
          </c:cat>
          <c:val>
            <c:numRef>
              <c:f>'культ=обр'!$D$13:$H$13</c:f>
              <c:numCache>
                <c:formatCode>0</c:formatCode>
                <c:ptCount val="5"/>
                <c:pt idx="0">
                  <c:v>27.8</c:v>
                </c:pt>
                <c:pt idx="1">
                  <c:v>36</c:v>
                </c:pt>
                <c:pt idx="2">
                  <c:v>39.9</c:v>
                </c:pt>
                <c:pt idx="3">
                  <c:v>39.4</c:v>
                </c:pt>
                <c:pt idx="4">
                  <c:v>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2348928"/>
        <c:axId val="132367104"/>
      </c:barChart>
      <c:catAx>
        <c:axId val="132348928"/>
        <c:scaling>
          <c:orientation val="minMax"/>
        </c:scaling>
        <c:delete val="0"/>
        <c:axPos val="b"/>
        <c:majorTickMark val="out"/>
        <c:minorTickMark val="none"/>
        <c:tickLblPos val="nextTo"/>
        <c:crossAx val="132367104"/>
        <c:crosses val="autoZero"/>
        <c:auto val="1"/>
        <c:lblAlgn val="ctr"/>
        <c:lblOffset val="100"/>
        <c:noMultiLvlLbl val="0"/>
      </c:catAx>
      <c:valAx>
        <c:axId val="132367104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32348928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Какие средства направляются на физическую культуру и спорт</a:t>
            </a:r>
          </a:p>
        </c:rich>
      </c:tx>
      <c:layout>
        <c:manualLayout>
          <c:xMode val="edge"/>
          <c:yMode val="edge"/>
          <c:x val="0.12928875147087143"/>
          <c:y val="2.9529600466608342E-2"/>
        </c:manualLayout>
      </c:layout>
      <c:overlay val="0"/>
    </c:title>
    <c:autoTitleDeleted val="0"/>
    <c:view3D>
      <c:rotX val="15"/>
      <c:hPercent val="5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366132246507425"/>
          <c:y val="0.15111358996792204"/>
          <c:w val="0.42110943368374082"/>
          <c:h val="0.25484237386993558"/>
        </c:manualLayout>
      </c:layout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115881856"/>
        <c:axId val="115883392"/>
        <c:axId val="0"/>
      </c:bar3DChart>
      <c:catAx>
        <c:axId val="115881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115883392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15883392"/>
        <c:scaling>
          <c:orientation val="minMax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15881856"/>
        <c:crosses val="autoZero"/>
        <c:crossBetween val="between"/>
        <c:majorUnit val="500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9660461223798449E-2"/>
          <c:y val="1.4090657862202377E-2"/>
          <c:w val="0.63913424464676971"/>
          <c:h val="0.9125603610024289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Лист1!$B$23</c:f>
              <c:strCache>
                <c:ptCount val="1"/>
                <c:pt idx="0">
                  <c:v>Дотации на выравнивание бюджетной обеспеченности бюджетам поселений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2905982905982913E-2"/>
                  <c:y val="-1.458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298412198280337E-2"/>
                  <c:y val="-5.6475717423239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4471119784504825E-2"/>
                  <c:y val="-4.67034165781856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157993374142399E-2"/>
                  <c:y val="1.5260243189388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974358974358974E-2"/>
                  <c:y val="2.70833333333332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Лист1!$C$22:$G$22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2020 год</c:v>
                </c:pt>
              </c:strCache>
            </c:strRef>
          </c:cat>
          <c:val>
            <c:numRef>
              <c:f>Лист1!$C$23:$G$23</c:f>
              <c:numCache>
                <c:formatCode>#,##0.00</c:formatCode>
                <c:ptCount val="5"/>
                <c:pt idx="0">
                  <c:v>8189.6</c:v>
                </c:pt>
                <c:pt idx="1">
                  <c:v>12221</c:v>
                </c:pt>
                <c:pt idx="2">
                  <c:v>15605.3</c:v>
                </c:pt>
                <c:pt idx="3">
                  <c:v>20472.3</c:v>
                </c:pt>
                <c:pt idx="4">
                  <c:v>22113.3</c:v>
                </c:pt>
              </c:numCache>
            </c:numRef>
          </c:val>
        </c:ser>
        <c:ser>
          <c:idx val="1"/>
          <c:order val="1"/>
          <c:tx>
            <c:strRef>
              <c:f>Лист1!$B$24</c:f>
              <c:strCache>
                <c:ptCount val="1"/>
                <c:pt idx="0">
                  <c:v>Иные межбюджетные трансферты  бюджетам поселений на сбалансированность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2905982905982927E-2"/>
                  <c:y val="-1.04166666666666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2905982905982913E-2"/>
                  <c:y val="-2.29166666666666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1658021604156921E-2"/>
                  <c:y val="-2.86629310720986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1736109466889839E-2"/>
                  <c:y val="2.2562651811557313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8141677336397963E-2"/>
                  <c:y val="5.52066818902447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Лист1!$C$22:$G$22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2020 год</c:v>
                </c:pt>
              </c:strCache>
            </c:strRef>
          </c:cat>
          <c:val>
            <c:numRef>
              <c:f>Лист1!$C$24:$G$24</c:f>
              <c:numCache>
                <c:formatCode>#,##0.00</c:formatCode>
                <c:ptCount val="5"/>
                <c:pt idx="0">
                  <c:v>956.4</c:v>
                </c:pt>
                <c:pt idx="1">
                  <c:v>19122.2</c:v>
                </c:pt>
                <c:pt idx="2">
                  <c:v>15998.9</c:v>
                </c:pt>
                <c:pt idx="3">
                  <c:v>14236.9</c:v>
                </c:pt>
                <c:pt idx="4">
                  <c:v>11277.4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6001792"/>
        <c:axId val="116019968"/>
        <c:axId val="0"/>
      </c:bar3DChart>
      <c:catAx>
        <c:axId val="1160017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6019968"/>
        <c:crosses val="autoZero"/>
        <c:auto val="1"/>
        <c:lblAlgn val="ctr"/>
        <c:lblOffset val="100"/>
        <c:noMultiLvlLbl val="0"/>
      </c:catAx>
      <c:valAx>
        <c:axId val="116019968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116001792"/>
        <c:crosses val="autoZero"/>
        <c:crossBetween val="between"/>
      </c:valAx>
      <c:spPr>
        <a:solidFill>
          <a:srgbClr val="A9DCF5"/>
        </a:solidFill>
      </c:spPr>
    </c:plotArea>
    <c:legend>
      <c:legendPos val="r"/>
      <c:layout>
        <c:manualLayout>
          <c:xMode val="edge"/>
          <c:yMode val="edge"/>
          <c:x val="0.76096918193060525"/>
          <c:y val="0.1366363188976378"/>
          <c:w val="0.23082567328584619"/>
          <c:h val="0.51006069553805777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40"/>
      <c:rotY val="40"/>
      <c:rAngAx val="1"/>
    </c:view3D>
    <c:floor>
      <c:thickness val="0"/>
    </c:floor>
    <c:side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sideWall>
    <c:back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backWall>
    <c:plotArea>
      <c:layout>
        <c:manualLayout>
          <c:layoutTarget val="inner"/>
          <c:xMode val="edge"/>
          <c:yMode val="edge"/>
          <c:x val="7.1768933365393056E-2"/>
          <c:y val="9.8901188821985481E-2"/>
          <c:w val="0.90702489590131707"/>
          <c:h val="0.747320518758684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Лист1!$A$11</c:f>
              <c:strCache>
                <c:ptCount val="1"/>
                <c:pt idx="0">
                  <c:v>Муниципальный долг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0928404197207106E-2"/>
                  <c:y val="-4.4392716535433065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42311566884773E-2"/>
                  <c:y val="-1.9318077427821521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476646328521205E-3"/>
                  <c:y val="-3.5945866141732286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3.3333333333333333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8416328984497975E-3"/>
                  <c:y val="-2.5000000000000001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2016 год</c:v>
                </c:pt>
                <c:pt idx="1">
                  <c:v>Бюджет 2017 год</c:v>
                </c:pt>
                <c:pt idx="2">
                  <c:v>Прогноз 2018 год</c:v>
                </c:pt>
                <c:pt idx="3">
                  <c:v>Прогноз 2019 год</c:v>
                </c:pt>
                <c:pt idx="4">
                  <c:v>Прогноз 2020 год</c:v>
                </c:pt>
              </c:strCache>
            </c:strRef>
          </c:cat>
          <c:val>
            <c:numRef>
              <c:f>Лист1!$B$11:$F$11</c:f>
              <c:numCache>
                <c:formatCode>#,##0.0</c:formatCode>
                <c:ptCount val="5"/>
                <c:pt idx="0">
                  <c:v>8500</c:v>
                </c:pt>
                <c:pt idx="1">
                  <c:v>7000</c:v>
                </c:pt>
                <c:pt idx="2">
                  <c:v>3500</c:v>
                </c:pt>
                <c:pt idx="3">
                  <c:v>3500</c:v>
                </c:pt>
                <c:pt idx="4" formatCode="General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Лист1!$A$12</c:f>
              <c:strCache>
                <c:ptCount val="1"/>
                <c:pt idx="0">
                  <c:v>Расходы на обслуживание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89511365935018E-2"/>
                  <c:y val="-4.83322184401771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64332986019671E-2"/>
                  <c:y val="-5.0529137460185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4430221270259583E-2"/>
                  <c:y val="-4.24229002624671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5998205014108846E-2"/>
                  <c:y val="-5.20833333333333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5782860578295763E-3"/>
                  <c:y val="-2.500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2016 год</c:v>
                </c:pt>
                <c:pt idx="1">
                  <c:v>Бюджет 2017 год</c:v>
                </c:pt>
                <c:pt idx="2">
                  <c:v>Прогноз 2018 год</c:v>
                </c:pt>
                <c:pt idx="3">
                  <c:v>Прогноз 2019 год</c:v>
                </c:pt>
                <c:pt idx="4">
                  <c:v>Прогноз 2020 год</c:v>
                </c:pt>
              </c:strCache>
            </c:strRef>
          </c:cat>
          <c:val>
            <c:numRef>
              <c:f>Лист1!$B$12:$F$12</c:f>
              <c:numCache>
                <c:formatCode>#,##0.0</c:formatCode>
                <c:ptCount val="5"/>
                <c:pt idx="0">
                  <c:v>6</c:v>
                </c:pt>
                <c:pt idx="1">
                  <c:v>10</c:v>
                </c:pt>
                <c:pt idx="2">
                  <c:v>100</c:v>
                </c:pt>
                <c:pt idx="3">
                  <c:v>100</c:v>
                </c:pt>
                <c:pt idx="4" 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4003456"/>
        <c:axId val="124004992"/>
        <c:axId val="0"/>
      </c:bar3DChart>
      <c:catAx>
        <c:axId val="1240034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300" b="1"/>
            </a:pPr>
            <a:endParaRPr lang="ru-RU"/>
          </a:p>
        </c:txPr>
        <c:crossAx val="124004992"/>
        <c:crosses val="autoZero"/>
        <c:auto val="1"/>
        <c:lblAlgn val="ctr"/>
        <c:lblOffset val="100"/>
        <c:noMultiLvlLbl val="0"/>
      </c:catAx>
      <c:valAx>
        <c:axId val="124004992"/>
        <c:scaling>
          <c:orientation val="minMax"/>
        </c:scaling>
        <c:delete val="0"/>
        <c:axPos val="l"/>
        <c:majorGridlines>
          <c:spPr>
            <a:ln w="0">
              <a:solidFill>
                <a:schemeClr val="bg1"/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24003456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7.2790448864989282E-2"/>
          <c:y val="0.93975213254593171"/>
          <c:w val="0.81473752371676289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2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Лист1!$C$4</c:f>
              <c:strCache>
                <c:ptCount val="1"/>
                <c:pt idx="0">
                  <c:v>Верхний предел муниципального долга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>
                <c:manualLayout>
                  <c:x val="1.6483111429986491E-3"/>
                  <c:y val="-1.9596588033428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966222859972982E-3"/>
                  <c:y val="-3.91931760668567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3.07946383382446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1.3997562881020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Лист1!$B$5:$B$8</c:f>
              <c:strCache>
                <c:ptCount val="4"/>
                <c:pt idx="0">
                  <c:v>ожидаемое исполнение 2017 год</c:v>
                </c:pt>
                <c:pt idx="1">
                  <c:v>прогноз 2018 год</c:v>
                </c:pt>
                <c:pt idx="2">
                  <c:v>прогноз 2019 год</c:v>
                </c:pt>
                <c:pt idx="3">
                  <c:v>прогноз 2020 год</c:v>
                </c:pt>
              </c:strCache>
            </c:strRef>
          </c:cat>
          <c:val>
            <c:numRef>
              <c:f>Лист1!$C$5:$C$8</c:f>
              <c:numCache>
                <c:formatCode>#,##0.0</c:formatCode>
                <c:ptCount val="4"/>
                <c:pt idx="0">
                  <c:v>7000</c:v>
                </c:pt>
                <c:pt idx="1">
                  <c:v>3500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Лист1!$D$4</c:f>
              <c:strCache>
                <c:ptCount val="1"/>
                <c:pt idx="0">
                  <c:v>Предельный объем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18566424458907E-2"/>
                  <c:y val="-2.5020874416731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85791027887658E-2"/>
                  <c:y val="-2.78638745000555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785138719413996E-2"/>
                  <c:y val="-3.04447509304521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538178000990544E-2"/>
                  <c:y val="-1.3997562881020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Лист1!$B$5:$B$8</c:f>
              <c:strCache>
                <c:ptCount val="4"/>
                <c:pt idx="0">
                  <c:v>ожидаемое исполнение 2017 год</c:v>
                </c:pt>
                <c:pt idx="1">
                  <c:v>прогноз 2018 год</c:v>
                </c:pt>
                <c:pt idx="2">
                  <c:v>прогноз 2019 год</c:v>
                </c:pt>
                <c:pt idx="3">
                  <c:v>прогноз 2020 год</c:v>
                </c:pt>
              </c:strCache>
            </c:strRef>
          </c:cat>
          <c:val>
            <c:numRef>
              <c:f>Лист1!$D$5:$D$8</c:f>
              <c:numCache>
                <c:formatCode>#,##0.0</c:formatCode>
                <c:ptCount val="4"/>
                <c:pt idx="0">
                  <c:v>10000</c:v>
                </c:pt>
                <c:pt idx="1">
                  <c:v>7000</c:v>
                </c:pt>
                <c:pt idx="2">
                  <c:v>3500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2394368"/>
        <c:axId val="132404352"/>
        <c:axId val="0"/>
      </c:bar3DChart>
      <c:catAx>
        <c:axId val="1323943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2404352"/>
        <c:crosses val="autoZero"/>
        <c:auto val="1"/>
        <c:lblAlgn val="ctr"/>
        <c:lblOffset val="100"/>
        <c:noMultiLvlLbl val="0"/>
      </c:catAx>
      <c:valAx>
        <c:axId val="13240435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23943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2938101487314093E-2"/>
          <c:y val="0.9336851970790857"/>
          <c:w val="0.91912357830271219"/>
          <c:h val="6.599078531395601E-2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Инвестиции по полному кругу предприятий,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Лист1!$R$29</c:f>
              <c:strCache>
                <c:ptCount val="1"/>
                <c:pt idx="0">
                  <c:v>инвестиции 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9444444444444445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22222222222223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5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Лист1!$S$28:$U$28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Лист1!$S$29:$U$29</c:f>
              <c:numCache>
                <c:formatCode>General</c:formatCode>
                <c:ptCount val="3"/>
                <c:pt idx="0">
                  <c:v>210</c:v>
                </c:pt>
                <c:pt idx="1">
                  <c:v>215</c:v>
                </c:pt>
                <c:pt idx="2">
                  <c:v>220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7866880"/>
        <c:axId val="117868416"/>
        <c:axId val="0"/>
      </c:bar3DChart>
      <c:catAx>
        <c:axId val="117866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7868416"/>
        <c:crosses val="autoZero"/>
        <c:auto val="1"/>
        <c:lblAlgn val="ctr"/>
        <c:lblOffset val="100"/>
        <c:noMultiLvlLbl val="0"/>
      </c:catAx>
      <c:valAx>
        <c:axId val="117868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78668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Лист1!$A$74</c:f>
              <c:strCache>
                <c:ptCount val="1"/>
                <c:pt idx="0">
                  <c:v>Фонд оплаты труда,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555555555555555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555555555555555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8888888888888994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Лист1!$B$73:$D$73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Лист1!$B$74:$D$74</c:f>
              <c:numCache>
                <c:formatCode>General</c:formatCode>
                <c:ptCount val="3"/>
                <c:pt idx="0">
                  <c:v>453.9</c:v>
                </c:pt>
                <c:pt idx="1">
                  <c:v>497.5</c:v>
                </c:pt>
                <c:pt idx="2">
                  <c:v>524.4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7892224"/>
        <c:axId val="131497984"/>
        <c:axId val="0"/>
      </c:bar3DChart>
      <c:catAx>
        <c:axId val="117892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1497984"/>
        <c:crosses val="autoZero"/>
        <c:auto val="1"/>
        <c:lblAlgn val="ctr"/>
        <c:lblOffset val="100"/>
        <c:noMultiLvlLbl val="0"/>
      </c:catAx>
      <c:valAx>
        <c:axId val="131497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78922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Инвестиции на душу населения,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Лист1!$R$33</c:f>
              <c:strCache>
                <c:ptCount val="1"/>
                <c:pt idx="0">
                  <c:v>Инвестиции на душу населения, руб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2.3148148148148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000000000000001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666666666666664E-2"/>
                  <c:y val="-2.7885434381934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Лист1!$S$32:$U$32</c:f>
              <c:strCache>
                <c:ptCount val="3"/>
                <c:pt idx="0">
                  <c:v>2018 г</c:v>
                </c:pt>
                <c:pt idx="1">
                  <c:v>2019 г</c:v>
                </c:pt>
                <c:pt idx="2">
                  <c:v>2020 г</c:v>
                </c:pt>
              </c:strCache>
            </c:strRef>
          </c:cat>
          <c:val>
            <c:numRef>
              <c:f>Лист1!$S$33:$U$33</c:f>
              <c:numCache>
                <c:formatCode>0</c:formatCode>
                <c:ptCount val="3"/>
                <c:pt idx="0">
                  <c:v>28100</c:v>
                </c:pt>
                <c:pt idx="1">
                  <c:v>23391</c:v>
                </c:pt>
                <c:pt idx="2">
                  <c:v>27810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5003904"/>
        <c:axId val="45015040"/>
        <c:axId val="0"/>
      </c:bar3DChart>
      <c:catAx>
        <c:axId val="450039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45015040"/>
        <c:crosses val="autoZero"/>
        <c:auto val="1"/>
        <c:lblAlgn val="ctr"/>
        <c:lblOffset val="100"/>
        <c:noMultiLvlLbl val="0"/>
      </c:catAx>
      <c:valAx>
        <c:axId val="4501504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450039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182852143482065E-2"/>
          <c:y val="2.8252405949256341E-2"/>
          <c:w val="0.88337270341207352"/>
          <c:h val="0.7761151210265383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</c:spPr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PowerPoint]Sheet1'!$B$1:$F$1</c:f>
              <c:strCache>
                <c:ptCount val="5"/>
                <c:pt idx="0">
                  <c:v>исполнено 2016 г</c:v>
                </c:pt>
                <c:pt idx="1">
                  <c:v>ожидаемое 2017 г</c:v>
                </c:pt>
                <c:pt idx="2">
                  <c:v>прогноз 2018 г</c:v>
                </c:pt>
                <c:pt idx="3">
                  <c:v>прогноз 2019 г</c:v>
                </c:pt>
                <c:pt idx="4">
                  <c:v>прогноз 2020 г</c:v>
                </c:pt>
              </c:strCache>
            </c:strRef>
          </c:cat>
          <c:val>
            <c:numRef>
              <c:f>'[Диаграмма в Microsoft PowerPoint]Sheet1'!$B$2:$F$2</c:f>
              <c:numCache>
                <c:formatCode>General</c:formatCode>
                <c:ptCount val="5"/>
                <c:pt idx="0">
                  <c:v>164.4</c:v>
                </c:pt>
                <c:pt idx="1">
                  <c:v>193.6</c:v>
                </c:pt>
                <c:pt idx="2">
                  <c:v>208.7</c:v>
                </c:pt>
                <c:pt idx="3">
                  <c:v>209.8</c:v>
                </c:pt>
                <c:pt idx="4">
                  <c:v>217.6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2072192"/>
        <c:axId val="132073728"/>
      </c:barChart>
      <c:catAx>
        <c:axId val="132072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+mn-lt"/>
                <a:cs typeface="Times New Roman" pitchFamily="18" charset="0"/>
              </a:defRPr>
            </a:pPr>
            <a:endParaRPr lang="ru-RU"/>
          </a:p>
        </c:txPr>
        <c:crossAx val="132073728"/>
        <c:crosses val="autoZero"/>
        <c:auto val="1"/>
        <c:lblAlgn val="ctr"/>
        <c:lblOffset val="100"/>
        <c:noMultiLvlLbl val="0"/>
      </c:catAx>
      <c:valAx>
        <c:axId val="1320737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2072192"/>
        <c:crosses val="autoZero"/>
        <c:crossBetween val="between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w="0" h="0" prst="hardEdge"/>
        </a:sp3d>
      </c:spPr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6659908158352777E-2"/>
          <c:y val="2.4791447107230805E-2"/>
          <c:w val="0.92717290671406882"/>
          <c:h val="0.888251587772961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'[Диаграмма в Microsoft PowerPoint]Лист1'!$B$4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>
                <c:manualLayout>
                  <c:x val="1.3472498637528101E-17"/>
                  <c:y val="-2.23295682516442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3487205125356446E-3"/>
                  <c:y val="-1.1164784125822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1.1164784125822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8789764100285156E-3"/>
                  <c:y val="-8.93182730065761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469744102507128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PowerPoint]Лист1'!$C$3:$G$3</c:f>
              <c:strCache>
                <c:ptCount val="5"/>
                <c:pt idx="0">
                  <c:v>Исполнено 2016</c:v>
                </c:pt>
                <c:pt idx="1">
                  <c:v>Ожидаемое 2017</c:v>
                </c:pt>
                <c:pt idx="2">
                  <c:v>Прогноз 2018</c:v>
                </c:pt>
                <c:pt idx="3">
                  <c:v>Прогноз 2019</c:v>
                </c:pt>
                <c:pt idx="4">
                  <c:v>Прогноз 2020</c:v>
                </c:pt>
              </c:strCache>
            </c:strRef>
          </c:cat>
          <c:val>
            <c:numRef>
              <c:f>'[Диаграмма в Microsoft PowerPoint]Лист1'!$C$4:$G$4</c:f>
              <c:numCache>
                <c:formatCode>0.0</c:formatCode>
                <c:ptCount val="5"/>
                <c:pt idx="0">
                  <c:v>358.4</c:v>
                </c:pt>
                <c:pt idx="1">
                  <c:v>383.9</c:v>
                </c:pt>
                <c:pt idx="2" formatCode="General">
                  <c:v>405.9</c:v>
                </c:pt>
                <c:pt idx="3" formatCode="General">
                  <c:v>301.89999999999998</c:v>
                </c:pt>
                <c:pt idx="4" formatCode="General">
                  <c:v>315.3</c:v>
                </c:pt>
              </c:numCache>
            </c:numRef>
          </c:val>
        </c:ser>
        <c:ser>
          <c:idx val="1"/>
          <c:order val="1"/>
          <c:tx>
            <c:strRef>
              <c:f>'[Диаграмма в Microsoft PowerPoint]Лист1'!$B$5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3227696922564159E-2"/>
                  <c:y val="-1.786365460131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070825915458355E-2"/>
                  <c:y val="-1.5244681423884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757952820057031E-2"/>
                  <c:y val="-1.78638304246872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106673332592673E-2"/>
                  <c:y val="-1.56306977761508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910667333259267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PowerPoint]Лист1'!$C$3:$G$3</c:f>
              <c:strCache>
                <c:ptCount val="5"/>
                <c:pt idx="0">
                  <c:v>Исполнено 2016</c:v>
                </c:pt>
                <c:pt idx="1">
                  <c:v>Ожидаемое 2017</c:v>
                </c:pt>
                <c:pt idx="2">
                  <c:v>Прогноз 2018</c:v>
                </c:pt>
                <c:pt idx="3">
                  <c:v>Прогноз 2019</c:v>
                </c:pt>
                <c:pt idx="4">
                  <c:v>Прогноз 2020</c:v>
                </c:pt>
              </c:strCache>
            </c:strRef>
          </c:cat>
          <c:val>
            <c:numRef>
              <c:f>'[Диаграмма в Microsoft PowerPoint]Лист1'!$C$5:$G$5</c:f>
              <c:numCache>
                <c:formatCode>0.0</c:formatCode>
                <c:ptCount val="5"/>
                <c:pt idx="0" formatCode="General">
                  <c:v>349.8</c:v>
                </c:pt>
                <c:pt idx="1">
                  <c:v>398</c:v>
                </c:pt>
                <c:pt idx="2">
                  <c:v>402.4</c:v>
                </c:pt>
                <c:pt idx="3" formatCode="General">
                  <c:v>298.39999999999998</c:v>
                </c:pt>
                <c:pt idx="4" formatCode="General">
                  <c:v>315.3</c:v>
                </c:pt>
              </c:numCache>
            </c:numRef>
          </c:val>
        </c:ser>
        <c:ser>
          <c:idx val="2"/>
          <c:order val="2"/>
          <c:tx>
            <c:strRef>
              <c:f>'[Диаграмма в Microsoft PowerPoint]Лист1'!$B$6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66FF33"/>
            </a:solidFill>
          </c:spPr>
          <c:invertIfNegative val="0"/>
          <c:dLbls>
            <c:dLbl>
              <c:idx val="0"/>
              <c:layout>
                <c:manualLayout>
                  <c:x val="1.3227696922564187E-2"/>
                  <c:y val="-2.23295682516440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2910787690256637E-2"/>
                  <c:y val="4.0193398676331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227696922564159E-2"/>
                  <c:y val="-1.56306977761508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757952820057031E-2"/>
                  <c:y val="-1.1164784125822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3487205125356446E-3"/>
                  <c:y val="-2.0096611426479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PowerPoint]Лист1'!$C$3:$G$3</c:f>
              <c:strCache>
                <c:ptCount val="5"/>
                <c:pt idx="0">
                  <c:v>Исполнено 2016</c:v>
                </c:pt>
                <c:pt idx="1">
                  <c:v>Ожидаемое 2017</c:v>
                </c:pt>
                <c:pt idx="2">
                  <c:v>Прогноз 2018</c:v>
                </c:pt>
                <c:pt idx="3">
                  <c:v>Прогноз 2019</c:v>
                </c:pt>
                <c:pt idx="4">
                  <c:v>Прогноз 2020</c:v>
                </c:pt>
              </c:strCache>
            </c:strRef>
          </c:cat>
          <c:val>
            <c:numRef>
              <c:f>'[Диаграмма в Microsoft PowerPoint]Лист1'!$C$6:$G$6</c:f>
              <c:numCache>
                <c:formatCode>0.0</c:formatCode>
                <c:ptCount val="5"/>
                <c:pt idx="0">
                  <c:v>8.6</c:v>
                </c:pt>
                <c:pt idx="1">
                  <c:v>-14.1</c:v>
                </c:pt>
                <c:pt idx="2" formatCode="General">
                  <c:v>3.5</c:v>
                </c:pt>
                <c:pt idx="3" formatCode="General">
                  <c:v>3.5</c:v>
                </c:pt>
                <c:pt idx="4" 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2158592"/>
        <c:axId val="132160128"/>
        <c:axId val="0"/>
      </c:bar3DChart>
      <c:catAx>
        <c:axId val="13215859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 b="1">
                <a:latin typeface="Arial Narrow" pitchFamily="34" charset="0"/>
              </a:defRPr>
            </a:pPr>
            <a:endParaRPr lang="ru-RU"/>
          </a:p>
        </c:txPr>
        <c:crossAx val="132160128"/>
        <c:crosses val="autoZero"/>
        <c:auto val="1"/>
        <c:lblAlgn val="ctr"/>
        <c:lblOffset val="100"/>
        <c:noMultiLvlLbl val="0"/>
      </c:catAx>
      <c:valAx>
        <c:axId val="132160128"/>
        <c:scaling>
          <c:orientation val="minMax"/>
        </c:scaling>
        <c:delete val="0"/>
        <c:axPos val="l"/>
        <c:majorGridlines>
          <c:spPr>
            <a:ln>
              <a:solidFill>
                <a:sysClr val="window" lastClr="FFFFFF">
                  <a:lumMod val="50000"/>
                </a:sys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215859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1310319630248849E-2"/>
          <c:y val="0.93783448198742303"/>
          <c:w val="0.90253555837969213"/>
          <c:h val="6.1834588518782853E-2"/>
        </c:manualLayout>
      </c:layout>
      <c:overlay val="0"/>
      <c:txPr>
        <a:bodyPr/>
        <a:lstStyle/>
        <a:p>
          <a:pPr>
            <a:defRPr sz="1400" b="1">
              <a:latin typeface="Arial Narrow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67526555020457"/>
          <c:y val="9.1539362983658154E-2"/>
          <c:w val="0.86081769899962801"/>
          <c:h val="0.576077934388321"/>
        </c:manualLayout>
      </c:layout>
      <c:pie3DChart>
        <c:varyColors val="1"/>
        <c:ser>
          <c:idx val="1"/>
          <c:order val="1"/>
          <c:tx>
            <c:strRef>
              <c:f>Лист1!$D$4:$D$5</c:f>
              <c:strCache>
                <c:ptCount val="1"/>
                <c:pt idx="0">
                  <c:v>2016 год %</c:v>
                </c:pt>
              </c:strCache>
            </c:strRef>
          </c:tx>
          <c:explosion val="25"/>
          <c:dPt>
            <c:idx val="0"/>
            <c:bubble3D val="0"/>
            <c:explosion val="0"/>
            <c:spPr>
              <a:solidFill>
                <a:srgbClr val="FF0000"/>
              </a:solidFill>
            </c:spPr>
          </c:dPt>
          <c:dPt>
            <c:idx val="1"/>
            <c:bubble3D val="0"/>
            <c:explosion val="10"/>
            <c:spPr>
              <a:solidFill>
                <a:srgbClr val="FFFF00"/>
              </a:solidFill>
            </c:spPr>
          </c:dPt>
          <c:dPt>
            <c:idx val="2"/>
            <c:bubble3D val="0"/>
            <c:explosion val="26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8.0921041119860065E-2"/>
                  <c:y val="-6.0786672499270923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 10%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8.2545713035870522E-2"/>
                  <c:y val="-3.40150189559638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3261298261545817"/>
                  <c:y val="-8.7999512874464402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Лист1!$D$6:$D$8</c:f>
              <c:numCache>
                <c:formatCode>0</c:formatCode>
                <c:ptCount val="3"/>
                <c:pt idx="0">
                  <c:v>14</c:v>
                </c:pt>
                <c:pt idx="1">
                  <c:v>1</c:v>
                </c:pt>
                <c:pt idx="2">
                  <c:v>85</c:v>
                </c:pt>
              </c:numCache>
            </c:numRef>
          </c:val>
        </c:ser>
        <c:ser>
          <c:idx val="0"/>
          <c:order val="0"/>
          <c:tx>
            <c:strRef>
              <c:f>Лист1!$C$4:$C$5</c:f>
              <c:strCache>
                <c:ptCount val="1"/>
                <c:pt idx="0">
                  <c:v>2016 год тыс.руб</c:v>
                </c:pt>
              </c:strCache>
            </c:strRef>
          </c:tx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Лист1!$C$6:$C$8</c:f>
              <c:numCache>
                <c:formatCode>#,##0.0</c:formatCode>
                <c:ptCount val="3"/>
                <c:pt idx="0">
                  <c:v>49396.7</c:v>
                </c:pt>
                <c:pt idx="1">
                  <c:v>3373.4</c:v>
                </c:pt>
                <c:pt idx="2">
                  <c:v>305660.5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6.1452109185935862E-2"/>
          <c:y val="0.69132229300814618"/>
          <c:w val="0.91543693212831423"/>
          <c:h val="0.30415541583535444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7347588159720144"/>
          <c:h val="1"/>
        </c:manualLayout>
      </c:layout>
      <c:pie3DChart>
        <c:varyColors val="1"/>
        <c:ser>
          <c:idx val="1"/>
          <c:order val="1"/>
          <c:dPt>
            <c:idx val="0"/>
            <c:bubble3D val="0"/>
            <c:explosion val="12"/>
            <c:spPr>
              <a:solidFill>
                <a:srgbClr val="FF0000"/>
              </a:solidFill>
            </c:spPr>
          </c:dPt>
          <c:dPt>
            <c:idx val="1"/>
            <c:bubble3D val="0"/>
            <c:explosion val="11"/>
            <c:spPr>
              <a:solidFill>
                <a:srgbClr val="FFFF00"/>
              </a:solidFill>
            </c:spPr>
          </c:dPt>
          <c:dPt>
            <c:idx val="2"/>
            <c:bubble3D val="0"/>
            <c:explosion val="22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0.10811461067366579"/>
                  <c:y val="-8.76199329250510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9602362204724408E-2"/>
                  <c:y val="3.07276173811606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6267279090113756E-2"/>
                  <c:y val="7.605752405949259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Лист2!$D$5:$D$7</c:f>
              <c:numCache>
                <c:formatCode>0</c:formatCode>
                <c:ptCount val="3"/>
                <c:pt idx="0">
                  <c:v>12</c:v>
                </c:pt>
                <c:pt idx="1">
                  <c:v>0.75285041148875775</c:v>
                </c:pt>
                <c:pt idx="2">
                  <c:v>87</c:v>
                </c:pt>
              </c:numCache>
            </c:numRef>
          </c:val>
        </c:ser>
        <c:ser>
          <c:idx val="0"/>
          <c:order val="0"/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Лист2!$C$5:$C$7</c:f>
              <c:numCache>
                <c:formatCode>#,##0.0</c:formatCode>
                <c:ptCount val="3"/>
                <c:pt idx="0">
                  <c:v>48462</c:v>
                </c:pt>
                <c:pt idx="1">
                  <c:v>2890</c:v>
                </c:pt>
                <c:pt idx="2">
                  <c:v>332522.40000000002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drawing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image" Target="../media/image47.jp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0.03827</cdr:x>
      <cdr:y>0</cdr:y>
    </cdr:from>
    <cdr:to>
      <cdr:x>0.95571</cdr:x>
      <cdr:y>0.10878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5646" y="0"/>
          <a:ext cx="8525463" cy="6467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200" b="1" dirty="0">
              <a:solidFill>
                <a:schemeClr val="bg1"/>
              </a:solidFill>
            </a:rPr>
            <a:t>Какую</a:t>
          </a:r>
          <a:r>
            <a:rPr lang="ru-RU" sz="2200" b="1" baseline="0" dirty="0">
              <a:solidFill>
                <a:schemeClr val="bg1"/>
              </a:solidFill>
            </a:rPr>
            <a:t> помощь из областного и федерального бюджетов получает </a:t>
          </a:r>
        </a:p>
        <a:p xmlns:a="http://schemas.openxmlformats.org/drawingml/2006/main">
          <a:pPr algn="ctr"/>
          <a:r>
            <a:rPr lang="ru-RU" sz="2200" b="1" baseline="0" dirty="0">
              <a:solidFill>
                <a:schemeClr val="bg1"/>
              </a:solidFill>
            </a:rPr>
            <a:t>Тонкинский муниципальный район, тыс</a:t>
          </a:r>
          <a:r>
            <a:rPr lang="ru-RU" sz="2200" b="1" baseline="0" dirty="0" smtClean="0">
              <a:solidFill>
                <a:schemeClr val="bg1"/>
              </a:solidFill>
            </a:rPr>
            <a:t>. руб</a:t>
          </a:r>
          <a:r>
            <a:rPr lang="ru-RU" sz="2200" b="1" baseline="0" dirty="0">
              <a:solidFill>
                <a:schemeClr val="bg1"/>
              </a:solidFill>
            </a:rPr>
            <a:t>.</a:t>
          </a:r>
          <a:endParaRPr lang="ru-RU" sz="2200" b="1" dirty="0">
            <a:solidFill>
              <a:schemeClr val="bg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0.06557</cdr:x>
      <cdr:y>0</cdr:y>
    </cdr:from>
    <cdr:to>
      <cdr:x>0.90108</cdr:x>
      <cdr:y>0.06059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76064" y="0"/>
          <a:ext cx="7339894" cy="369332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Структура расходов по разделам в 2019 году, %</a:t>
          </a: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0.0675</cdr:x>
      <cdr:y>0.00833</cdr:y>
    </cdr:from>
    <cdr:to>
      <cdr:x>0.9187</cdr:x>
      <cdr:y>0.06892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7846" y="50800"/>
          <a:ext cx="7539058" cy="369332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Структура расходов по разделам в 2020 году, %</a:t>
          </a: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0.03031</cdr:x>
      <cdr:y>0</cdr:y>
    </cdr:from>
    <cdr:to>
      <cdr:x>0.9886</cdr:x>
      <cdr:y>0.12201</cdr:y>
    </cdr:to>
    <cdr:sp macro="" textlink="">
      <cdr:nvSpPr>
        <cdr:cNvPr id="4" name="Заголовок 1"/>
        <cdr:cNvSpPr>
          <a:spLocks xmlns:a="http://schemas.openxmlformats.org/drawingml/2006/main" noGrp="1"/>
        </cdr:cNvSpPr>
      </cdr:nvSpPr>
      <cdr:spPr bwMode="auto">
        <a:xfrm xmlns:a="http://schemas.openxmlformats.org/drawingml/2006/main">
          <a:off x="285784" y="0"/>
          <a:ext cx="9036496" cy="8367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  <a:noAutofit/>
        </a:bodyPr>
        <a:lstStyle xmlns:a="http://schemas.openxmlformats.org/drawingml/2006/main">
          <a:lvl1pPr algn="ctr" rtl="0" eaLnBrk="0" fontAlgn="base" hangingPunct="0">
            <a:spcBef>
              <a:spcPct val="0"/>
            </a:spcBef>
            <a:spcAft>
              <a:spcPct val="0"/>
            </a:spcAft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  <a:lvl2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2pPr>
          <a:lvl3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3pPr>
          <a:lvl4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4pPr>
          <a:lvl5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5pPr>
          <a:lvl6pPr marL="4572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6pPr>
          <a:lvl7pPr marL="9144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7pPr>
          <a:lvl8pPr marL="13716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8pPr>
          <a:lvl9pPr marL="18288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9pPr>
        </a:lstStyle>
        <a:p xmlns:a="http://schemas.openxmlformats.org/drawingml/2006/main">
          <a:r>
            <a:rPr lang="ru-RU" sz="20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МП «</a:t>
          </a:r>
          <a:r>
            <a: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Развитие физической культуры и спорта в Тонкинском муниципальном районе Нижегородской области на 2018-2020 годы</a:t>
          </a:r>
          <a:r>
            <a:rPr lang="ru-RU" sz="24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».</a:t>
          </a:r>
          <a:endParaRPr lang="ru-RU" sz="2400" i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0.30545</cdr:x>
      <cdr:y>0.64873</cdr:y>
    </cdr:from>
    <cdr:to>
      <cdr:x>0.65672</cdr:x>
      <cdr:y>1</cdr:y>
    </cdr:to>
    <cdr:pic>
      <cdr:nvPicPr>
        <cdr:cNvPr id="2" name="Рисунок 1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2880320" y="4449024"/>
          <a:ext cx="3312368" cy="240897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0.04582</cdr:x>
      <cdr:y>0.13251</cdr:y>
    </cdr:from>
    <cdr:to>
      <cdr:x>0.95453</cdr:x>
      <cdr:y>0.689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432073" y="908720"/>
          <a:ext cx="8568939" cy="3816423"/>
        </a:xfrm>
        <a:prstGeom xmlns:a="http://schemas.openxmlformats.org/drawingml/2006/main" prst="rect">
          <a:avLst/>
        </a:prstGeom>
      </cdr:spPr>
    </cdr:pic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0.1347</cdr:x>
      <cdr:y>0</cdr:y>
    </cdr:from>
    <cdr:to>
      <cdr:x>0.94956</cdr:x>
      <cdr:y>0.11391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50174" y="-381000"/>
          <a:ext cx="7563050" cy="6943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000" b="1" dirty="0">
            <a:solidFill>
              <a:srgbClr val="FF0000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0.42772</cdr:x>
      <cdr:y>0.027</cdr:y>
    </cdr:from>
    <cdr:to>
      <cdr:x>0.52612</cdr:x>
      <cdr:y>0.10798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74630" y="164630"/>
          <a:ext cx="914400" cy="4938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-2286000" y="-2057400"/>
          <a:ext cx="0" cy="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>
              <a:solidFill>
                <a:schemeClr val="bg1"/>
              </a:solidFill>
              <a:latin typeface="+mn-lt"/>
              <a:ea typeface="+mn-ea"/>
              <a:cs typeface="+mn-cs"/>
            </a:rPr>
            <a:t>Соблюдение ограничений, установленных решением  о бюджете на 2017 год</a:t>
          </a:r>
          <a:endParaRPr lang="ru-RU" sz="1600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34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DB3F1736-BEC8-47B0-BD96-CFE061D3C734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79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893" y="3228680"/>
            <a:ext cx="7940853" cy="305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34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8B78B11D-CD4B-4AE3-A324-6A7162C0B0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9990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444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48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52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55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4996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470422F7-E94C-4021-980B-1B9CF5AFCA29}" type="slidenum">
              <a:rPr lang="ru-RU" sz="1200">
                <a:latin typeface="Calibri" pitchFamily="34" charset="0"/>
              </a:rPr>
              <a:pPr algn="r"/>
              <a:t>70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6020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AFF6BFB2-39B2-4141-A40E-614BA5AD9F2C}" type="slidenum">
              <a:rPr lang="ru-RU" sz="1200">
                <a:latin typeface="Calibri" pitchFamily="34" charset="0"/>
              </a:rPr>
              <a:pPr algn="r"/>
              <a:t>71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56CA2-6DF9-479B-BD26-004AF565C683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FFB34-444D-4AB9-A630-1EFB0D8BD8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77E0-CB5A-4CA4-ADBC-14ACB44DCD9C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E637D-3A5A-4D15-B12F-5DB0357DD3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72E47-9F9F-485E-B39A-C7EA1844BE22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E8BA0-81AE-4EFD-AC8D-9F355F1085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A111-0A5D-4688-859A-02408131A772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85EA5-9DC1-4CD3-8212-75B42FA0CC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3C691-6C61-4830-BFFC-E1A005C544FA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02145-ABD9-4539-90E2-395CA1535F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20F95-2549-4E02-97CF-1386ADA6B1C6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7038E-C65F-48BF-B509-69F7D23C69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7BC1-8532-4B94-968E-6F8F8E943271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8C621-8BA0-4FC1-96E6-24255058C7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75745-BEE1-49BF-84CB-6DD06D26983E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5D6A0-782C-4E98-BD84-ED93A9158B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1582C-E5D7-42BF-8098-BC93C4FC3371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5FA9-9AE2-4DB2-B270-27D5C09037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11/29/2017</a:t>
            </a:fld>
            <a:endParaRPr lang="en-US" dirty="0" smtClean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marL="95386">
              <a:lnSpc>
                <a:spcPct val="100000"/>
              </a:lnSpc>
              <a:defRPr/>
            </a:lvl1pPr>
          </a:lstStyle>
          <a:p>
            <a:fld id="{81D60167-4931-47E6-BA6A-407CBD079E47}" type="slidenum">
              <a:rPr lang="ru-RU" sz="1100" b="1" smtClean="0">
                <a:solidFill>
                  <a:srgbClr val="21254E"/>
                </a:solidFill>
                <a:latin typeface="Constantia"/>
                <a:cs typeface="Constantia"/>
              </a:rPr>
              <a:pPr/>
              <a:t>‹#›</a:t>
            </a:fld>
            <a:endParaRPr lang="ru-RU" sz="1100" dirty="0">
              <a:latin typeface="Constantia"/>
              <a:cs typeface="Constanti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7ED27-6997-44B5-87BC-C87CCE7549E7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FE2B1-2693-4413-81ED-EB62006A33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9A9E2-24D9-41B4-8845-D2949E83B557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1AC4F-3D8E-460E-9219-7F4D8B3C08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C9ED-B7EF-47B0-925E-E29832CAD427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81636-49DA-48D2-A3E4-39D2F1AFB2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4AE0-65CE-43BD-8520-A0CE119D4410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FEDB8-BCE1-4F41-ADD4-566D13402D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E7D0-D314-459D-B4A1-F54C4FDED79E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77DD6-F86B-42EF-9A29-0CC1549E40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902E7-B4FB-4B57-8F01-2497241F5F1D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3D7A0-CB53-4A58-A0E9-EC5DA9C526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FDE4E-DAE5-44FA-8D9F-3A094A3E2C96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DF38A-8445-4685-9CBF-1580DE6064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DB021-17FD-4DE6-83EA-6EACB2B96B19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D214B-9197-435D-B74E-B91D4ECB18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256281-6B67-4F1D-850F-F7D9CFAD28B0}" type="datetimeFigureOut">
              <a:rPr lang="ru-RU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9564D-0C21-48C5-AD53-1D28059B31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chart" Target="../charts/chart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jpeg"/><Relationship Id="rId18" Type="http://schemas.openxmlformats.org/officeDocument/2006/relationships/image" Target="../media/image2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jpeg"/><Relationship Id="rId17" Type="http://schemas.openxmlformats.org/officeDocument/2006/relationships/image" Target="../media/image28.png"/><Relationship Id="rId2" Type="http://schemas.openxmlformats.org/officeDocument/2006/relationships/image" Target="../media/image13.png"/><Relationship Id="rId16" Type="http://schemas.openxmlformats.org/officeDocument/2006/relationships/image" Target="../media/image27.jpe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Relationship Id="rId1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 txBox="1"/>
          <p:nvPr/>
        </p:nvSpPr>
        <p:spPr>
          <a:xfrm>
            <a:off x="2323845" y="4643447"/>
            <a:ext cx="4468495" cy="17517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>
              <a:lnSpc>
                <a:spcPct val="100000"/>
              </a:lnSpc>
            </a:pPr>
            <a:r>
              <a:rPr sz="2800" b="1" spc="-15" dirty="0">
                <a:solidFill>
                  <a:srgbClr val="0000FF"/>
                </a:solidFill>
                <a:latin typeface="Constantia"/>
                <a:cs typeface="Constantia"/>
              </a:rPr>
              <a:t>Б</a:t>
            </a:r>
            <a:r>
              <a:rPr sz="2800" b="1" spc="-185" dirty="0">
                <a:solidFill>
                  <a:srgbClr val="0000FF"/>
                </a:solidFill>
                <a:latin typeface="Constantia"/>
                <a:cs typeface="Constantia"/>
              </a:rPr>
              <a:t>Ю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ДЖЕТ</a:t>
            </a:r>
            <a:r>
              <a:rPr sz="2800" b="1" spc="-110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ДЛЯ</a:t>
            </a:r>
            <a:r>
              <a:rPr sz="2800" b="1" spc="25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0" dirty="0">
                <a:solidFill>
                  <a:srgbClr val="0000FF"/>
                </a:solidFill>
                <a:latin typeface="Constantia"/>
                <a:cs typeface="Constantia"/>
              </a:rPr>
              <a:t>Г</a:t>
            </a:r>
            <a:r>
              <a:rPr sz="2800" b="1" spc="-215" dirty="0">
                <a:solidFill>
                  <a:srgbClr val="0000FF"/>
                </a:solidFill>
                <a:latin typeface="Constantia"/>
                <a:cs typeface="Constantia"/>
              </a:rPr>
              <a:t>Р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АЖ</a:t>
            </a:r>
            <a:r>
              <a:rPr sz="2800" b="1" spc="50" dirty="0">
                <a:solidFill>
                  <a:srgbClr val="0000FF"/>
                </a:solidFill>
                <a:latin typeface="Constantia"/>
                <a:cs typeface="Constantia"/>
              </a:rPr>
              <a:t>Д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АН</a:t>
            </a:r>
            <a:endParaRPr sz="2800" dirty="0">
              <a:solidFill>
                <a:srgbClr val="0000FF"/>
              </a:solidFill>
              <a:latin typeface="Constantia"/>
              <a:cs typeface="Constantia"/>
            </a:endParaRPr>
          </a:p>
          <a:p>
            <a:pPr>
              <a:lnSpc>
                <a:spcPts val="700"/>
              </a:lnSpc>
              <a:spcBef>
                <a:spcPts val="47"/>
              </a:spcBef>
            </a:pPr>
            <a:endParaRPr sz="700" dirty="0">
              <a:solidFill>
                <a:srgbClr val="0000FF"/>
              </a:solidFill>
            </a:endParaRPr>
          </a:p>
          <a:p>
            <a:pPr marR="229870" algn="ctr">
              <a:lnSpc>
                <a:spcPct val="100000"/>
              </a:lnSpc>
            </a:pP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по 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п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р</a:t>
            </a:r>
            <a:r>
              <a:rPr sz="2000" b="1" spc="5" dirty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ек</a:t>
            </a:r>
            <a:r>
              <a:rPr sz="2000" b="1" spc="-40" dirty="0">
                <a:solidFill>
                  <a:srgbClr val="0000FF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у</a:t>
            </a:r>
            <a:r>
              <a:rPr sz="20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0000FF"/>
                </a:solidFill>
                <a:latin typeface="Times New Roman"/>
                <a:cs typeface="Times New Roman"/>
              </a:rPr>
              <a:t>решения Земского собрания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районном</a:t>
            </a:r>
            <a:r>
              <a:rPr sz="2000" b="1" spc="-3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б</a:t>
            </a:r>
            <a:r>
              <a:rPr sz="2000" b="1" spc="-110" dirty="0">
                <a:solidFill>
                  <a:srgbClr val="0000FF"/>
                </a:solidFill>
                <a:latin typeface="Times New Roman"/>
                <a:cs typeface="Times New Roman"/>
              </a:rPr>
              <a:t>ю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sz="2000" b="1" spc="-25" dirty="0">
                <a:solidFill>
                  <a:srgbClr val="0000FF"/>
                </a:solidFill>
                <a:latin typeface="Times New Roman"/>
                <a:cs typeface="Times New Roman"/>
              </a:rPr>
              <a:t>ж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</a:t>
            </a:r>
            <a:r>
              <a:rPr sz="20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 </a:t>
            </a:r>
            <a:r>
              <a:rPr sz="20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на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201</a:t>
            </a:r>
            <a:r>
              <a:rPr lang="ru-RU"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8</a:t>
            </a:r>
            <a:r>
              <a:rPr sz="2000" b="1" spc="-17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-5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г</a:t>
            </a:r>
            <a:r>
              <a:rPr sz="2000" b="1" spc="-55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sz="2000" b="1" spc="-1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lang="ru-RU" sz="2000" b="1" spc="-1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и плановый период 2019 и 2020 годов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2"/>
          <p:cNvSpPr txBox="1"/>
          <p:nvPr/>
        </p:nvSpPr>
        <p:spPr>
          <a:xfrm>
            <a:off x="2204210" y="642919"/>
            <a:ext cx="4468495" cy="12003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algn="ctr">
              <a:lnSpc>
                <a:spcPct val="100000"/>
              </a:lnSpc>
            </a:pPr>
            <a:r>
              <a:rPr lang="ru-RU" sz="2800" b="1" spc="-15" dirty="0" smtClean="0">
                <a:solidFill>
                  <a:srgbClr val="0000FF"/>
                </a:solidFill>
                <a:latin typeface="Constantia"/>
                <a:cs typeface="Constantia"/>
              </a:rPr>
              <a:t>Тонкинский муниципальный район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Информационный сборник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843248"/>
            <a:ext cx="4200299" cy="2800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931643" y="5899808"/>
            <a:ext cx="259548" cy="4541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323528" y="117440"/>
            <a:ext cx="8568952" cy="6476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12313" marR="10257" indent="-502569" algn="ctr"/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п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ро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73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ди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spc="-4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ение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районного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fld id="{81D60167-4931-47E6-BA6A-407CBD079E47}" type="slidenum">
              <a:rPr sz="1100" b="1" dirty="0" smtClean="0">
                <a:solidFill>
                  <a:srgbClr val="21254E"/>
                </a:solidFill>
                <a:latin typeface="Constantia"/>
                <a:cs typeface="Constantia"/>
              </a:rPr>
              <a:pPr/>
              <a:t>10</a:t>
            </a:fld>
            <a:endParaRPr sz="1100" dirty="0">
              <a:latin typeface="Constantia"/>
              <a:cs typeface="Constantia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600770"/>
              </p:ext>
            </p:extLst>
          </p:nvPr>
        </p:nvGraphicFramePr>
        <p:xfrm>
          <a:off x="275494" y="1340768"/>
          <a:ext cx="7608876" cy="43403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0204"/>
                <a:gridCol w="6048672"/>
              </a:tblGrid>
              <a:tr h="281052">
                <a:tc>
                  <a:txBody>
                    <a:bodyPr/>
                    <a:lstStyle/>
                    <a:p>
                      <a:pPr marL="34290">
                        <a:lnSpc>
                          <a:spcPts val="2030"/>
                        </a:lnSpc>
                      </a:pPr>
                      <a:r>
                        <a:rPr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Срок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</a:tr>
              <a:tr h="52129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август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3210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зраб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лей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прогн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 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ци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аль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-э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м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чес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 </a:t>
                      </a:r>
                      <a:r>
                        <a:rPr sz="1400" spc="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я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района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114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1940">
                        <a:lnSpc>
                          <a:spcPct val="100099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ие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напра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 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err="1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err="1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20" baseline="0" dirty="0" smtClean="0">
                          <a:latin typeface="Arial"/>
                          <a:cs typeface="Arial"/>
                        </a:rPr>
                        <a:t>и налоговой 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на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9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парам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тров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151765">
                        <a:lnSpc>
                          <a:spcPct val="100000"/>
                        </a:lnSpc>
                      </a:pPr>
                      <a:r>
                        <a:rPr sz="1400" spc="-60" baseline="0" dirty="0" err="1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аб</a:t>
                      </a:r>
                      <a:r>
                        <a:rPr sz="1400" spc="-4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40" baseline="0" dirty="0" smtClean="0">
                          <a:latin typeface="Arial"/>
                          <a:cs typeface="Arial"/>
                        </a:rPr>
                        <a:t>главных распорядителей бюджетных средств 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го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 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обос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 ассиг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-9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зая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Формиро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492125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ассм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администрацией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291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77240">
                        <a:lnSpc>
                          <a:spcPct val="100099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Внесен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в </a:t>
                      </a:r>
                      <a:r>
                        <a:rPr lang="ru-RU" sz="1400" spc="-10" baseline="0" dirty="0" smtClean="0">
                          <a:latin typeface="Arial"/>
                          <a:cs typeface="Arial"/>
                        </a:rPr>
                        <a:t>Земское собрание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4824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Рассмотрение проекта бюджета комиссиями Земского собрания</a:t>
                      </a:r>
                    </a:p>
                    <a:p>
                      <a:pPr marL="65405" marR="928369" algn="just">
                        <a:lnSpc>
                          <a:spcPct val="100000"/>
                        </a:lnSpc>
                      </a:pP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875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1400" b="1" spc="-5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екабрь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23900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нят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object 6"/>
          <p:cNvSpPr txBox="1">
            <a:spLocks noChangeArrowheads="1"/>
          </p:cNvSpPr>
          <p:nvPr/>
        </p:nvSpPr>
        <p:spPr bwMode="auto">
          <a:xfrm>
            <a:off x="1062039" y="1341438"/>
            <a:ext cx="739775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  <a:endParaRPr lang="ru-RU" sz="24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7725" y="2359025"/>
            <a:ext cx="1960563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10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656015" y="2324101"/>
            <a:ext cx="2193925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е</a:t>
            </a: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3" name="object 12"/>
          <p:cNvSpPr txBox="1">
            <a:spLocks noChangeArrowheads="1"/>
          </p:cNvSpPr>
          <p:nvPr/>
        </p:nvSpPr>
        <p:spPr bwMode="auto">
          <a:xfrm>
            <a:off x="3438527" y="3019426"/>
            <a:ext cx="2627313" cy="262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муниципального имущества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72715" name="object 14"/>
          <p:cNvSpPr txBox="1">
            <a:spLocks noChangeArrowheads="1"/>
          </p:cNvSpPr>
          <p:nvPr/>
        </p:nvSpPr>
        <p:spPr bwMode="auto">
          <a:xfrm>
            <a:off x="6367463" y="2184402"/>
            <a:ext cx="2616200" cy="346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588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 algn="ctr">
              <a:lnSpc>
                <a:spcPts val="1863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поступления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marL="1588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72716" name="object 4"/>
          <p:cNvSpPr txBox="1">
            <a:spLocks noChangeArrowheads="1"/>
          </p:cNvSpPr>
          <p:nvPr/>
        </p:nvSpPr>
        <p:spPr bwMode="auto">
          <a:xfrm>
            <a:off x="395536" y="233076"/>
            <a:ext cx="82089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складываются доходы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/>
          <p:cNvSpPr/>
          <p:nvPr/>
        </p:nvSpPr>
        <p:spPr>
          <a:xfrm>
            <a:off x="384065" y="2344618"/>
            <a:ext cx="5040560" cy="30123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15"/>
          <p:cNvSpPr>
            <a:spLocks noChangeArrowheads="1"/>
          </p:cNvSpPr>
          <p:nvPr/>
        </p:nvSpPr>
        <p:spPr bwMode="auto">
          <a:xfrm>
            <a:off x="350394" y="5157192"/>
            <a:ext cx="301307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r>
              <a:rPr lang="ru-RU" sz="1600" b="1" dirty="0" smtClean="0">
                <a:latin typeface="Calibri" pitchFamily="34" charset="0"/>
              </a:rPr>
              <a:t>Госпошлина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 25.3 Налогового кодекса РФ</a:t>
            </a: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dirty="0">
              <a:latin typeface="Calibri" pitchFamily="34" charset="0"/>
            </a:endParaRPr>
          </a:p>
        </p:txBody>
      </p:sp>
      <p:sp>
        <p:nvSpPr>
          <p:cNvPr id="4" name="object 11"/>
          <p:cNvSpPr>
            <a:spLocks noChangeArrowheads="1"/>
          </p:cNvSpPr>
          <p:nvPr/>
        </p:nvSpPr>
        <p:spPr bwMode="auto">
          <a:xfrm>
            <a:off x="179512" y="692696"/>
            <a:ext cx="4824536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r>
              <a:rPr lang="ru-RU" sz="1600" b="1" dirty="0" smtClean="0">
                <a:latin typeface="Calibri" pitchFamily="34" charset="0"/>
              </a:rPr>
              <a:t>Налог на доходы физических лиц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гл.23 Налогового кодекса РФ, ставка налога 13%,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в отдельных случаях 9%, 30%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и 35%</a:t>
            </a:r>
          </a:p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5" name="object 13"/>
          <p:cNvSpPr>
            <a:spLocks noChangeArrowheads="1"/>
          </p:cNvSpPr>
          <p:nvPr/>
        </p:nvSpPr>
        <p:spPr bwMode="auto">
          <a:xfrm>
            <a:off x="5004048" y="980728"/>
            <a:ext cx="385192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519113" algn="just"/>
            <a:endParaRPr lang="ru-RU" sz="1600" b="1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Налог на имущество физических лиц</a:t>
            </a:r>
            <a:endParaRPr lang="ru-RU" sz="1600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-Жилые дома, жилые помещения, гаражи, хозяйственные строения, площадь каждого из которых не превышает 50 кв.м – от 0,2% до 0,3%;</a:t>
            </a:r>
          </a:p>
          <a:p>
            <a:pPr marL="519113" algn="just">
              <a:buFontTx/>
              <a:buChar char="-"/>
            </a:pPr>
            <a:r>
              <a:rPr lang="ru-RU" sz="1600" b="1" dirty="0" smtClean="0">
                <a:latin typeface="Calibri" pitchFamily="34" charset="0"/>
              </a:rPr>
              <a:t>объекты, кадастровая стоимость которых превышает 300 миллионов рублей – 2%;</a:t>
            </a: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 прочие – 0,5%.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6" name="object 13"/>
          <p:cNvSpPr>
            <a:spLocks noChangeArrowheads="1"/>
          </p:cNvSpPr>
          <p:nvPr/>
        </p:nvSpPr>
        <p:spPr bwMode="auto">
          <a:xfrm>
            <a:off x="5536821" y="3802975"/>
            <a:ext cx="3319147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93663" indent="446088" algn="just"/>
            <a:endParaRPr lang="ru-RU" sz="1600" b="1" dirty="0" smtClean="0">
              <a:latin typeface="Calibri" pitchFamily="34" charset="0"/>
            </a:endParaRPr>
          </a:p>
          <a:p>
            <a:pPr marL="93663" indent="446088" algn="just"/>
            <a:endParaRPr lang="ru-RU" sz="1600" b="1" dirty="0" smtClean="0">
              <a:latin typeface="Calibri" pitchFamily="34" charset="0"/>
            </a:endParaRPr>
          </a:p>
          <a:p>
            <a:pPr marL="93663" indent="446088" algn="just"/>
            <a:r>
              <a:rPr lang="ru-RU" sz="1600" b="1" dirty="0" smtClean="0">
                <a:latin typeface="Calibri" pitchFamily="34" charset="0"/>
              </a:rPr>
              <a:t>Земельный  налог Ставка налога от кадастровой</a:t>
            </a:r>
          </a:p>
          <a:p>
            <a:pPr marL="93663" indent="-93663" algn="just"/>
            <a:r>
              <a:rPr lang="ru-RU" sz="1600" b="1" dirty="0" smtClean="0">
                <a:latin typeface="Calibri" pitchFamily="34" charset="0"/>
              </a:rPr>
              <a:t>стоимости земельных участков: 0,3% по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участкам, занятым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жилищным фондом, с/х назначения,  для личного подсобного хозяйства, дачного хозяйства; 1,5% - в отношении других участков</a:t>
            </a:r>
          </a:p>
          <a:p>
            <a:pPr marL="93663" indent="446088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1" y="536"/>
            <a:ext cx="75009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Какие налоги уплачивают жители Тонкинского муниципального района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7164288" y="3794346"/>
            <a:ext cx="1701165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18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26,4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02" y="5161070"/>
            <a:ext cx="1893106" cy="1076242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3872930"/>
            <a:ext cx="1857388" cy="1057398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Rectangle 2"/>
          <p:cNvSpPr txBox="1">
            <a:spLocks/>
          </p:cNvSpPr>
          <p:nvPr/>
        </p:nvSpPr>
        <p:spPr bwMode="auto">
          <a:xfrm>
            <a:off x="0" y="13381"/>
            <a:ext cx="9144000" cy="89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Сколько доходов поступает в консолидированный бюджет района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исполнение собственных полномочий</a:t>
            </a:r>
          </a:p>
        </p:txBody>
      </p:sp>
      <p:sp>
        <p:nvSpPr>
          <p:cNvPr id="5" name="object 2"/>
          <p:cNvSpPr/>
          <p:nvPr/>
        </p:nvSpPr>
        <p:spPr>
          <a:xfrm>
            <a:off x="2267744" y="3645024"/>
            <a:ext cx="4680520" cy="19803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6" name="object 23"/>
          <p:cNvSpPr txBox="1"/>
          <p:nvPr/>
        </p:nvSpPr>
        <p:spPr>
          <a:xfrm>
            <a:off x="357159" y="3890523"/>
            <a:ext cx="164307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lang="ru-RU" sz="1400" b="1" dirty="0" smtClean="0">
                <a:latin typeface="Arial"/>
                <a:cs typeface="Arial"/>
              </a:rPr>
              <a:t>16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0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b="1" dirty="0">
              <a:latin typeface="Arial"/>
              <a:cs typeface="Arial"/>
            </a:endParaRPr>
          </a:p>
          <a:p>
            <a:pPr marL="64135"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–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20,8 </a:t>
            </a:r>
            <a:r>
              <a:rPr sz="1400" b="1" spc="-20" dirty="0" err="1" smtClean="0">
                <a:latin typeface="Arial"/>
                <a:cs typeface="Arial"/>
              </a:rPr>
              <a:t>т</a:t>
            </a:r>
            <a:r>
              <a:rPr sz="1400" b="1" dirty="0" err="1" smtClean="0">
                <a:latin typeface="Arial"/>
                <a:cs typeface="Arial"/>
              </a:rPr>
              <a:t>ыс</a:t>
            </a:r>
            <a:r>
              <a:rPr sz="1400" b="1" dirty="0" smtClean="0">
                <a:latin typeface="Arial"/>
                <a:cs typeface="Arial"/>
              </a:rPr>
              <a:t>.</a:t>
            </a:r>
            <a:r>
              <a:rPr lang="ru-RU" sz="1400" b="1" dirty="0" smtClean="0"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>
                <a:latin typeface="Arial"/>
                <a:cs typeface="Arial"/>
              </a:rPr>
              <a:t>на</a:t>
            </a:r>
            <a:r>
              <a:rPr sz="1400" b="1" dirty="0">
                <a:latin typeface="Arial"/>
                <a:cs typeface="Arial"/>
              </a:rPr>
              <a:t> </a:t>
            </a:r>
            <a:r>
              <a:rPr lang="ru-RU" sz="1400" b="1" dirty="0" smtClean="0">
                <a:latin typeface="Arial"/>
                <a:cs typeface="Arial"/>
              </a:rPr>
              <a:t>                        </a:t>
            </a:r>
            <a:r>
              <a:rPr sz="1400" b="1" dirty="0" smtClean="0">
                <a:latin typeface="Arial"/>
                <a:cs typeface="Arial"/>
              </a:rPr>
              <a:t>1 жи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еля</a:t>
            </a:r>
            <a:endParaRPr lang="ru-RU" sz="1400" b="1" dirty="0" smtClean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7" name="object 22"/>
          <p:cNvSpPr txBox="1"/>
          <p:nvPr/>
        </p:nvSpPr>
        <p:spPr>
          <a:xfrm>
            <a:off x="392878" y="5232508"/>
            <a:ext cx="1571636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sz="1400" b="1" spc="-10" dirty="0" smtClean="0">
                <a:latin typeface="Arial"/>
                <a:cs typeface="Arial"/>
              </a:rPr>
              <a:t>1</a:t>
            </a:r>
            <a:r>
              <a:rPr lang="ru-RU" sz="1400" b="1" spc="-10" dirty="0">
                <a:latin typeface="Arial"/>
                <a:cs typeface="Arial"/>
              </a:rPr>
              <a:t>7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5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-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lang="ru-RU" sz="1400" b="1" spc="-5" dirty="0" smtClean="0">
                <a:latin typeface="Arial"/>
                <a:cs typeface="Arial"/>
              </a:rPr>
              <a:t>24,5 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ы</a:t>
            </a:r>
            <a:r>
              <a:rPr sz="1400" b="1" spc="-5" dirty="0" smtClean="0">
                <a:latin typeface="Arial"/>
                <a:cs typeface="Arial"/>
              </a:rPr>
              <a:t>с</a:t>
            </a:r>
            <a:r>
              <a:rPr sz="1400" b="1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marL="12700" marR="6350" indent="0" algn="ctr">
              <a:lnSpc>
                <a:spcPct val="100000"/>
              </a:lnSpc>
            </a:pPr>
            <a:r>
              <a:rPr sz="1400" b="1" spc="-30" dirty="0" err="1">
                <a:latin typeface="Arial"/>
                <a:cs typeface="Arial"/>
              </a:rPr>
              <a:t>р</a:t>
            </a:r>
            <a:r>
              <a:rPr sz="1400" b="1" spc="-50" dirty="0" err="1">
                <a:latin typeface="Arial"/>
                <a:cs typeface="Arial"/>
              </a:rPr>
              <a:t>у</a:t>
            </a:r>
            <a:r>
              <a:rPr sz="1400" b="1" spc="-40" dirty="0" err="1">
                <a:latin typeface="Arial"/>
                <a:cs typeface="Arial"/>
              </a:rPr>
              <a:t>б</a:t>
            </a:r>
            <a:r>
              <a:rPr sz="1400" b="1" spc="-30" dirty="0" err="1">
                <a:latin typeface="Arial"/>
                <a:cs typeface="Arial"/>
              </a:rPr>
              <a:t>л</a:t>
            </a:r>
            <a:r>
              <a:rPr sz="1400" b="1" dirty="0" err="1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 smtClean="0">
                <a:latin typeface="Arial"/>
                <a:cs typeface="Arial"/>
              </a:rPr>
              <a:t>на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1 жи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еля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8" name="object 21"/>
          <p:cNvSpPr txBox="1"/>
          <p:nvPr/>
        </p:nvSpPr>
        <p:spPr>
          <a:xfrm flipH="1">
            <a:off x="7500959" y="4714884"/>
            <a:ext cx="142876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765" algn="ctr">
              <a:lnSpc>
                <a:spcPct val="100000"/>
              </a:lnSpc>
            </a:pPr>
            <a:r>
              <a:rPr sz="14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0964125"/>
              </p:ext>
            </p:extLst>
          </p:nvPr>
        </p:nvGraphicFramePr>
        <p:xfrm>
          <a:off x="179511" y="836712"/>
          <a:ext cx="8750207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7164288" y="5059579"/>
            <a:ext cx="1763100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19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26,6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91880" y="5595364"/>
            <a:ext cx="1944216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27,5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на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                       1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  <a:solidFill>
            <a:srgbClr val="66CCFF">
              <a:alpha val="0"/>
            </a:srgbClr>
          </a:solidFill>
          <a:ln>
            <a:noFill/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налоговых и неналоговых доходов поступает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консолидированный бюджет района</a:t>
            </a:r>
          </a:p>
        </p:txBody>
      </p:sp>
      <p:graphicFrame>
        <p:nvGraphicFramePr>
          <p:cNvPr id="45059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938219"/>
              </p:ext>
            </p:extLst>
          </p:nvPr>
        </p:nvGraphicFramePr>
        <p:xfrm>
          <a:off x="107505" y="1844824"/>
          <a:ext cx="8712967" cy="4248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72" name="Лист" r:id="rId3" imgW="7124660" imgH="2484169" progId="Excel.Sheet.8">
                  <p:embed/>
                </p:oleObj>
              </mc:Choice>
              <mc:Fallback>
                <p:oleObj name="Лист" r:id="rId3" imgW="7124660" imgH="2484169" progId="Excel.Sheet.8">
                  <p:embed/>
                  <p:pic>
                    <p:nvPicPr>
                      <p:cNvPr id="0" name="Picture 6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5" y="1844824"/>
                        <a:ext cx="8712967" cy="42484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 зачисляются налоги на территории района</a:t>
            </a:r>
          </a:p>
        </p:txBody>
      </p:sp>
      <p:graphicFrame>
        <p:nvGraphicFramePr>
          <p:cNvPr id="76850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420026"/>
              </p:ext>
            </p:extLst>
          </p:nvPr>
        </p:nvGraphicFramePr>
        <p:xfrm>
          <a:off x="468313" y="1341438"/>
          <a:ext cx="8229602" cy="5024451"/>
        </p:xfrm>
        <a:graphic>
          <a:graphicData uri="http://schemas.openxmlformats.org/drawingml/2006/table">
            <a:tbl>
              <a:tblPr/>
              <a:tblGrid>
                <a:gridCol w="298451"/>
                <a:gridCol w="3816351"/>
                <a:gridCol w="2057400"/>
                <a:gridCol w="2057400"/>
              </a:tblGrid>
              <a:tr h="28733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Налоги и сборы, установленные законодательством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Уровни бюджета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728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 муниципального района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Бюджеты поселений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16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Федеральные</a:t>
                      </a:r>
                    </a:p>
                  </a:txBody>
                  <a:tcPr marL="0" marR="0" marT="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1.Акцизы на нефтепродукты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1,0546%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2.Налог на доходы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79,5 %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3.Налоги со специальными налоговыми режимами, в том числе: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налог на вмененный доход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сельскохозяйственный налог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4.Государственная пошлина ( в зависимости от установленных полномочий)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местные</a:t>
                      </a:r>
                    </a:p>
                  </a:txBody>
                  <a:tcPr marL="0" marR="0" marT="9000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1.Налог на имущество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Земельный налог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78" name="Rectangle 6"/>
          <p:cNvSpPr>
            <a:spLocks noGrp="1"/>
          </p:cNvSpPr>
          <p:nvPr>
            <p:ph type="title" idx="4294967295"/>
          </p:nvPr>
        </p:nvSpPr>
        <p:spPr>
          <a:xfrm>
            <a:off x="395536" y="116632"/>
            <a:ext cx="8229600" cy="634082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Каковы основные параметры районного бюджета</a:t>
            </a:r>
            <a:br>
              <a:rPr lang="ru-RU" sz="2400" b="1" dirty="0" smtClean="0">
                <a:solidFill>
                  <a:schemeClr val="bg1"/>
                </a:solidFill>
                <a:latin typeface="Arial" charset="0"/>
              </a:rPr>
            </a:br>
            <a:endParaRPr lang="ru-RU" sz="2400" b="1" dirty="0" smtClean="0">
              <a:solidFill>
                <a:schemeClr val="bg1"/>
              </a:solidFill>
              <a:latin typeface="Arial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82951"/>
              </p:ext>
            </p:extLst>
          </p:nvPr>
        </p:nvGraphicFramePr>
        <p:xfrm>
          <a:off x="107504" y="765810"/>
          <a:ext cx="8856984" cy="5975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56" name="Rectangle 12"/>
          <p:cNvSpPr>
            <a:spLocks noGrp="1"/>
          </p:cNvSpPr>
          <p:nvPr>
            <p:ph type="title"/>
          </p:nvPr>
        </p:nvSpPr>
        <p:spPr>
          <a:xfrm>
            <a:off x="385765" y="0"/>
            <a:ext cx="8229600" cy="92211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каких поступлений формируются доходы районного бюджета </a:t>
            </a:r>
          </a:p>
        </p:txBody>
      </p:sp>
      <p:sp>
        <p:nvSpPr>
          <p:cNvPr id="24657" name="Text Box 29"/>
          <p:cNvSpPr txBox="1">
            <a:spLocks noChangeArrowheads="1"/>
          </p:cNvSpPr>
          <p:nvPr/>
        </p:nvSpPr>
        <p:spPr bwMode="auto">
          <a:xfrm>
            <a:off x="684165" y="3951069"/>
            <a:ext cx="7632700" cy="36933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исполнено </a:t>
            </a:r>
            <a:r>
              <a:rPr lang="ru-RU" b="1" dirty="0" smtClean="0"/>
              <a:t>2016               </a:t>
            </a:r>
            <a:r>
              <a:rPr lang="ru-RU" b="1" dirty="0"/>
              <a:t>ожидаемое  </a:t>
            </a:r>
            <a:r>
              <a:rPr lang="ru-RU" b="1" dirty="0" smtClean="0"/>
              <a:t>2017 </a:t>
            </a:r>
            <a:r>
              <a:rPr lang="ru-RU" b="1" dirty="0"/>
              <a:t>	    прогноз </a:t>
            </a:r>
            <a:r>
              <a:rPr lang="ru-RU" b="1" dirty="0" smtClean="0"/>
              <a:t>2018 </a:t>
            </a:r>
            <a:endParaRPr lang="ru-RU" b="1" dirty="0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0084097"/>
              </p:ext>
            </p:extLst>
          </p:nvPr>
        </p:nvGraphicFramePr>
        <p:xfrm>
          <a:off x="107504" y="1052737"/>
          <a:ext cx="3312368" cy="28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6368169"/>
              </p:ext>
            </p:extLst>
          </p:nvPr>
        </p:nvGraphicFramePr>
        <p:xfrm>
          <a:off x="3203848" y="908720"/>
          <a:ext cx="2808312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698046"/>
              </p:ext>
            </p:extLst>
          </p:nvPr>
        </p:nvGraphicFramePr>
        <p:xfrm>
          <a:off x="5652120" y="764704"/>
          <a:ext cx="338437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6907669"/>
              </p:ext>
            </p:extLst>
          </p:nvPr>
        </p:nvGraphicFramePr>
        <p:xfrm>
          <a:off x="308449" y="4315093"/>
          <a:ext cx="3687487" cy="1922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9944" y="6268015"/>
            <a:ext cx="7952456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  прогноз 2019 </a:t>
            </a:r>
            <a:endParaRPr lang="ru-RU" b="1" dirty="0"/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7844221"/>
              </p:ext>
            </p:extLst>
          </p:nvPr>
        </p:nvGraphicFramePr>
        <p:xfrm>
          <a:off x="3347864" y="4135734"/>
          <a:ext cx="5400600" cy="2501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64088" y="626801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прогноз 2020 год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687406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Какие основные виды налоговых и неналоговых доходов поступят в районный бюджет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9917" name="Group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834543"/>
              </p:ext>
            </p:extLst>
          </p:nvPr>
        </p:nvGraphicFramePr>
        <p:xfrm>
          <a:off x="179512" y="836712"/>
          <a:ext cx="8822214" cy="5832648"/>
        </p:xfrm>
        <a:graphic>
          <a:graphicData uri="http://schemas.openxmlformats.org/drawingml/2006/table">
            <a:tbl>
              <a:tblPr/>
              <a:tblGrid>
                <a:gridCol w="3674150"/>
                <a:gridCol w="1440160"/>
                <a:gridCol w="1224136"/>
                <a:gridCol w="1080120"/>
                <a:gridCol w="1403648"/>
              </a:tblGrid>
              <a:tr h="162086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Ожидаемое исполнение в 2017 году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Прогноз на 2018 год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Прогноз на 2019 год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Прогноз на 2020 год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3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Налоговые и неналоговые доходы всего,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 них: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51,4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52,3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55,5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56,3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4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Налоговые доходы, в том числе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48,5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49,5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52,5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53,2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75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43,8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46,3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49,3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1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1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Неналоговые доходы, в том числе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65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Аренда земли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62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Аренда имущества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786540"/>
              </p:ext>
            </p:extLst>
          </p:nvPr>
        </p:nvGraphicFramePr>
        <p:xfrm>
          <a:off x="9525" y="0"/>
          <a:ext cx="913447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59015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/>
          </p:cNvSpPr>
          <p:nvPr>
            <p:ph type="title" idx="4294967295"/>
          </p:nvPr>
        </p:nvSpPr>
        <p:spPr>
          <a:xfrm>
            <a:off x="529433" y="116632"/>
            <a:ext cx="8229600" cy="706437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</a:rPr>
              <a:t>Что такое « Бюджет для граждан»</a:t>
            </a:r>
          </a:p>
        </p:txBody>
      </p:sp>
      <p:sp>
        <p:nvSpPr>
          <p:cNvPr id="20483" name="Rectangle 5"/>
          <p:cNvSpPr>
            <a:spLocks noGrp="1"/>
          </p:cNvSpPr>
          <p:nvPr>
            <p:ph type="body" idx="4294967295"/>
          </p:nvPr>
        </p:nvSpPr>
        <p:spPr>
          <a:xfrm>
            <a:off x="0" y="1052515"/>
            <a:ext cx="9144000" cy="3240581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	</a:t>
            </a:r>
            <a:r>
              <a:rPr lang="ru-RU" sz="2400" b="1" dirty="0" smtClean="0">
                <a:latin typeface="Cambria" pitchFamily="18" charset="0"/>
              </a:rPr>
              <a:t>« Бюджет для граждан» - </a:t>
            </a:r>
            <a:r>
              <a:rPr lang="ru-RU" sz="2000" b="1" dirty="0" smtClean="0">
                <a:latin typeface="Cambria" pitchFamily="18" charset="0"/>
              </a:rPr>
              <a:t>информационный сборник, который познакомит население района с основными положениями главного финансового документа Тонкинского муниципального района – районного бюджета, а именно проекта районного бюджета на 2018 год и плановый период 2019 и 2020 годов. В сборнике в доступной форме представлено описание доходов, расходов бюджета и их структуры, приоритетные направления расходования бюджетных средств, объемы бюджетных ассигнований, направляемых на финансирование социально – значимых мероприятий в сфере образования, социальной политики и занятости населения, культуры, сельского хозяйства и в других сферах.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755652" y="6184901"/>
            <a:ext cx="77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61927" y="4653136"/>
            <a:ext cx="8964612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b="1" dirty="0">
                <a:latin typeface="Cambria" pitchFamily="18" charset="0"/>
              </a:rPr>
              <a:t>« Бюджет для граждан» нацелен на широкий круг пользователей- всех граждан Тонкинского муниципального района, интересы которых в той или иной мере затронуты районным бюджетом</a:t>
            </a:r>
            <a:r>
              <a:rPr lang="ru-RU" sz="20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4"/>
          <p:cNvSpPr>
            <a:spLocks noGrp="1"/>
          </p:cNvSpPr>
          <p:nvPr>
            <p:ph type="title"/>
          </p:nvPr>
        </p:nvSpPr>
        <p:spPr>
          <a:xfrm>
            <a:off x="179512" y="-609"/>
            <a:ext cx="8856983" cy="837321"/>
          </a:xfrm>
          <a:noFill/>
          <a:ln>
            <a:solidFill>
              <a:srgbClr val="99CCFF"/>
            </a:solidFill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Как формируются и используются средства дорожных фондов консолидированного бюджета района</a:t>
            </a:r>
          </a:p>
        </p:txBody>
      </p:sp>
      <p:sp>
        <p:nvSpPr>
          <p:cNvPr id="135170" name="AutoShape 8"/>
          <p:cNvSpPr>
            <a:spLocks noChangeArrowheads="1"/>
          </p:cNvSpPr>
          <p:nvPr/>
        </p:nvSpPr>
        <p:spPr bwMode="auto">
          <a:xfrm>
            <a:off x="179388" y="4725145"/>
            <a:ext cx="2577308" cy="468051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7,9 млн. руб.</a:t>
            </a:r>
            <a:endParaRPr lang="ru-RU" b="1" dirty="0"/>
          </a:p>
        </p:txBody>
      </p:sp>
      <p:sp>
        <p:nvSpPr>
          <p:cNvPr id="135171" name="Text Box 9"/>
          <p:cNvSpPr txBox="1">
            <a:spLocks noChangeArrowheads="1"/>
          </p:cNvSpPr>
          <p:nvPr/>
        </p:nvSpPr>
        <p:spPr bwMode="auto">
          <a:xfrm>
            <a:off x="892473" y="4221088"/>
            <a:ext cx="7488237" cy="369332"/>
          </a:xfrm>
          <a:prstGeom prst="rect">
            <a:avLst/>
          </a:prstGeom>
          <a:solidFill>
            <a:srgbClr val="99CC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Объем расходов дорожных фондов района</a:t>
            </a:r>
          </a:p>
        </p:txBody>
      </p:sp>
      <p:sp>
        <p:nvSpPr>
          <p:cNvPr id="135172" name="AutoShape 10"/>
          <p:cNvSpPr>
            <a:spLocks noChangeArrowheads="1"/>
          </p:cNvSpPr>
          <p:nvPr/>
        </p:nvSpPr>
        <p:spPr bwMode="auto">
          <a:xfrm>
            <a:off x="3059832" y="4725145"/>
            <a:ext cx="2634335" cy="468051"/>
          </a:xfrm>
          <a:prstGeom prst="chevron">
            <a:avLst>
              <a:gd name="adj" fmla="val 1377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 </a:t>
            </a:r>
            <a:r>
              <a:rPr lang="ru-RU" b="1" dirty="0" smtClean="0"/>
              <a:t>6,2 </a:t>
            </a:r>
            <a:r>
              <a:rPr lang="ru-RU" b="1" dirty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35173" name="AutoShape 11"/>
          <p:cNvSpPr>
            <a:spLocks noChangeArrowheads="1"/>
          </p:cNvSpPr>
          <p:nvPr/>
        </p:nvSpPr>
        <p:spPr bwMode="auto">
          <a:xfrm>
            <a:off x="6152433" y="4725145"/>
            <a:ext cx="2559051" cy="468051"/>
          </a:xfrm>
          <a:prstGeom prst="chevron">
            <a:avLst>
              <a:gd name="adj" fmla="val 1316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7,2 </a:t>
            </a:r>
            <a:r>
              <a:rPr lang="ru-RU" b="1" dirty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35174" name="Text Box 13"/>
          <p:cNvSpPr txBox="1">
            <a:spLocks noChangeArrowheads="1"/>
          </p:cNvSpPr>
          <p:nvPr/>
        </p:nvSpPr>
        <p:spPr bwMode="auto">
          <a:xfrm>
            <a:off x="395536" y="5301208"/>
            <a:ext cx="17573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2016</a:t>
            </a:r>
            <a:r>
              <a:rPr lang="ru-RU" dirty="0" smtClean="0"/>
              <a:t> </a:t>
            </a:r>
            <a:r>
              <a:rPr lang="ru-RU" b="1" dirty="0"/>
              <a:t>год</a:t>
            </a:r>
          </a:p>
        </p:txBody>
      </p:sp>
      <p:sp>
        <p:nvSpPr>
          <p:cNvPr id="135175" name="Text Box 14"/>
          <p:cNvSpPr txBox="1">
            <a:spLocks noChangeArrowheads="1"/>
          </p:cNvSpPr>
          <p:nvPr/>
        </p:nvSpPr>
        <p:spPr bwMode="auto">
          <a:xfrm>
            <a:off x="3501546" y="5301208"/>
            <a:ext cx="15380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2017 </a:t>
            </a:r>
            <a:r>
              <a:rPr lang="ru-RU" b="1" dirty="0"/>
              <a:t>год</a:t>
            </a:r>
          </a:p>
        </p:txBody>
      </p:sp>
      <p:sp>
        <p:nvSpPr>
          <p:cNvPr id="135176" name="Text Box 15"/>
          <p:cNvSpPr txBox="1">
            <a:spLocks noChangeArrowheads="1"/>
          </p:cNvSpPr>
          <p:nvPr/>
        </p:nvSpPr>
        <p:spPr bwMode="auto">
          <a:xfrm>
            <a:off x="6182324" y="5301208"/>
            <a:ext cx="23200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2018 </a:t>
            </a:r>
            <a:r>
              <a:rPr lang="ru-RU" b="1" dirty="0"/>
              <a:t>год</a:t>
            </a:r>
          </a:p>
        </p:txBody>
      </p:sp>
      <p:sp>
        <p:nvSpPr>
          <p:cNvPr id="135177" name="Oval 16"/>
          <p:cNvSpPr>
            <a:spLocks noChangeArrowheads="1"/>
          </p:cNvSpPr>
          <p:nvPr/>
        </p:nvSpPr>
        <p:spPr bwMode="auto">
          <a:xfrm>
            <a:off x="179388" y="1412776"/>
            <a:ext cx="2089151" cy="1871662"/>
          </a:xfrm>
          <a:prstGeom prst="ellipse">
            <a:avLst/>
          </a:prstGeom>
          <a:solidFill>
            <a:srgbClr val="FF99CC"/>
          </a:solidFill>
          <a:ln w="952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b="1" dirty="0"/>
              <a:t>Акцизы на </a:t>
            </a:r>
          </a:p>
          <a:p>
            <a:pPr algn="ctr"/>
            <a:r>
              <a:rPr lang="ru-RU" b="1" dirty="0"/>
              <a:t>нефтепродукты –</a:t>
            </a:r>
          </a:p>
          <a:p>
            <a:pPr algn="ctr"/>
            <a:r>
              <a:rPr lang="ru-RU" b="1" dirty="0" smtClean="0"/>
              <a:t>7,2 </a:t>
            </a:r>
            <a:r>
              <a:rPr lang="ru-RU" b="1" dirty="0"/>
              <a:t>млн. руб.</a:t>
            </a:r>
          </a:p>
        </p:txBody>
      </p:sp>
      <p:sp>
        <p:nvSpPr>
          <p:cNvPr id="135178" name="AutoShape 19"/>
          <p:cNvSpPr>
            <a:spLocks noChangeArrowheads="1"/>
          </p:cNvSpPr>
          <p:nvPr/>
        </p:nvSpPr>
        <p:spPr bwMode="auto">
          <a:xfrm>
            <a:off x="1780383" y="3140968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35179" name="AutoShape 21"/>
          <p:cNvSpPr>
            <a:spLocks noChangeArrowheads="1"/>
          </p:cNvSpPr>
          <p:nvPr/>
        </p:nvSpPr>
        <p:spPr bwMode="auto">
          <a:xfrm>
            <a:off x="6196015" y="1484313"/>
            <a:ext cx="2879725" cy="259238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Дорожная</a:t>
            </a:r>
          </a:p>
          <a:p>
            <a:pPr algn="ctr"/>
            <a:r>
              <a:rPr lang="ru-RU" b="1" dirty="0"/>
              <a:t> деятельность, </a:t>
            </a:r>
          </a:p>
          <a:p>
            <a:pPr algn="ctr"/>
            <a:r>
              <a:rPr lang="ru-RU" b="1" dirty="0"/>
              <a:t>строительство,</a:t>
            </a:r>
          </a:p>
          <a:p>
            <a:pPr algn="ctr"/>
            <a:r>
              <a:rPr lang="ru-RU" b="1" dirty="0"/>
              <a:t> кап. ремонт, </a:t>
            </a:r>
          </a:p>
          <a:p>
            <a:pPr algn="ctr"/>
            <a:r>
              <a:rPr lang="ru-RU" b="1" dirty="0"/>
              <a:t>ремонт, содержание </a:t>
            </a:r>
          </a:p>
          <a:p>
            <a:pPr algn="ctr"/>
            <a:r>
              <a:rPr lang="ru-RU" b="1" dirty="0"/>
              <a:t>дорог общего</a:t>
            </a:r>
          </a:p>
          <a:p>
            <a:pPr algn="ctr"/>
            <a:r>
              <a:rPr lang="ru-RU" b="1" dirty="0"/>
              <a:t> пользования местного </a:t>
            </a:r>
          </a:p>
          <a:p>
            <a:pPr algn="ctr"/>
            <a:r>
              <a:rPr lang="ru-RU" b="1" dirty="0"/>
              <a:t>значения – </a:t>
            </a:r>
            <a:r>
              <a:rPr lang="ru-RU" b="1" dirty="0" smtClean="0"/>
              <a:t>7,2 </a:t>
            </a:r>
            <a:r>
              <a:rPr lang="ru-RU" b="1" dirty="0"/>
              <a:t>млн. руб.</a:t>
            </a:r>
          </a:p>
        </p:txBody>
      </p:sp>
      <p:sp>
        <p:nvSpPr>
          <p:cNvPr id="135180" name="AutoShape 24"/>
          <p:cNvSpPr>
            <a:spLocks noChangeArrowheads="1"/>
          </p:cNvSpPr>
          <p:nvPr/>
        </p:nvSpPr>
        <p:spPr bwMode="auto">
          <a:xfrm>
            <a:off x="5206011" y="3428326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179388" y="5670541"/>
            <a:ext cx="2808436" cy="566772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8,0 млн. руб.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78441" y="3301881"/>
            <a:ext cx="2140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Прогноз 2018 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388" y="6381328"/>
            <a:ext cx="266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2019 год</a:t>
            </a:r>
            <a:endParaRPr lang="ru-RU" b="1" dirty="0"/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3203848" y="5670540"/>
            <a:ext cx="2808312" cy="566773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8,3 млн. руб.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347864" y="6381328"/>
            <a:ext cx="2804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2020 год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710" y="1025451"/>
            <a:ext cx="3625747" cy="203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1" name="Rectangle 4"/>
          <p:cNvSpPr>
            <a:spLocks noGrp="1"/>
          </p:cNvSpPr>
          <p:nvPr>
            <p:ph type="title" idx="4294967295"/>
          </p:nvPr>
        </p:nvSpPr>
        <p:spPr>
          <a:xfrm>
            <a:off x="467544" y="188640"/>
            <a:ext cx="8229600" cy="65346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Финансовая помощь нижестоящим бюджетам на исполнение собственных полномочий</a:t>
            </a:r>
            <a:br>
              <a:rPr lang="ru-RU" sz="2400" b="1" dirty="0" smtClean="0">
                <a:solidFill>
                  <a:schemeClr val="bg1"/>
                </a:solidFill>
                <a:latin typeface="Arial" charset="0"/>
              </a:rPr>
            </a:br>
            <a:endParaRPr lang="ru-RU" sz="2400" b="1" dirty="0" smtClean="0">
              <a:solidFill>
                <a:schemeClr val="bg1"/>
              </a:solidFill>
              <a:latin typeface="Arial" charset="0"/>
            </a:endParaRPr>
          </a:p>
        </p:txBody>
      </p:sp>
      <p:graphicFrame>
        <p:nvGraphicFramePr>
          <p:cNvPr id="12" name="Object 29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59701507"/>
              </p:ext>
            </p:extLst>
          </p:nvPr>
        </p:nvGraphicFramePr>
        <p:xfrm>
          <a:off x="490538" y="1628776"/>
          <a:ext cx="3986212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7552" name="Text Box 9"/>
          <p:cNvSpPr txBox="1">
            <a:spLocks noChangeArrowheads="1"/>
          </p:cNvSpPr>
          <p:nvPr/>
        </p:nvSpPr>
        <p:spPr bwMode="auto">
          <a:xfrm>
            <a:off x="1042990" y="1125538"/>
            <a:ext cx="37655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Структура финансовой помощи в </a:t>
            </a:r>
            <a:r>
              <a:rPr lang="ru-RU" dirty="0" smtClean="0"/>
              <a:t>2018 </a:t>
            </a:r>
            <a:r>
              <a:rPr lang="ru-RU" dirty="0"/>
              <a:t>году, млн. руб.</a:t>
            </a:r>
          </a:p>
        </p:txBody>
      </p:sp>
      <p:sp>
        <p:nvSpPr>
          <p:cNvPr id="107553" name="AutoShape 10"/>
          <p:cNvSpPr>
            <a:spLocks noChangeArrowheads="1"/>
          </p:cNvSpPr>
          <p:nvPr/>
        </p:nvSpPr>
        <p:spPr bwMode="auto">
          <a:xfrm>
            <a:off x="0" y="1773238"/>
            <a:ext cx="1835151" cy="79850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300" b="1" dirty="0"/>
              <a:t>Трансферты на </a:t>
            </a:r>
          </a:p>
          <a:p>
            <a:pPr algn="ctr"/>
            <a:r>
              <a:rPr lang="ru-RU" sz="1300" b="1" dirty="0"/>
              <a:t>сбалансированность</a:t>
            </a:r>
          </a:p>
        </p:txBody>
      </p:sp>
      <p:sp>
        <p:nvSpPr>
          <p:cNvPr id="107554" name="AutoShape 11"/>
          <p:cNvSpPr>
            <a:spLocks noChangeArrowheads="1"/>
          </p:cNvSpPr>
          <p:nvPr/>
        </p:nvSpPr>
        <p:spPr bwMode="auto">
          <a:xfrm>
            <a:off x="3563937" y="1785927"/>
            <a:ext cx="1722443" cy="14287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Дотация </a:t>
            </a:r>
          </a:p>
          <a:p>
            <a:pPr algn="ctr"/>
            <a:r>
              <a:rPr lang="ru-RU" sz="1400" b="1" dirty="0" smtClean="0"/>
              <a:t>за счет субвенции </a:t>
            </a:r>
          </a:p>
          <a:p>
            <a:pPr algn="ctr"/>
            <a:r>
              <a:rPr lang="ru-RU" sz="1400" b="1" dirty="0" smtClean="0"/>
              <a:t>на исполнение</a:t>
            </a:r>
          </a:p>
          <a:p>
            <a:pPr algn="ctr"/>
            <a:r>
              <a:rPr lang="ru-RU" sz="1400" b="1" dirty="0" smtClean="0"/>
              <a:t> полномочий </a:t>
            </a:r>
          </a:p>
          <a:p>
            <a:pPr algn="ctr"/>
            <a:r>
              <a:rPr lang="ru-RU" sz="1400" b="1" dirty="0" smtClean="0"/>
              <a:t>органов </a:t>
            </a:r>
          </a:p>
          <a:p>
            <a:pPr algn="ctr"/>
            <a:r>
              <a:rPr lang="ru-RU" sz="1400" b="1" dirty="0" smtClean="0"/>
              <a:t>власти</a:t>
            </a:r>
          </a:p>
          <a:p>
            <a:pPr algn="ctr"/>
            <a:endParaRPr lang="ru-RU" sz="1400" b="1" dirty="0"/>
          </a:p>
        </p:txBody>
      </p:sp>
      <p:sp>
        <p:nvSpPr>
          <p:cNvPr id="107555" name="Text Box 13"/>
          <p:cNvSpPr txBox="1">
            <a:spLocks noChangeArrowheads="1"/>
          </p:cNvSpPr>
          <p:nvPr/>
        </p:nvSpPr>
        <p:spPr bwMode="auto">
          <a:xfrm>
            <a:off x="1692278" y="3644900"/>
            <a:ext cx="1439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37,1</a:t>
            </a:r>
            <a:endParaRPr lang="ru-RU" sz="1400" b="1" dirty="0"/>
          </a:p>
          <a:p>
            <a:pPr algn="ctr"/>
            <a:r>
              <a:rPr lang="ru-RU" sz="1400" b="1" dirty="0"/>
              <a:t> млн. руб</a:t>
            </a:r>
            <a:r>
              <a:rPr lang="ru-RU" sz="1400" dirty="0"/>
              <a:t>.</a:t>
            </a:r>
          </a:p>
        </p:txBody>
      </p:sp>
      <p:graphicFrame>
        <p:nvGraphicFramePr>
          <p:cNvPr id="13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816842"/>
              </p:ext>
            </p:extLst>
          </p:nvPr>
        </p:nvGraphicFramePr>
        <p:xfrm>
          <a:off x="5399090" y="1714488"/>
          <a:ext cx="3744913" cy="4884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7556" name="Text Box 15"/>
          <p:cNvSpPr txBox="1">
            <a:spLocks noChangeArrowheads="1"/>
          </p:cNvSpPr>
          <p:nvPr/>
        </p:nvSpPr>
        <p:spPr bwMode="auto">
          <a:xfrm>
            <a:off x="5580065" y="1000110"/>
            <a:ext cx="35639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Собственные доходы</a:t>
            </a:r>
          </a:p>
          <a:p>
            <a:pPr algn="ctr"/>
            <a:r>
              <a:rPr lang="ru-RU" dirty="0"/>
              <a:t>Поселений в </a:t>
            </a:r>
            <a:r>
              <a:rPr lang="ru-RU" dirty="0" smtClean="0"/>
              <a:t>2018 </a:t>
            </a:r>
            <a:r>
              <a:rPr lang="ru-RU" dirty="0"/>
              <a:t>году </a:t>
            </a:r>
          </a:p>
          <a:p>
            <a:pPr algn="ctr"/>
            <a:r>
              <a:rPr lang="ru-RU" dirty="0"/>
              <a:t>в расчете на 1 жителя</a:t>
            </a:r>
          </a:p>
          <a:p>
            <a:pPr algn="ctr"/>
            <a:r>
              <a:rPr lang="ru-RU" dirty="0"/>
              <a:t>(рублей)</a:t>
            </a:r>
          </a:p>
        </p:txBody>
      </p:sp>
      <p:sp>
        <p:nvSpPr>
          <p:cNvPr id="107557" name="Text Box 16"/>
          <p:cNvSpPr txBox="1">
            <a:spLocks noChangeArrowheads="1"/>
          </p:cNvSpPr>
          <p:nvPr/>
        </p:nvSpPr>
        <p:spPr bwMode="auto">
          <a:xfrm rot="5400000">
            <a:off x="6441575" y="5320322"/>
            <a:ext cx="14483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До </a:t>
            </a:r>
            <a:r>
              <a:rPr lang="ru-RU" sz="1400" b="1" dirty="0" smtClean="0"/>
              <a:t>в</a:t>
            </a:r>
            <a:r>
              <a:rPr lang="ru-RU" sz="1300" b="1" dirty="0" smtClean="0"/>
              <a:t>ыравнивани</a:t>
            </a:r>
            <a:r>
              <a:rPr lang="ru-RU" sz="1400" b="1" dirty="0" smtClean="0"/>
              <a:t>я</a:t>
            </a:r>
            <a:endParaRPr lang="ru-RU" sz="1400" b="1" dirty="0"/>
          </a:p>
        </p:txBody>
      </p:sp>
      <p:sp>
        <p:nvSpPr>
          <p:cNvPr id="107558" name="Text Box 18"/>
          <p:cNvSpPr txBox="1">
            <a:spLocks noChangeArrowheads="1"/>
          </p:cNvSpPr>
          <p:nvPr/>
        </p:nvSpPr>
        <p:spPr bwMode="auto">
          <a:xfrm>
            <a:off x="7830622" y="4286257"/>
            <a:ext cx="384721" cy="192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ru-RU" sz="1300" b="1" dirty="0" smtClean="0"/>
              <a:t>После </a:t>
            </a:r>
            <a:r>
              <a:rPr lang="ru-RU" sz="1300" b="1" dirty="0"/>
              <a:t>выравнивания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98072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Собственные доходы поселений в 2018 году </a:t>
            </a:r>
            <a:b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расчете на 1 жителя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1800" b="1" spc="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3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ения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1800" b="1" spc="-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ансо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ой</a:t>
            </a:r>
            <a:r>
              <a:rPr lang="ru-RU" sz="1800" b="1" spc="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ом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ощи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д, тыс.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1800" b="1" spc="-6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ей</a:t>
            </a:r>
            <a:endParaRPr lang="ru-RU" sz="1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229268"/>
              </p:ext>
            </p:extLst>
          </p:nvPr>
        </p:nvGraphicFramePr>
        <p:xfrm>
          <a:off x="251520" y="1124744"/>
          <a:ext cx="8568952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1692" y="3170453"/>
            <a:ext cx="795223" cy="4188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03651" y="3284984"/>
            <a:ext cx="188507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ЩЕ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ТВЕН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ЫЕ 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ОСЫ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35259" y="3681780"/>
            <a:ext cx="1958340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35258" y="4183820"/>
            <a:ext cx="1744980" cy="83614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Б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П</a:t>
            </a:r>
            <a:r>
              <a:rPr sz="1000" spc="-65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ЕЛЬНАЯ ДЕЯ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 marR="473851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Э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ОНОМИ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35257" y="5274947"/>
            <a:ext cx="1225648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ЖИЛИЩН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-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ОМ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ЛЬНОЕ 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ЯЙ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35256" y="5796342"/>
            <a:ext cx="1739119" cy="2615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34359">
              <a:lnSpc>
                <a:spcPct val="100200"/>
              </a:lnSpc>
            </a:pP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АНА ОК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УЖАЮЩЕЙ СРЕДЫ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35259" y="6278554"/>
            <a:ext cx="1076765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20072" y="3212978"/>
            <a:ext cx="1353429" cy="2615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>
              <a:lnSpc>
                <a:spcPct val="100099"/>
              </a:lnSpc>
            </a:pP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7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ИНЕМ</a:t>
            </a:r>
            <a:r>
              <a:rPr sz="1000" spc="-77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ОГ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ФИЯ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 rot="10800000" flipV="1">
            <a:off x="5364090" y="3717033"/>
            <a:ext cx="1377551" cy="1440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АНЕНИЕ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64091" y="4149080"/>
            <a:ext cx="101639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ОЦИ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П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ЛИ</a:t>
            </a:r>
            <a:r>
              <a:rPr sz="1000" spc="8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ИКА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36096" y="4581128"/>
            <a:ext cx="1383909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ИЧЕС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АЯ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К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2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СПО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436098" y="5085185"/>
            <a:ext cx="1053319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СРЕД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ОЙ ИНФО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АЦИИ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6098" y="5589241"/>
            <a:ext cx="1550377" cy="83658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32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ЛУЖИ</a:t>
            </a:r>
            <a:r>
              <a:rPr sz="1000" spc="-28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АНИЕ 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УНИЦИП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 Д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73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ЕЖБ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ДЖЕ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НЫЕ</a:t>
            </a:r>
            <a:endParaRPr sz="1000" dirty="0">
              <a:latin typeface="Arial"/>
              <a:cs typeface="Arial"/>
            </a:endParaRPr>
          </a:p>
          <a:p>
            <a:pPr marL="10257"/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ФЕ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76467" y="2938283"/>
            <a:ext cx="395655" cy="5675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75980" y="3543266"/>
            <a:ext cx="568159" cy="461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2335" y="4073257"/>
            <a:ext cx="552591" cy="486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1479" y="4653478"/>
            <a:ext cx="748120" cy="4851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3193" y="5060617"/>
            <a:ext cx="773723" cy="5419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01851" y="5509454"/>
            <a:ext cx="1125415" cy="68627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3533" y="6204936"/>
            <a:ext cx="703385" cy="4036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83968" y="3068960"/>
            <a:ext cx="881000" cy="59804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55978" y="3573017"/>
            <a:ext cx="693513" cy="48577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55976" y="4077072"/>
            <a:ext cx="708237" cy="50818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427985" y="4653138"/>
            <a:ext cx="773723" cy="3814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283970" y="5085186"/>
            <a:ext cx="800100" cy="45188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83970" y="6165304"/>
            <a:ext cx="844063" cy="45862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499994" y="5589242"/>
            <a:ext cx="647759" cy="52629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56389" y="4576346"/>
            <a:ext cx="667699" cy="40880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323005" y="640434"/>
            <a:ext cx="482521" cy="41253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870448" y="640434"/>
            <a:ext cx="396709" cy="41253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69812" y="861999"/>
            <a:ext cx="392489" cy="41253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384900" y="861999"/>
            <a:ext cx="398115" cy="41253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31531" y="3149668"/>
            <a:ext cx="5999636" cy="0"/>
          </a:xfrm>
          <a:custGeom>
            <a:avLst/>
            <a:gdLst/>
            <a:ahLst/>
            <a:cxnLst/>
            <a:rect l="l" t="t" r="r" b="b"/>
            <a:pathLst>
              <a:path w="6499606">
                <a:moveTo>
                  <a:pt x="0" y="0"/>
                </a:moveTo>
                <a:lnTo>
                  <a:pt x="649960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357158" y="1071546"/>
            <a:ext cx="8001056" cy="1571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120514" algn="just"/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щ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ся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вии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дны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ами, </a:t>
            </a:r>
            <a:r>
              <a:rPr sz="1600" b="1" spc="113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ельно </a:t>
            </a:r>
            <a:r>
              <a:rPr sz="1600" b="1" spc="9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600" b="1" spc="10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за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ющими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61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внями </a:t>
            </a:r>
            <a:r>
              <a:rPr sz="1600" b="1" spc="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endParaRPr sz="1600" dirty="0">
              <a:latin typeface="Arial"/>
              <a:cs typeface="Arial"/>
            </a:endParaRPr>
          </a:p>
          <a:p>
            <a:pPr marL="10257" marR="12308" indent="120514" algn="just">
              <a:lnSpc>
                <a:spcPct val="100099"/>
              </a:lnSpc>
            </a:pP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инц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пы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12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:</a:t>
            </a:r>
            <a:r>
              <a:rPr sz="1600" b="1" spc="10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по  </a:t>
            </a:r>
            <a:r>
              <a:rPr sz="1600" b="1" spc="-77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lang="ru-RU" sz="1600" b="1" spc="-77" dirty="0" smtClean="0">
                <a:solidFill>
                  <a:srgbClr val="224F77"/>
                </a:solidFill>
                <a:latin typeface="Arial"/>
                <a:cs typeface="Arial"/>
              </a:rPr>
              <a:t>муниципальным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пр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гр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м,</a:t>
            </a:r>
            <a:r>
              <a:rPr sz="1600" b="1" spc="6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3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(п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)</a:t>
            </a:r>
            <a:r>
              <a:rPr sz="1600" b="1" spc="6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ци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нальн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й</a:t>
            </a:r>
            <a:r>
              <a:rPr sz="1600" b="1" spc="5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4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, по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.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4"/>
              </a:spcBef>
            </a:pPr>
            <a:endParaRPr sz="600" dirty="0"/>
          </a:p>
          <a:p>
            <a:pPr marR="2051" algn="ctr"/>
            <a:r>
              <a:rPr sz="1400" b="1" u="heavy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103621" y="6658734"/>
            <a:ext cx="146539" cy="1630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8205"/>
            <a:endParaRPr sz="1100" dirty="0">
              <a:latin typeface="Constantia"/>
              <a:cs typeface="Constantia"/>
            </a:endParaRPr>
          </a:p>
        </p:txBody>
      </p:sp>
      <p:sp>
        <p:nvSpPr>
          <p:cNvPr id="60" name="object 49"/>
          <p:cNvSpPr txBox="1"/>
          <p:nvPr/>
        </p:nvSpPr>
        <p:spPr>
          <a:xfrm>
            <a:off x="107504" y="348"/>
            <a:ext cx="8784976" cy="714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606"/>
              </a:lnSpc>
              <a:spcBef>
                <a:spcPts val="24"/>
              </a:spcBef>
            </a:pPr>
            <a:endParaRPr sz="2400" dirty="0">
              <a:solidFill>
                <a:schemeClr val="bg1"/>
              </a:solidFill>
            </a:endParaRPr>
          </a:p>
          <a:p>
            <a:pPr marR="2051" algn="ctr"/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Фо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миро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ание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err="1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дов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endParaRPr lang="en-US" sz="2400" b="1" spc="-8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R="2051" algn="ctr"/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по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разделам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16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ласси</a:t>
            </a:r>
            <a:r>
              <a:rPr sz="2400" b="1" spc="-28" dirty="0" err="1" smtClean="0">
                <a:solidFill>
                  <a:schemeClr val="bg1"/>
                </a:solidFill>
                <a:latin typeface="Arial"/>
                <a:cs typeface="Arial"/>
              </a:rPr>
              <a:t>ф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ика</a:t>
            </a:r>
            <a:r>
              <a:rPr sz="2400" b="1" spc="-8" dirty="0" err="1" smtClean="0">
                <a:solidFill>
                  <a:schemeClr val="bg1"/>
                </a:solidFill>
                <a:latin typeface="Arial"/>
                <a:cs typeface="Arial"/>
              </a:rPr>
              <a:t>ц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до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в 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2117" y="1381977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5959" y="1783787"/>
            <a:ext cx="2536288" cy="4976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-1026" algn="ctr">
              <a:lnSpc>
                <a:spcPts val="1502"/>
              </a:lnSpc>
            </a:pP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хран</a:t>
            </a:r>
            <a:r>
              <a:rPr sz="1600" b="1" spc="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и развитие н</a:t>
            </a:r>
            <a:r>
              <a:rPr sz="1600" b="1" spc="8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ло</a:t>
            </a:r>
            <a:r>
              <a:rPr sz="1600" b="1" spc="-36" dirty="0" smtClean="0">
                <a:latin typeface="Times New Roman"/>
                <a:cs typeface="Times New Roman"/>
              </a:rPr>
              <a:t>го</a:t>
            </a:r>
            <a:r>
              <a:rPr sz="1600" b="1" spc="-8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36" dirty="0" smtClean="0">
                <a:latin typeface="Times New Roman"/>
                <a:cs typeface="Times New Roman"/>
              </a:rPr>
              <a:t>г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2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тенци</a:t>
            </a:r>
            <a:r>
              <a:rPr sz="1600" b="1" spc="4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ла</a:t>
            </a:r>
            <a:r>
              <a:rPr sz="1600" b="1" spc="24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на </a:t>
            </a:r>
            <a:r>
              <a:rPr sz="1600" b="1" dirty="0" err="1" smtClean="0">
                <a:latin typeface="Times New Roman"/>
                <a:cs typeface="Times New Roman"/>
              </a:rPr>
              <a:t>терри</a:t>
            </a:r>
            <a:r>
              <a:rPr sz="1600" b="1" spc="-28" dirty="0" err="1" smtClean="0">
                <a:latin typeface="Times New Roman"/>
                <a:cs typeface="Times New Roman"/>
              </a:rPr>
              <a:t>т</a:t>
            </a:r>
            <a:r>
              <a:rPr sz="1600" b="1" dirty="0" err="1" smtClean="0">
                <a:latin typeface="Times New Roman"/>
                <a:cs typeface="Times New Roman"/>
              </a:rPr>
              <a:t>ории</a:t>
            </a:r>
            <a:r>
              <a:rPr sz="1600" b="1" spc="28" dirty="0" smtClean="0">
                <a:latin typeface="Times New Roman"/>
                <a:cs typeface="Times New Roman"/>
              </a:rPr>
              <a:t> </a:t>
            </a:r>
            <a:r>
              <a:rPr lang="ru-RU" sz="1600" b="1" dirty="0" smtClean="0">
                <a:latin typeface="Times New Roman"/>
                <a:cs typeface="Times New Roman"/>
              </a:rPr>
              <a:t>района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80621" y="1331333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696207" y="1649608"/>
            <a:ext cx="2429023" cy="6638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-513" algn="ctr">
              <a:lnSpc>
                <a:spcPct val="86300"/>
              </a:lnSpc>
            </a:pP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20" dirty="0" smtClean="0">
                <a:latin typeface="Times New Roman"/>
                <a:cs typeface="Times New Roman"/>
              </a:rPr>
              <a:t>б</a:t>
            </a:r>
            <a:r>
              <a:rPr sz="1600" b="1" spc="20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сп</a:t>
            </a:r>
            <a:r>
              <a:rPr sz="1600" b="1" spc="-3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ч</a:t>
            </a:r>
            <a:r>
              <a:rPr sz="1600" b="1" spc="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е </a:t>
            </a:r>
            <a:r>
              <a:rPr sz="1600" b="1" spc="20" dirty="0" smtClean="0">
                <a:latin typeface="Times New Roman"/>
                <a:cs typeface="Times New Roman"/>
              </a:rPr>
              <a:t>с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8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ла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сир</a:t>
            </a:r>
            <a:r>
              <a:rPr sz="1600" b="1" spc="-44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ван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ости </a:t>
            </a:r>
            <a:r>
              <a:rPr sz="1600" b="1" spc="20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и </a:t>
            </a:r>
            <a:r>
              <a:rPr sz="1600" b="1" spc="-40" dirty="0" smtClean="0">
                <a:latin typeface="Times New Roman"/>
                <a:cs typeface="Times New Roman"/>
              </a:rPr>
              <a:t>у</a:t>
            </a: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-24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ойчи</a:t>
            </a:r>
            <a:r>
              <a:rPr sz="1600" b="1" spc="-16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ости</a:t>
            </a:r>
            <a:r>
              <a:rPr sz="1600" b="1" spc="-4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ой </a:t>
            </a:r>
            <a:r>
              <a:rPr sz="1600" b="1" dirty="0" err="1" smtClean="0">
                <a:latin typeface="Times New Roman"/>
                <a:cs typeface="Times New Roman"/>
              </a:rPr>
              <a:t>системы</a:t>
            </a:r>
            <a:r>
              <a:rPr sz="1600" b="1" spc="4" dirty="0" smtClean="0">
                <a:latin typeface="Times New Roman"/>
                <a:cs typeface="Times New Roman"/>
              </a:rPr>
              <a:t> </a:t>
            </a:r>
            <a:r>
              <a:rPr lang="ru-RU" sz="1600" b="1" dirty="0" smtClean="0">
                <a:latin typeface="Times New Roman"/>
                <a:cs typeface="Times New Roman"/>
              </a:rPr>
              <a:t>района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32117" y="2728255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21270" y="3046537"/>
            <a:ext cx="2705687" cy="4976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>
              <a:lnSpc>
                <a:spcPts val="1502"/>
              </a:lnSpc>
            </a:pP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36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вы</a:t>
            </a:r>
            <a:r>
              <a:rPr sz="1600" b="1" spc="-20" dirty="0" smtClean="0">
                <a:latin typeface="Times New Roman"/>
                <a:cs typeface="Times New Roman"/>
              </a:rPr>
              <a:t>ш</a:t>
            </a:r>
            <a:r>
              <a:rPr sz="1600" b="1" dirty="0" smtClean="0">
                <a:latin typeface="Times New Roman"/>
                <a:cs typeface="Times New Roman"/>
              </a:rPr>
              <a:t>ение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spc="-8" dirty="0" smtClean="0">
                <a:latin typeface="Times New Roman"/>
                <a:cs typeface="Times New Roman"/>
              </a:rPr>
              <a:t>эфф</a:t>
            </a:r>
            <a:r>
              <a:rPr sz="1600" b="1" dirty="0" smtClean="0">
                <a:latin typeface="Times New Roman"/>
                <a:cs typeface="Times New Roman"/>
              </a:rPr>
              <a:t>ек</a:t>
            </a:r>
            <a:r>
              <a:rPr sz="1600" b="1" spc="-8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ив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ости ра</a:t>
            </a:r>
            <a:r>
              <a:rPr sz="1600" b="1" spc="-20" dirty="0" smtClean="0">
                <a:latin typeface="Times New Roman"/>
                <a:cs typeface="Times New Roman"/>
              </a:rPr>
              <a:t>с</a:t>
            </a:r>
            <a:r>
              <a:rPr sz="1600" b="1" spc="-61" dirty="0" smtClean="0">
                <a:latin typeface="Times New Roman"/>
                <a:cs typeface="Times New Roman"/>
              </a:rPr>
              <a:t>х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ван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я</a:t>
            </a:r>
            <a:r>
              <a:rPr sz="1600" b="1" spc="8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ых ср</a:t>
            </a:r>
            <a:r>
              <a:rPr sz="1600" b="1" spc="-1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дс</a:t>
            </a:r>
            <a:r>
              <a:rPr sz="1600" b="1" spc="-8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в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480621" y="2677611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754238" y="2963451"/>
            <a:ext cx="2370992" cy="6638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>
              <a:lnSpc>
                <a:spcPct val="86300"/>
              </a:lnSpc>
            </a:pP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36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вы</a:t>
            </a:r>
            <a:r>
              <a:rPr sz="1600" b="1" spc="-20" dirty="0" smtClean="0">
                <a:latin typeface="Times New Roman"/>
                <a:cs typeface="Times New Roman"/>
              </a:rPr>
              <a:t>ш</a:t>
            </a:r>
            <a:r>
              <a:rPr sz="1600" b="1" dirty="0" smtClean="0">
                <a:latin typeface="Times New Roman"/>
                <a:cs typeface="Times New Roman"/>
              </a:rPr>
              <a:t>ение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spc="-24" dirty="0" smtClean="0">
                <a:latin typeface="Times New Roman"/>
                <a:cs typeface="Times New Roman"/>
              </a:rPr>
              <a:t>к</a:t>
            </a:r>
            <a:r>
              <a:rPr sz="1600" b="1" spc="-61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ч</a:t>
            </a:r>
            <a:r>
              <a:rPr sz="1600" b="1" spc="2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ства </a:t>
            </a:r>
            <a:r>
              <a:rPr sz="1600" b="1" spc="-8" dirty="0" smtClean="0">
                <a:latin typeface="Times New Roman"/>
                <a:cs typeface="Times New Roman"/>
              </a:rPr>
              <a:t>ф</a:t>
            </a:r>
            <a:r>
              <a:rPr sz="1600" b="1" dirty="0" smtClean="0">
                <a:latin typeface="Times New Roman"/>
                <a:cs typeface="Times New Roman"/>
              </a:rPr>
              <a:t>и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анс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spc="-12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40" dirty="0" smtClean="0">
                <a:latin typeface="Times New Roman"/>
                <a:cs typeface="Times New Roman"/>
              </a:rPr>
              <a:t>г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20" dirty="0" smtClean="0">
                <a:latin typeface="Times New Roman"/>
                <a:cs typeface="Times New Roman"/>
              </a:rPr>
              <a:t> </a:t>
            </a:r>
            <a:r>
              <a:rPr sz="1600" b="1" spc="-24" dirty="0" smtClean="0">
                <a:latin typeface="Times New Roman"/>
                <a:cs typeface="Times New Roman"/>
              </a:rPr>
              <a:t>к</a:t>
            </a:r>
            <a:r>
              <a:rPr sz="1600" b="1" dirty="0" smtClean="0">
                <a:latin typeface="Times New Roman"/>
                <a:cs typeface="Times New Roman"/>
              </a:rPr>
              <a:t>он</a:t>
            </a:r>
            <a:r>
              <a:rPr sz="1600" b="1" spc="4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р</a:t>
            </a:r>
            <a:r>
              <a:rPr sz="1600" b="1" spc="-24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ля</a:t>
            </a:r>
            <a:r>
              <a:rPr sz="1600" b="1" spc="8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в </a:t>
            </a:r>
            <a:r>
              <a:rPr sz="1600" b="1" spc="8" dirty="0" smtClean="0">
                <a:latin typeface="Times New Roman"/>
                <a:cs typeface="Times New Roman"/>
              </a:rPr>
              <a:t>у</a:t>
            </a: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8" dirty="0" smtClean="0">
                <a:latin typeface="Times New Roman"/>
                <a:cs typeface="Times New Roman"/>
              </a:rPr>
              <a:t>р</a:t>
            </a:r>
            <a:r>
              <a:rPr sz="1600" b="1" dirty="0" smtClean="0">
                <a:latin typeface="Times New Roman"/>
                <a:cs typeface="Times New Roman"/>
              </a:rPr>
              <a:t>а</a:t>
            </a:r>
            <a:r>
              <a:rPr sz="1600" b="1" spc="-20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лен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и 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ым п</a:t>
            </a:r>
            <a:r>
              <a:rPr sz="1600" b="1" spc="-8" dirty="0" smtClean="0">
                <a:latin typeface="Times New Roman"/>
                <a:cs typeface="Times New Roman"/>
              </a:rPr>
              <a:t>р</a:t>
            </a:r>
            <a:r>
              <a:rPr sz="1600" b="1" dirty="0" smtClean="0">
                <a:latin typeface="Times New Roman"/>
                <a:cs typeface="Times New Roman"/>
              </a:rPr>
              <a:t>оц</a:t>
            </a:r>
            <a:r>
              <a:rPr sz="1600" b="1" spc="1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4" dirty="0" smtClean="0">
                <a:latin typeface="Times New Roman"/>
                <a:cs typeface="Times New Roman"/>
              </a:rPr>
              <a:t>с</a:t>
            </a:r>
            <a:r>
              <a:rPr sz="1600" b="1" spc="-32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м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331464" y="4072687"/>
            <a:ext cx="6005499" cy="595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017779" y="4153841"/>
            <a:ext cx="4632960" cy="4303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1600" b="1" spc="-19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600" b="1" spc="4" dirty="0" smtClean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вн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приори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1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 б</a:t>
            </a:r>
            <a:r>
              <a:rPr sz="1600" b="1" spc="-9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ю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600" b="1" spc="-2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ж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1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ной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600" b="1" spc="-16" dirty="0" smtClean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ли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ики</a:t>
            </a:r>
            <a:endParaRPr sz="1600" dirty="0">
              <a:latin typeface="Times New Roman"/>
              <a:cs typeface="Times New Roman"/>
            </a:endParaRPr>
          </a:p>
          <a:p>
            <a:pPr marR="513" algn="ctr"/>
            <a:r>
              <a:rPr sz="16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на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1600" b="1" spc="4" dirty="0" smtClean="0">
                <a:solidFill>
                  <a:srgbClr val="FF0000"/>
                </a:solidFill>
                <a:latin typeface="Times New Roman"/>
                <a:cs typeface="Times New Roman"/>
              </a:rPr>
              <a:t>0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lang="ru-RU"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8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20</a:t>
            </a:r>
            <a:r>
              <a:rPr lang="ru-RU"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20</a:t>
            </a:r>
            <a:r>
              <a:rPr sz="1600" b="1" spc="-32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spc="-4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600" b="1" spc="-4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908050" y="4714107"/>
            <a:ext cx="914400" cy="508347"/>
          </a:xfrm>
          <a:custGeom>
            <a:avLst/>
            <a:gdLst/>
            <a:ahLst/>
            <a:cxnLst/>
            <a:rect l="l" t="t" r="r" b="b"/>
            <a:pathLst>
              <a:path w="990600" h="577850">
                <a:moveTo>
                  <a:pt x="990600" y="288925"/>
                </a:moveTo>
                <a:lnTo>
                  <a:pt x="0" y="288925"/>
                </a:lnTo>
                <a:lnTo>
                  <a:pt x="495300" y="577850"/>
                </a:lnTo>
                <a:lnTo>
                  <a:pt x="990600" y="288925"/>
                </a:lnTo>
                <a:close/>
              </a:path>
              <a:path w="990600" h="577850">
                <a:moveTo>
                  <a:pt x="742950" y="0"/>
                </a:moveTo>
                <a:lnTo>
                  <a:pt x="247650" y="0"/>
                </a:lnTo>
                <a:lnTo>
                  <a:pt x="247650" y="288925"/>
                </a:lnTo>
                <a:lnTo>
                  <a:pt x="742950" y="288925"/>
                </a:lnTo>
                <a:lnTo>
                  <a:pt x="742950" y="0"/>
                </a:lnTo>
                <a:close/>
              </a:path>
            </a:pathLst>
          </a:custGeom>
          <a:solidFill>
            <a:srgbClr val="619DD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908050" y="4705231"/>
            <a:ext cx="914400" cy="517224"/>
          </a:xfrm>
          <a:custGeom>
            <a:avLst/>
            <a:gdLst/>
            <a:ahLst/>
            <a:cxnLst/>
            <a:rect l="l" t="t" r="r" b="b"/>
            <a:pathLst>
              <a:path w="990600" h="577850">
                <a:moveTo>
                  <a:pt x="0" y="288925"/>
                </a:moveTo>
                <a:lnTo>
                  <a:pt x="247650" y="288925"/>
                </a:lnTo>
                <a:lnTo>
                  <a:pt x="247650" y="0"/>
                </a:lnTo>
                <a:lnTo>
                  <a:pt x="742950" y="0"/>
                </a:lnTo>
                <a:lnTo>
                  <a:pt x="742950" y="288925"/>
                </a:lnTo>
                <a:lnTo>
                  <a:pt x="990600" y="288925"/>
                </a:lnTo>
                <a:lnTo>
                  <a:pt x="495300" y="577850"/>
                </a:lnTo>
                <a:lnTo>
                  <a:pt x="0" y="288925"/>
                </a:lnTo>
                <a:close/>
              </a:path>
            </a:pathLst>
          </a:custGeom>
          <a:ln w="25400">
            <a:solidFill>
              <a:srgbClr val="4671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997809" y="5222455"/>
            <a:ext cx="4813964" cy="12597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803185" y="5466178"/>
            <a:ext cx="3202745" cy="7680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Бе</a:t>
            </a:r>
            <a:r>
              <a:rPr sz="1900" b="1" spc="-44" dirty="0" smtClean="0">
                <a:solidFill>
                  <a:srgbClr val="0D0D0D"/>
                </a:solidFill>
                <a:latin typeface="Times New Roman"/>
                <a:cs typeface="Times New Roman"/>
              </a:rPr>
              <a:t>з</a:t>
            </a:r>
            <a:r>
              <a:rPr sz="1900" b="1" spc="-6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у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сл</a:t>
            </a:r>
            <a:r>
              <a:rPr sz="1900" b="1" spc="-4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о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вное вып</a:t>
            </a:r>
            <a:r>
              <a:rPr sz="1900" b="1" spc="-36" dirty="0" smtClean="0">
                <a:solidFill>
                  <a:srgbClr val="0D0D0D"/>
                </a:solidFill>
                <a:latin typeface="Times New Roman"/>
                <a:cs typeface="Times New Roman"/>
              </a:rPr>
              <a:t>о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лнен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и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е </a:t>
            </a:r>
            <a:r>
              <a:rPr sz="1900" b="1" spc="12" dirty="0" smtClean="0">
                <a:solidFill>
                  <a:srgbClr val="0D0D0D"/>
                </a:solidFill>
                <a:latin typeface="Times New Roman"/>
                <a:cs typeface="Times New Roman"/>
              </a:rPr>
              <a:t>в</a:t>
            </a:r>
            <a:r>
              <a:rPr sz="1900" b="1" spc="16" dirty="0" smtClean="0">
                <a:solidFill>
                  <a:srgbClr val="0D0D0D"/>
                </a:solidFill>
                <a:latin typeface="Times New Roman"/>
                <a:cs typeface="Times New Roman"/>
              </a:rPr>
              <a:t>с</a:t>
            </a:r>
            <a:r>
              <a:rPr sz="1900" b="1" spc="-40" dirty="0" smtClean="0">
                <a:solidFill>
                  <a:srgbClr val="0D0D0D"/>
                </a:solidFill>
                <a:latin typeface="Times New Roman"/>
                <a:cs typeface="Times New Roman"/>
              </a:rPr>
              <a:t>е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х п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р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и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н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я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т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ых о</a:t>
            </a:r>
            <a:r>
              <a:rPr sz="1900" b="1" spc="-4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б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яз</a:t>
            </a:r>
            <a:r>
              <a:rPr sz="1900" b="1" spc="-57" dirty="0" smtClean="0">
                <a:solidFill>
                  <a:srgbClr val="0D0D0D"/>
                </a:solidFill>
                <a:latin typeface="Times New Roman"/>
                <a:cs typeface="Times New Roman"/>
              </a:rPr>
              <a:t>а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тельств</a:t>
            </a:r>
            <a:endParaRPr sz="19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279607" y="852502"/>
            <a:ext cx="412183" cy="4315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34259" y="1084619"/>
            <a:ext cx="412183" cy="4315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21982" y="5845"/>
            <a:ext cx="8836735" cy="7033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1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</a:t>
            </a:r>
            <a:r>
              <a:rPr sz="2400" b="1" spc="-57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вл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2400" b="1" spc="-6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2400" b="1" spc="-3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6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й</a:t>
            </a:r>
            <a:r>
              <a:rPr sz="2400" b="1" spc="-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sz="2400" b="1" spc="-8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36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sz="2400" b="1" spc="-4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6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4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2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Тонкинского муниципального района</a:t>
            </a:r>
            <a:r>
              <a:rPr lang="en-US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12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</a:t>
            </a:r>
            <a:r>
              <a:rPr lang="ru-RU"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-20</a:t>
            </a:r>
            <a:r>
              <a:rPr lang="ru-RU"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sz="2400" b="1" spc="-3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1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913122" y="6597750"/>
            <a:ext cx="300111" cy="1626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1283"/>
            <a:fld id="{81D60167-4931-47E6-BA6A-407CBD079E47}" type="slidenum">
              <a:rPr sz="1100" b="1" dirty="0" smtClean="0">
                <a:solidFill>
                  <a:srgbClr val="21254E"/>
                </a:solidFill>
                <a:latin typeface="Constantia"/>
                <a:cs typeface="Constantia"/>
              </a:rPr>
              <a:pPr marL="111283"/>
              <a:t>24</a:t>
            </a:fld>
            <a:endParaRPr sz="1100" dirty="0">
              <a:latin typeface="Constantia"/>
              <a:cs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5279607" y="852502"/>
            <a:ext cx="412183" cy="4315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07504" y="214290"/>
            <a:ext cx="8928992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2018-2020 годы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913122" y="6597750"/>
            <a:ext cx="300111" cy="1626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1283"/>
            <a:fld id="{81D60167-4931-47E6-BA6A-407CBD079E47}" type="slidenum">
              <a:rPr sz="1100" b="1" dirty="0" smtClean="0">
                <a:solidFill>
                  <a:srgbClr val="21254E"/>
                </a:solidFill>
                <a:latin typeface="Constantia"/>
                <a:cs typeface="Constantia"/>
              </a:rPr>
              <a:pPr marL="111283"/>
              <a:t>25</a:t>
            </a:fld>
            <a:endParaRPr sz="1100" dirty="0">
              <a:latin typeface="Constantia"/>
              <a:cs typeface="Constantia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15999" y="1708646"/>
            <a:ext cx="91440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выплаты и поэтапное повышение заработной платы отдельным категориям работников социальной сферы в соответствии с утвержденными "дорожными картами" развития отраслей социальной сферы.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 1 января 2018 года  будет осуществлено повышение заработной платы работников учреждений  Тонкинского муниципального района Нижегородской области следующих категорий: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педагогическим 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работникам дошкольных образовательных организаций и дошкольных групп при школах, школах - детских садах на 2,5%;</a:t>
            </a:r>
          </a:p>
          <a:p>
            <a:pPr lvl="0" indent="450850" algn="just" eaLnBrk="0" hangingPunct="0"/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педагогическим работникам общеобразовательных организаций на 5,0%;</a:t>
            </a:r>
          </a:p>
          <a:p>
            <a:pPr lvl="0" indent="450850" algn="just" eaLnBrk="0" hangingPunct="0"/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педагогическим работникам организаций дополнительного образования детей на 10,3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%;</a:t>
            </a:r>
          </a:p>
          <a:p>
            <a:pPr lvl="0" indent="450850" algn="just" eaLnBrk="0" hangingPunct="0"/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педагогическим работникам организаций дополнительного образования детей на 10,3%;</a:t>
            </a:r>
          </a:p>
          <a:p>
            <a:pPr lvl="0" indent="450850" algn="just" eaLnBrk="0" hangingPunct="0"/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работникам учреждений культуры на 16,7%;</a:t>
            </a:r>
          </a:p>
          <a:p>
            <a:pPr lvl="0" indent="450850" algn="just" eaLnBrk="0" hangingPunct="0"/>
            <a:endParaRPr lang="ru-RU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80728"/>
            <a:ext cx="87129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- </a:t>
            </a:r>
            <a:r>
              <a:rPr lang="ru-RU" dirty="0"/>
              <a:t>ежегодной индексации заработной платы работников бюджетного сектора экономики, на которых не распространяются указы Президента Российской Федерации от 07.05.2012 № 597 «О мероприятиях по реализации государственной социальной политики», от 01.06.2012 № 761 «О Национальной стратегии действий в интересах детей на 2012-2017 годы», от 28.12.2012 № 1688 «О некоторых мерах по реализации государственной политики в сфере защиты детей-сирот и детей, оставшихся без попечения родителей» на 4%;</a:t>
            </a:r>
          </a:p>
          <a:p>
            <a:pPr algn="just"/>
            <a:r>
              <a:rPr lang="ru-RU" dirty="0"/>
              <a:t>- дополнительной потребности на доведение заработной платы низкооплачиваемых категорий работников до минимального размера оплаты труда (МРОТ) в 2018 году до 9 631 рублей, в 2019 году до 11 117 рублей, в 2020 году до 11 522 рублей;</a:t>
            </a:r>
          </a:p>
          <a:p>
            <a:pPr algn="just"/>
            <a:r>
              <a:rPr lang="ru-RU" dirty="0"/>
              <a:t>- экономии в связи с выплатой пособий по временной нетрудоспособности и наличия вакантных должностей в размере 7,5</a:t>
            </a:r>
            <a:r>
              <a:rPr lang="ru-RU" dirty="0" smtClean="0"/>
              <a:t>%;</a:t>
            </a:r>
            <a:endParaRPr lang="ru-RU" dirty="0"/>
          </a:p>
          <a:p>
            <a:pPr algn="just"/>
            <a:endParaRPr lang="ru-RU" dirty="0"/>
          </a:p>
          <a:p>
            <a:pPr algn="just"/>
            <a:r>
              <a:rPr lang="ru-RU" dirty="0"/>
              <a:t>Строительство Тонкинской </a:t>
            </a:r>
            <a:r>
              <a:rPr lang="ru-RU" dirty="0" smtClean="0"/>
              <a:t>школы;</a:t>
            </a:r>
            <a:endParaRPr lang="ru-RU" dirty="0"/>
          </a:p>
          <a:p>
            <a:pPr algn="just"/>
            <a:endParaRPr lang="ru-RU" dirty="0"/>
          </a:p>
          <a:p>
            <a:pPr algn="just"/>
            <a:r>
              <a:rPr lang="ru-RU" dirty="0"/>
              <a:t>Предоставление межбюджетных трансфертов бюджетам </a:t>
            </a:r>
            <a:r>
              <a:rPr lang="ru-RU" dirty="0" smtClean="0"/>
              <a:t>поселений.</a:t>
            </a:r>
            <a:endParaRPr lang="ru-RU" dirty="0"/>
          </a:p>
        </p:txBody>
      </p:sp>
      <p:sp>
        <p:nvSpPr>
          <p:cNvPr id="3" name="object 25"/>
          <p:cNvSpPr txBox="1"/>
          <p:nvPr/>
        </p:nvSpPr>
        <p:spPr>
          <a:xfrm>
            <a:off x="107504" y="214290"/>
            <a:ext cx="8928992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2018-2020 годы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0560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39490" indent="9525" algn="ctr"/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1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ды</a:t>
            </a:r>
            <a:r>
              <a:rPr lang="ru-RU"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лид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нн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г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же</a:t>
            </a:r>
            <a:r>
              <a:rPr lang="ru-RU"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 Тонкинского </a:t>
            </a:r>
            <a:r>
              <a:rPr lang="en-US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муниципального района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105273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тыс</a:t>
            </a:r>
            <a:r>
              <a:rPr lang="ru-RU" dirty="0" smtClean="0"/>
              <a:t>. </a:t>
            </a:r>
            <a:r>
              <a:rPr lang="ru-RU" sz="1200" dirty="0" smtClean="0"/>
              <a:t>руб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749681"/>
              </p:ext>
            </p:extLst>
          </p:nvPr>
        </p:nvGraphicFramePr>
        <p:xfrm>
          <a:off x="107504" y="830997"/>
          <a:ext cx="8856984" cy="3174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756140"/>
              </p:ext>
            </p:extLst>
          </p:nvPr>
        </p:nvGraphicFramePr>
        <p:xfrm>
          <a:off x="7560" y="4077072"/>
          <a:ext cx="9136440" cy="3375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877" y="5253"/>
            <a:ext cx="9042086" cy="774314"/>
          </a:xfrm>
        </p:spPr>
        <p:txBody>
          <a:bodyPr wrap="square" lIns="0" tIns="347725" rIns="0" bIns="0" rtlCol="0">
            <a:spAutoFit/>
          </a:bodyPr>
          <a:lstStyle/>
          <a:p>
            <a:pPr>
              <a:lnSpc>
                <a:spcPts val="3345"/>
              </a:lnSpc>
              <a:defRPr/>
            </a:pPr>
            <a:r>
              <a:rPr sz="2400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5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ое</a:t>
            </a:r>
            <a:r>
              <a:rPr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ммный</a:t>
            </a:r>
            <a:r>
              <a:rPr sz="2400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2400" b="1" spc="-1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ет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267" name="object 4"/>
          <p:cNvSpPr>
            <a:spLocks noChangeArrowheads="1"/>
          </p:cNvSpPr>
          <p:nvPr/>
        </p:nvSpPr>
        <p:spPr bwMode="auto">
          <a:xfrm>
            <a:off x="8501063" y="6446840"/>
            <a:ext cx="596900" cy="276999"/>
          </a:xfrm>
          <a:custGeom>
            <a:avLst/>
            <a:gdLst>
              <a:gd name="T0" fmla="*/ 0 w 596011"/>
              <a:gd name="T1" fmla="*/ 0 h 288919"/>
              <a:gd name="T2" fmla="*/ 596011 w 596011"/>
              <a:gd name="T3" fmla="*/ 288919 h 288919"/>
            </a:gdLst>
            <a:ahLst/>
            <a:cxnLst/>
            <a:rect l="T0" t="T1" r="T2" b="T3"/>
            <a:pathLst>
              <a:path w="596011" h="288919">
                <a:moveTo>
                  <a:pt x="297942" y="0"/>
                </a:moveTo>
                <a:lnTo>
                  <a:pt x="249603" y="1890"/>
                </a:lnTo>
                <a:lnTo>
                  <a:pt x="203752" y="7363"/>
                </a:lnTo>
                <a:lnTo>
                  <a:pt x="161001" y="16122"/>
                </a:lnTo>
                <a:lnTo>
                  <a:pt x="121962" y="27870"/>
                </a:lnTo>
                <a:lnTo>
                  <a:pt x="71705" y="50443"/>
                </a:lnTo>
                <a:lnTo>
                  <a:pt x="33247" y="78069"/>
                </a:lnTo>
                <a:lnTo>
                  <a:pt x="8656" y="109743"/>
                </a:lnTo>
                <a:lnTo>
                  <a:pt x="0" y="144462"/>
                </a:lnTo>
                <a:lnTo>
                  <a:pt x="987" y="156310"/>
                </a:lnTo>
                <a:lnTo>
                  <a:pt x="23407" y="200691"/>
                </a:lnTo>
                <a:lnTo>
                  <a:pt x="57473" y="229777"/>
                </a:lnTo>
                <a:lnTo>
                  <a:pt x="104026" y="254146"/>
                </a:lnTo>
                <a:lnTo>
                  <a:pt x="140979" y="267276"/>
                </a:lnTo>
                <a:lnTo>
                  <a:pt x="181951" y="277567"/>
                </a:lnTo>
                <a:lnTo>
                  <a:pt x="226329" y="284721"/>
                </a:lnTo>
                <a:lnTo>
                  <a:pt x="273500" y="288441"/>
                </a:lnTo>
                <a:lnTo>
                  <a:pt x="297942" y="288919"/>
                </a:lnTo>
                <a:lnTo>
                  <a:pt x="322384" y="288441"/>
                </a:lnTo>
                <a:lnTo>
                  <a:pt x="369562" y="284721"/>
                </a:lnTo>
                <a:lnTo>
                  <a:pt x="413952" y="277567"/>
                </a:lnTo>
                <a:lnTo>
                  <a:pt x="454940" y="267276"/>
                </a:lnTo>
                <a:lnTo>
                  <a:pt x="491911" y="254146"/>
                </a:lnTo>
                <a:lnTo>
                  <a:pt x="538493" y="229777"/>
                </a:lnTo>
                <a:lnTo>
                  <a:pt x="572583" y="200691"/>
                </a:lnTo>
                <a:lnTo>
                  <a:pt x="592109" y="167894"/>
                </a:lnTo>
                <a:lnTo>
                  <a:pt x="596011" y="144462"/>
                </a:lnTo>
                <a:lnTo>
                  <a:pt x="595022" y="132613"/>
                </a:lnTo>
                <a:lnTo>
                  <a:pt x="572583" y="88227"/>
                </a:lnTo>
                <a:lnTo>
                  <a:pt x="538493" y="59140"/>
                </a:lnTo>
                <a:lnTo>
                  <a:pt x="491911" y="34771"/>
                </a:lnTo>
                <a:lnTo>
                  <a:pt x="454940" y="21641"/>
                </a:lnTo>
                <a:lnTo>
                  <a:pt x="413952" y="11351"/>
                </a:lnTo>
                <a:lnTo>
                  <a:pt x="369562" y="4197"/>
                </a:lnTo>
                <a:lnTo>
                  <a:pt x="322384" y="478"/>
                </a:lnTo>
                <a:lnTo>
                  <a:pt x="29794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68" name="object 8"/>
          <p:cNvSpPr>
            <a:spLocks noChangeArrowheads="1"/>
          </p:cNvSpPr>
          <p:nvPr/>
        </p:nvSpPr>
        <p:spPr bwMode="auto">
          <a:xfrm>
            <a:off x="401639" y="3935415"/>
            <a:ext cx="2608263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69" name="object 9"/>
          <p:cNvSpPr txBox="1">
            <a:spLocks noChangeArrowheads="1"/>
          </p:cNvSpPr>
          <p:nvPr/>
        </p:nvSpPr>
        <p:spPr bwMode="auto">
          <a:xfrm>
            <a:off x="661988" y="4144963"/>
            <a:ext cx="2087563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9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Осуществление бюджетных расходов посредством финансирования муниципальных программ</a:t>
            </a:r>
          </a:p>
        </p:txBody>
      </p:sp>
      <p:sp>
        <p:nvSpPr>
          <p:cNvPr id="139270" name="object 10"/>
          <p:cNvSpPr>
            <a:spLocks noChangeArrowheads="1"/>
          </p:cNvSpPr>
          <p:nvPr/>
        </p:nvSpPr>
        <p:spPr bwMode="auto">
          <a:xfrm>
            <a:off x="3232153" y="3760790"/>
            <a:ext cx="2608263" cy="27699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1" name="object 11"/>
          <p:cNvSpPr>
            <a:spLocks noChangeArrowheads="1"/>
          </p:cNvSpPr>
          <p:nvPr/>
        </p:nvSpPr>
        <p:spPr bwMode="auto">
          <a:xfrm>
            <a:off x="6151565" y="3552827"/>
            <a:ext cx="2608263" cy="276999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xfrm>
            <a:off x="479425" y="1344614"/>
            <a:ext cx="8229600" cy="2633028"/>
          </a:xfrm>
        </p:spPr>
        <p:txBody>
          <a:bodyPr lIns="0" tIns="0" rIns="0" bIns="0">
            <a:spAutoFit/>
          </a:bodyPr>
          <a:lstStyle/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Программный бюджет </a:t>
            </a:r>
            <a:r>
              <a:rPr lang="ru-RU" sz="1600" dirty="0" smtClean="0"/>
              <a:t>отличается от традиционного тем, что все или почти все расходы включены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sz="1600" dirty="0" smtClean="0"/>
              <a:t>и каждая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600" dirty="0" smtClean="0"/>
              <a:t>своей целью прямо увязана с тем или иным стратегическим итогом деятельности ведомства.</a:t>
            </a:r>
          </a:p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Программное бюджетирование </a:t>
            </a:r>
            <a:r>
              <a:rPr lang="ru-RU" sz="1600" dirty="0" smtClean="0"/>
              <a:t>представляет собой методологию планирования, исполнения и контроля за исполнением бюджета, обеспечивающую взаимосвязь</a:t>
            </a:r>
          </a:p>
          <a:p>
            <a:pPr marL="160338">
              <a:defRPr/>
            </a:pPr>
            <a:r>
              <a:rPr lang="ru-RU" sz="1600" dirty="0" smtClean="0"/>
              <a:t>процесса распределения государственных расходов с результатами от реализации программ, разрабатываемых на основе стратегических целей, с учетом приоритетов государственной политики, общественной значимости ожидаемых и конечных результатов использования бюджетных средств</a:t>
            </a:r>
          </a:p>
          <a:p>
            <a:pPr marL="0" indent="0" algn="r">
              <a:lnSpc>
                <a:spcPts val="2138"/>
              </a:lnSpc>
              <a:buFont typeface="Arial" charset="0"/>
              <a:buNone/>
              <a:defRPr/>
            </a:pPr>
            <a:endParaRPr lang="ru-RU" sz="1600" dirty="0" smtClean="0"/>
          </a:p>
        </p:txBody>
      </p:sp>
      <p:sp>
        <p:nvSpPr>
          <p:cNvPr id="139273" name="object 13"/>
          <p:cNvSpPr txBox="1">
            <a:spLocks noChangeArrowheads="1"/>
          </p:cNvSpPr>
          <p:nvPr/>
        </p:nvSpPr>
        <p:spPr bwMode="auto">
          <a:xfrm>
            <a:off x="3492501" y="3913189"/>
            <a:ext cx="208756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1588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Взаимосвязь бюджетных расходов с результатами реализации муниципальных программ</a:t>
            </a:r>
          </a:p>
        </p:txBody>
      </p:sp>
      <p:sp>
        <p:nvSpPr>
          <p:cNvPr id="139274" name="object 14"/>
          <p:cNvSpPr txBox="1">
            <a:spLocks noChangeArrowheads="1"/>
          </p:cNvSpPr>
          <p:nvPr/>
        </p:nvSpPr>
        <p:spPr bwMode="auto">
          <a:xfrm>
            <a:off x="6415090" y="3771901"/>
            <a:ext cx="20812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Повышение качества</a:t>
            </a:r>
          </a:p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бюджетного планирования и исполнения бюджета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90053" y="5833070"/>
            <a:ext cx="7956551" cy="55399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algn="just">
              <a:defRPr/>
            </a:pPr>
            <a:r>
              <a:rPr lang="ru-RU" b="1" spc="10" dirty="0">
                <a:latin typeface="Times New Roman"/>
                <a:cs typeface="Times New Roman"/>
              </a:rPr>
              <a:t>Районный</a:t>
            </a:r>
            <a:r>
              <a:rPr b="1" spc="1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б</a:t>
            </a:r>
            <a:r>
              <a:rPr b="1" spc="-105" dirty="0">
                <a:latin typeface="Times New Roman"/>
                <a:cs typeface="Times New Roman"/>
              </a:rPr>
              <a:t>ю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45" dirty="0">
                <a:latin typeface="Times New Roman"/>
                <a:cs typeface="Times New Roman"/>
              </a:rPr>
              <a:t>ж</a:t>
            </a:r>
            <a:r>
              <a:rPr b="1" dirty="0">
                <a:latin typeface="Times New Roman"/>
                <a:cs typeface="Times New Roman"/>
              </a:rPr>
              <a:t>ет</a:t>
            </a:r>
            <a:r>
              <a:rPr b="1" spc="25" dirty="0">
                <a:latin typeface="Times New Roman"/>
                <a:cs typeface="Times New Roman"/>
              </a:rPr>
              <a:t> </a:t>
            </a:r>
            <a:r>
              <a:rPr b="1" dirty="0" err="1">
                <a:latin typeface="Times New Roman"/>
                <a:cs typeface="Times New Roman"/>
              </a:rPr>
              <a:t>на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dirty="0" smtClean="0">
                <a:latin typeface="Times New Roman"/>
                <a:cs typeface="Times New Roman"/>
              </a:rPr>
              <a:t>201</a:t>
            </a:r>
            <a:r>
              <a:rPr lang="ru-RU" b="1" dirty="0" smtClean="0">
                <a:latin typeface="Times New Roman"/>
                <a:cs typeface="Times New Roman"/>
              </a:rPr>
              <a:t>8</a:t>
            </a:r>
            <a:r>
              <a:rPr b="1" spc="-10" dirty="0" smtClean="0">
                <a:latin typeface="Times New Roman"/>
                <a:cs typeface="Times New Roman"/>
              </a:rPr>
              <a:t> </a:t>
            </a:r>
            <a:r>
              <a:rPr b="1" spc="-50" dirty="0" err="1">
                <a:latin typeface="Times New Roman"/>
                <a:cs typeface="Times New Roman"/>
              </a:rPr>
              <a:t>го</a:t>
            </a:r>
            <a:r>
              <a:rPr b="1" dirty="0" err="1">
                <a:latin typeface="Times New Roman"/>
                <a:cs typeface="Times New Roman"/>
              </a:rPr>
              <a:t>д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и плановый период 2019 и 2020 годов </a:t>
            </a:r>
            <a:r>
              <a:rPr b="1" spc="-20" dirty="0" err="1" smtClean="0">
                <a:latin typeface="Times New Roman"/>
                <a:cs typeface="Times New Roman"/>
              </a:rPr>
              <a:t>с</a:t>
            </a:r>
            <a:r>
              <a:rPr b="1" spc="-10" dirty="0" err="1" smtClean="0">
                <a:latin typeface="Times New Roman"/>
                <a:cs typeface="Times New Roman"/>
              </a:rPr>
              <a:t>ф</a:t>
            </a:r>
            <a:r>
              <a:rPr b="1" dirty="0" err="1" smtClean="0">
                <a:latin typeface="Times New Roman"/>
                <a:cs typeface="Times New Roman"/>
              </a:rPr>
              <a:t>о</a:t>
            </a:r>
            <a:r>
              <a:rPr b="1" spc="-30" dirty="0" err="1" smtClean="0">
                <a:latin typeface="Times New Roman"/>
                <a:cs typeface="Times New Roman"/>
              </a:rPr>
              <a:t>р</a:t>
            </a:r>
            <a:r>
              <a:rPr lang="ru-RU" b="1" spc="-30" dirty="0" err="1" smtClean="0">
                <a:latin typeface="Times New Roman"/>
                <a:cs typeface="Times New Roman"/>
              </a:rPr>
              <a:t>мирован</a:t>
            </a:r>
            <a:r>
              <a:rPr lang="ru-RU" b="1" spc="-30" dirty="0" smtClean="0">
                <a:latin typeface="Times New Roman"/>
                <a:cs typeface="Times New Roman"/>
              </a:rPr>
              <a:t> в программном формате на основе 15 муниципальных программ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139276" name="object 16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287274" y="0"/>
                </a:moveTo>
                <a:lnTo>
                  <a:pt x="287274" y="108331"/>
                </a:lnTo>
                <a:lnTo>
                  <a:pt x="0" y="108331"/>
                </a:lnTo>
                <a:lnTo>
                  <a:pt x="108331" y="216788"/>
                </a:lnTo>
                <a:lnTo>
                  <a:pt x="0" y="325119"/>
                </a:lnTo>
                <a:lnTo>
                  <a:pt x="287274" y="325119"/>
                </a:lnTo>
                <a:lnTo>
                  <a:pt x="287274" y="433450"/>
                </a:lnTo>
                <a:lnTo>
                  <a:pt x="504063" y="216788"/>
                </a:lnTo>
                <a:lnTo>
                  <a:pt x="287274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7" name="object 17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0" y="108331"/>
                </a:moveTo>
                <a:lnTo>
                  <a:pt x="287274" y="108331"/>
                </a:lnTo>
                <a:lnTo>
                  <a:pt x="287274" y="0"/>
                </a:lnTo>
                <a:lnTo>
                  <a:pt x="504063" y="216788"/>
                </a:lnTo>
                <a:lnTo>
                  <a:pt x="287274" y="433450"/>
                </a:lnTo>
                <a:lnTo>
                  <a:pt x="287274" y="325119"/>
                </a:lnTo>
                <a:lnTo>
                  <a:pt x="0" y="325119"/>
                </a:lnTo>
                <a:lnTo>
                  <a:pt x="108331" y="216788"/>
                </a:lnTo>
                <a:lnTo>
                  <a:pt x="0" y="108331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8" name="object 18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329819" y="0"/>
                </a:moveTo>
                <a:lnTo>
                  <a:pt x="329819" y="111887"/>
                </a:lnTo>
                <a:lnTo>
                  <a:pt x="0" y="111887"/>
                </a:lnTo>
                <a:lnTo>
                  <a:pt x="111759" y="223647"/>
                </a:lnTo>
                <a:lnTo>
                  <a:pt x="0" y="335534"/>
                </a:lnTo>
                <a:lnTo>
                  <a:pt x="329819" y="335534"/>
                </a:lnTo>
                <a:lnTo>
                  <a:pt x="329819" y="447421"/>
                </a:lnTo>
                <a:lnTo>
                  <a:pt x="553465" y="223647"/>
                </a:lnTo>
                <a:lnTo>
                  <a:pt x="32981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9" name="object 19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0" y="111887"/>
                </a:moveTo>
                <a:lnTo>
                  <a:pt x="329819" y="111887"/>
                </a:lnTo>
                <a:lnTo>
                  <a:pt x="329819" y="0"/>
                </a:lnTo>
                <a:lnTo>
                  <a:pt x="553465" y="223647"/>
                </a:lnTo>
                <a:lnTo>
                  <a:pt x="329819" y="447421"/>
                </a:lnTo>
                <a:lnTo>
                  <a:pt x="329819" y="335534"/>
                </a:lnTo>
                <a:lnTo>
                  <a:pt x="0" y="335534"/>
                </a:lnTo>
                <a:lnTo>
                  <a:pt x="111759" y="223647"/>
                </a:lnTo>
                <a:lnTo>
                  <a:pt x="0" y="111887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0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2018 году распределено в рамках муниципальных программ </a:t>
            </a:r>
          </a:p>
        </p:txBody>
      </p:sp>
      <p:sp>
        <p:nvSpPr>
          <p:cNvPr id="140291" name="object 4"/>
          <p:cNvSpPr>
            <a:spLocks noChangeArrowheads="1"/>
          </p:cNvSpPr>
          <p:nvPr/>
        </p:nvSpPr>
        <p:spPr bwMode="auto">
          <a:xfrm>
            <a:off x="8361366" y="6388103"/>
            <a:ext cx="719137" cy="276999"/>
          </a:xfrm>
          <a:custGeom>
            <a:avLst/>
            <a:gdLst>
              <a:gd name="T0" fmla="*/ 0 w 719201"/>
              <a:gd name="T1" fmla="*/ 0 h 288925"/>
              <a:gd name="T2" fmla="*/ 719201 w 719201"/>
              <a:gd name="T3" fmla="*/ 288925 h 288925"/>
            </a:gdLst>
            <a:ahLst/>
            <a:cxnLst/>
            <a:rect l="T0" t="T1" r="T2" b="T3"/>
            <a:pathLst>
              <a:path w="719201" h="288925">
                <a:moveTo>
                  <a:pt x="359537" y="0"/>
                </a:moveTo>
                <a:lnTo>
                  <a:pt x="301234" y="1890"/>
                </a:lnTo>
                <a:lnTo>
                  <a:pt x="245920" y="7363"/>
                </a:lnTo>
                <a:lnTo>
                  <a:pt x="194338" y="16122"/>
                </a:lnTo>
                <a:lnTo>
                  <a:pt x="147227" y="27870"/>
                </a:lnTo>
                <a:lnTo>
                  <a:pt x="105330" y="42308"/>
                </a:lnTo>
                <a:lnTo>
                  <a:pt x="69388" y="59140"/>
                </a:lnTo>
                <a:lnTo>
                  <a:pt x="28263" y="88227"/>
                </a:lnTo>
                <a:lnTo>
                  <a:pt x="4707" y="121027"/>
                </a:lnTo>
                <a:lnTo>
                  <a:pt x="0" y="144462"/>
                </a:lnTo>
                <a:lnTo>
                  <a:pt x="1192" y="156310"/>
                </a:lnTo>
                <a:lnTo>
                  <a:pt x="28263" y="200692"/>
                </a:lnTo>
                <a:lnTo>
                  <a:pt x="69388" y="229778"/>
                </a:lnTo>
                <a:lnTo>
                  <a:pt x="105330" y="246611"/>
                </a:lnTo>
                <a:lnTo>
                  <a:pt x="147227" y="261051"/>
                </a:lnTo>
                <a:lnTo>
                  <a:pt x="194338" y="272799"/>
                </a:lnTo>
                <a:lnTo>
                  <a:pt x="245920" y="281559"/>
                </a:lnTo>
                <a:lnTo>
                  <a:pt x="301234" y="287034"/>
                </a:lnTo>
                <a:lnTo>
                  <a:pt x="359537" y="288924"/>
                </a:lnTo>
                <a:lnTo>
                  <a:pt x="389033" y="288446"/>
                </a:lnTo>
                <a:lnTo>
                  <a:pt x="445965" y="284726"/>
                </a:lnTo>
                <a:lnTo>
                  <a:pt x="499530" y="277571"/>
                </a:lnTo>
                <a:lnTo>
                  <a:pt x="548988" y="267280"/>
                </a:lnTo>
                <a:lnTo>
                  <a:pt x="593598" y="254149"/>
                </a:lnTo>
                <a:lnTo>
                  <a:pt x="632620" y="238475"/>
                </a:lnTo>
                <a:lnTo>
                  <a:pt x="679054" y="210849"/>
                </a:lnTo>
                <a:lnTo>
                  <a:pt x="708747" y="179177"/>
                </a:lnTo>
                <a:lnTo>
                  <a:pt x="719201" y="144462"/>
                </a:lnTo>
                <a:lnTo>
                  <a:pt x="718008" y="132613"/>
                </a:lnTo>
                <a:lnTo>
                  <a:pt x="690935" y="88227"/>
                </a:lnTo>
                <a:lnTo>
                  <a:pt x="649804" y="59140"/>
                </a:lnTo>
                <a:lnTo>
                  <a:pt x="613854" y="42308"/>
                </a:lnTo>
                <a:lnTo>
                  <a:pt x="571946" y="27870"/>
                </a:lnTo>
                <a:lnTo>
                  <a:pt x="524819" y="16122"/>
                </a:lnTo>
                <a:lnTo>
                  <a:pt x="473215" y="7363"/>
                </a:lnTo>
                <a:lnTo>
                  <a:pt x="417874" y="1890"/>
                </a:lnTo>
                <a:lnTo>
                  <a:pt x="3595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402 428,3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14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1356640" y="5327405"/>
            <a:ext cx="165893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364 900,9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90,7%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252370" y="5229200"/>
            <a:ext cx="16430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37 527,4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9,3%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058" y="2807787"/>
            <a:ext cx="3632121" cy="2421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Albertus Extra Bold"/>
              </a:rPr>
              <a:t>Что такое бюджет</a:t>
            </a:r>
          </a:p>
        </p:txBody>
      </p:sp>
      <p:graphicFrame>
        <p:nvGraphicFramePr>
          <p:cNvPr id="22567" name="Object 39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84212" y="2133602"/>
          <a:ext cx="3600451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5" name="Диаграмма" r:id="rId3" imgW="4038600" imgH="2181149" progId="MSGraph.Chart.8">
                  <p:embed followColorScheme="full"/>
                </p:oleObj>
              </mc:Choice>
              <mc:Fallback>
                <p:oleObj name="Диаграмма" r:id="rId3" imgW="4038600" imgH="2181149" progId="MSGraph.Chart.8">
                  <p:embed followColorScheme="full"/>
                  <p:pic>
                    <p:nvPicPr>
                      <p:cNvPr id="0" name="Picture 16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2" y="2133602"/>
                        <a:ext cx="3600451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68" name="Object 4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787902" y="2133602"/>
          <a:ext cx="3816351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6" name="Диаграмма" r:id="rId5" imgW="4038600" imgH="2181149" progId="MSGraph.Chart.8">
                  <p:embed followColorScheme="full"/>
                </p:oleObj>
              </mc:Choice>
              <mc:Fallback>
                <p:oleObj name="Диаграмма" r:id="rId5" imgW="4038600" imgH="2181149" progId="MSGraph.Chart.8">
                  <p:embed followColorScheme="full"/>
                  <p:pic>
                    <p:nvPicPr>
                      <p:cNvPr id="0" name="Picture 16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2" y="2133602"/>
                        <a:ext cx="3816351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70" name="Rectangle 7"/>
          <p:cNvSpPr>
            <a:spLocks noGrp="1"/>
          </p:cNvSpPr>
          <p:nvPr>
            <p:ph sz="quarter" idx="3"/>
          </p:nvPr>
        </p:nvSpPr>
        <p:spPr>
          <a:xfrm>
            <a:off x="457200" y="4149727"/>
            <a:ext cx="4038600" cy="1584325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расходов над доходами образуется дефицит бюджета ( необходимы источники покрытия дефицита, можно например использовать остатки средств или привлечь средства в долг)</a:t>
            </a:r>
          </a:p>
          <a:p>
            <a:endParaRPr lang="ru-RU" sz="1400" b="1" dirty="0" smtClean="0">
              <a:latin typeface="Arial" charset="0"/>
            </a:endParaRPr>
          </a:p>
        </p:txBody>
      </p:sp>
      <p:sp>
        <p:nvSpPr>
          <p:cNvPr id="22571" name="Rectangle 8"/>
          <p:cNvSpPr>
            <a:spLocks noGrp="1"/>
          </p:cNvSpPr>
          <p:nvPr>
            <p:ph sz="quarter" idx="4"/>
          </p:nvPr>
        </p:nvSpPr>
        <p:spPr>
          <a:xfrm>
            <a:off x="4648200" y="4221165"/>
            <a:ext cx="4038600" cy="1512887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доходов над расходами образуется профицит бюджета ( можно накапливать резервы, погашать имеющиеся долги)</a:t>
            </a: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2573" name="Text Box 11"/>
          <p:cNvSpPr txBox="1">
            <a:spLocks noChangeArrowheads="1"/>
          </p:cNvSpPr>
          <p:nvPr/>
        </p:nvSpPr>
        <p:spPr bwMode="auto">
          <a:xfrm>
            <a:off x="539749" y="5805490"/>
            <a:ext cx="8135939" cy="830997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hlink"/>
                </a:solidFill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</a:t>
            </a:r>
            <a:r>
              <a:rPr lang="ru-RU" sz="1600" b="1" dirty="0"/>
              <a:t>.</a:t>
            </a:r>
          </a:p>
        </p:txBody>
      </p:sp>
      <p:sp>
        <p:nvSpPr>
          <p:cNvPr id="22574" name="Text Box 12"/>
          <p:cNvSpPr txBox="1">
            <a:spLocks noChangeArrowheads="1"/>
          </p:cNvSpPr>
          <p:nvPr/>
        </p:nvSpPr>
        <p:spPr bwMode="auto">
          <a:xfrm>
            <a:off x="250827" y="1268413"/>
            <a:ext cx="84248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hlink"/>
                </a:solidFill>
              </a:rPr>
              <a:t>Бюджет – это форма образования и расходования денежных средств,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предназначенных для финансового обеспечения задач и функций государства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 и местного самоуправления. Районный бюджет это план доходов и расходов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Тонкинского муниципального района Нижегородской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-14519" y="0"/>
            <a:ext cx="9080503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2019 году распределено в рамках муниципальных программ </a:t>
            </a:r>
          </a:p>
        </p:txBody>
      </p:sp>
      <p:sp>
        <p:nvSpPr>
          <p:cNvPr id="140291" name="object 4"/>
          <p:cNvSpPr>
            <a:spLocks noChangeArrowheads="1"/>
          </p:cNvSpPr>
          <p:nvPr/>
        </p:nvSpPr>
        <p:spPr bwMode="auto">
          <a:xfrm>
            <a:off x="8361366" y="6388103"/>
            <a:ext cx="719137" cy="276999"/>
          </a:xfrm>
          <a:custGeom>
            <a:avLst/>
            <a:gdLst>
              <a:gd name="T0" fmla="*/ 0 w 719201"/>
              <a:gd name="T1" fmla="*/ 0 h 288925"/>
              <a:gd name="T2" fmla="*/ 719201 w 719201"/>
              <a:gd name="T3" fmla="*/ 288925 h 288925"/>
            </a:gdLst>
            <a:ahLst/>
            <a:cxnLst/>
            <a:rect l="T0" t="T1" r="T2" b="T3"/>
            <a:pathLst>
              <a:path w="719201" h="288925">
                <a:moveTo>
                  <a:pt x="359537" y="0"/>
                </a:moveTo>
                <a:lnTo>
                  <a:pt x="301234" y="1890"/>
                </a:lnTo>
                <a:lnTo>
                  <a:pt x="245920" y="7363"/>
                </a:lnTo>
                <a:lnTo>
                  <a:pt x="194338" y="16122"/>
                </a:lnTo>
                <a:lnTo>
                  <a:pt x="147227" y="27870"/>
                </a:lnTo>
                <a:lnTo>
                  <a:pt x="105330" y="42308"/>
                </a:lnTo>
                <a:lnTo>
                  <a:pt x="69388" y="59140"/>
                </a:lnTo>
                <a:lnTo>
                  <a:pt x="28263" y="88227"/>
                </a:lnTo>
                <a:lnTo>
                  <a:pt x="4707" y="121027"/>
                </a:lnTo>
                <a:lnTo>
                  <a:pt x="0" y="144462"/>
                </a:lnTo>
                <a:lnTo>
                  <a:pt x="1192" y="156310"/>
                </a:lnTo>
                <a:lnTo>
                  <a:pt x="28263" y="200692"/>
                </a:lnTo>
                <a:lnTo>
                  <a:pt x="69388" y="229778"/>
                </a:lnTo>
                <a:lnTo>
                  <a:pt x="105330" y="246611"/>
                </a:lnTo>
                <a:lnTo>
                  <a:pt x="147227" y="261051"/>
                </a:lnTo>
                <a:lnTo>
                  <a:pt x="194338" y="272799"/>
                </a:lnTo>
                <a:lnTo>
                  <a:pt x="245920" y="281559"/>
                </a:lnTo>
                <a:lnTo>
                  <a:pt x="301234" y="287034"/>
                </a:lnTo>
                <a:lnTo>
                  <a:pt x="359537" y="288924"/>
                </a:lnTo>
                <a:lnTo>
                  <a:pt x="389033" y="288446"/>
                </a:lnTo>
                <a:lnTo>
                  <a:pt x="445965" y="284726"/>
                </a:lnTo>
                <a:lnTo>
                  <a:pt x="499530" y="277571"/>
                </a:lnTo>
                <a:lnTo>
                  <a:pt x="548988" y="267280"/>
                </a:lnTo>
                <a:lnTo>
                  <a:pt x="593598" y="254149"/>
                </a:lnTo>
                <a:lnTo>
                  <a:pt x="632620" y="238475"/>
                </a:lnTo>
                <a:lnTo>
                  <a:pt x="679054" y="210849"/>
                </a:lnTo>
                <a:lnTo>
                  <a:pt x="708747" y="179177"/>
                </a:lnTo>
                <a:lnTo>
                  <a:pt x="719201" y="144462"/>
                </a:lnTo>
                <a:lnTo>
                  <a:pt x="718008" y="132613"/>
                </a:lnTo>
                <a:lnTo>
                  <a:pt x="690935" y="88227"/>
                </a:lnTo>
                <a:lnTo>
                  <a:pt x="649804" y="59140"/>
                </a:lnTo>
                <a:lnTo>
                  <a:pt x="613854" y="42308"/>
                </a:lnTo>
                <a:lnTo>
                  <a:pt x="571946" y="27870"/>
                </a:lnTo>
                <a:lnTo>
                  <a:pt x="524819" y="16122"/>
                </a:lnTo>
                <a:lnTo>
                  <a:pt x="473215" y="7363"/>
                </a:lnTo>
                <a:lnTo>
                  <a:pt x="417874" y="1890"/>
                </a:lnTo>
                <a:lnTo>
                  <a:pt x="3595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298 401,9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14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1356640" y="5327405"/>
            <a:ext cx="165893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265 565,4тыс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89%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252370" y="5229200"/>
            <a:ext cx="16430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32 836,5 тыс</a:t>
            </a:r>
            <a:r>
              <a:rPr lang="ru-RU" sz="2200" b="1" dirty="0">
                <a:latin typeface="Candara" pitchFamily="34" charset="0"/>
              </a:rPr>
              <a:t>. руб</a:t>
            </a:r>
            <a:r>
              <a:rPr lang="ru-RU" sz="2200" b="1" dirty="0" smtClean="0">
                <a:latin typeface="Candara" pitchFamily="34" charset="0"/>
              </a:rPr>
              <a:t>. 11 %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46" y="2989018"/>
            <a:ext cx="3921650" cy="220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21367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2020 году распределено в рамках муниципальных программ </a:t>
            </a:r>
          </a:p>
        </p:txBody>
      </p:sp>
      <p:sp>
        <p:nvSpPr>
          <p:cNvPr id="140291" name="object 4"/>
          <p:cNvSpPr>
            <a:spLocks noChangeArrowheads="1"/>
          </p:cNvSpPr>
          <p:nvPr/>
        </p:nvSpPr>
        <p:spPr bwMode="auto">
          <a:xfrm>
            <a:off x="8361366" y="6388103"/>
            <a:ext cx="719137" cy="276999"/>
          </a:xfrm>
          <a:custGeom>
            <a:avLst/>
            <a:gdLst>
              <a:gd name="T0" fmla="*/ 0 w 719201"/>
              <a:gd name="T1" fmla="*/ 0 h 288925"/>
              <a:gd name="T2" fmla="*/ 719201 w 719201"/>
              <a:gd name="T3" fmla="*/ 288925 h 288925"/>
            </a:gdLst>
            <a:ahLst/>
            <a:cxnLst/>
            <a:rect l="T0" t="T1" r="T2" b="T3"/>
            <a:pathLst>
              <a:path w="719201" h="288925">
                <a:moveTo>
                  <a:pt x="359537" y="0"/>
                </a:moveTo>
                <a:lnTo>
                  <a:pt x="301234" y="1890"/>
                </a:lnTo>
                <a:lnTo>
                  <a:pt x="245920" y="7363"/>
                </a:lnTo>
                <a:lnTo>
                  <a:pt x="194338" y="16122"/>
                </a:lnTo>
                <a:lnTo>
                  <a:pt x="147227" y="27870"/>
                </a:lnTo>
                <a:lnTo>
                  <a:pt x="105330" y="42308"/>
                </a:lnTo>
                <a:lnTo>
                  <a:pt x="69388" y="59140"/>
                </a:lnTo>
                <a:lnTo>
                  <a:pt x="28263" y="88227"/>
                </a:lnTo>
                <a:lnTo>
                  <a:pt x="4707" y="121027"/>
                </a:lnTo>
                <a:lnTo>
                  <a:pt x="0" y="144462"/>
                </a:lnTo>
                <a:lnTo>
                  <a:pt x="1192" y="156310"/>
                </a:lnTo>
                <a:lnTo>
                  <a:pt x="28263" y="200692"/>
                </a:lnTo>
                <a:lnTo>
                  <a:pt x="69388" y="229778"/>
                </a:lnTo>
                <a:lnTo>
                  <a:pt x="105330" y="246611"/>
                </a:lnTo>
                <a:lnTo>
                  <a:pt x="147227" y="261051"/>
                </a:lnTo>
                <a:lnTo>
                  <a:pt x="194338" y="272799"/>
                </a:lnTo>
                <a:lnTo>
                  <a:pt x="245920" y="281559"/>
                </a:lnTo>
                <a:lnTo>
                  <a:pt x="301234" y="287034"/>
                </a:lnTo>
                <a:lnTo>
                  <a:pt x="359537" y="288924"/>
                </a:lnTo>
                <a:lnTo>
                  <a:pt x="389033" y="288446"/>
                </a:lnTo>
                <a:lnTo>
                  <a:pt x="445965" y="284726"/>
                </a:lnTo>
                <a:lnTo>
                  <a:pt x="499530" y="277571"/>
                </a:lnTo>
                <a:lnTo>
                  <a:pt x="548988" y="267280"/>
                </a:lnTo>
                <a:lnTo>
                  <a:pt x="593598" y="254149"/>
                </a:lnTo>
                <a:lnTo>
                  <a:pt x="632620" y="238475"/>
                </a:lnTo>
                <a:lnTo>
                  <a:pt x="679054" y="210849"/>
                </a:lnTo>
                <a:lnTo>
                  <a:pt x="708747" y="179177"/>
                </a:lnTo>
                <a:lnTo>
                  <a:pt x="719201" y="144462"/>
                </a:lnTo>
                <a:lnTo>
                  <a:pt x="718008" y="132613"/>
                </a:lnTo>
                <a:lnTo>
                  <a:pt x="690935" y="88227"/>
                </a:lnTo>
                <a:lnTo>
                  <a:pt x="649804" y="59140"/>
                </a:lnTo>
                <a:lnTo>
                  <a:pt x="613854" y="42308"/>
                </a:lnTo>
                <a:lnTo>
                  <a:pt x="571946" y="27870"/>
                </a:lnTo>
                <a:lnTo>
                  <a:pt x="524819" y="16122"/>
                </a:lnTo>
                <a:lnTo>
                  <a:pt x="473215" y="7363"/>
                </a:lnTo>
                <a:lnTo>
                  <a:pt x="417874" y="1890"/>
                </a:lnTo>
                <a:lnTo>
                  <a:pt x="3595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315 326,4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14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1356640" y="5327405"/>
            <a:ext cx="165893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281 321тыс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89%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252370" y="5229200"/>
            <a:ext cx="16430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34 005,4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11%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70" y="2785436"/>
            <a:ext cx="3280501" cy="246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Text Box 2"/>
          <p:cNvSpPr txBox="1">
            <a:spLocks noChangeArrowheads="1"/>
          </p:cNvSpPr>
          <p:nvPr/>
        </p:nvSpPr>
        <p:spPr bwMode="auto">
          <a:xfrm>
            <a:off x="1116013" y="903290"/>
            <a:ext cx="63357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0135" name="Text Box 3"/>
          <p:cNvSpPr txBox="1">
            <a:spLocks noChangeArrowheads="1"/>
          </p:cNvSpPr>
          <p:nvPr/>
        </p:nvSpPr>
        <p:spPr bwMode="auto">
          <a:xfrm>
            <a:off x="1116013" y="908051"/>
            <a:ext cx="802798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6" name="object 10"/>
          <p:cNvSpPr>
            <a:spLocks noChangeArrowheads="1"/>
          </p:cNvSpPr>
          <p:nvPr/>
        </p:nvSpPr>
        <p:spPr bwMode="auto">
          <a:xfrm>
            <a:off x="1000100" y="142852"/>
            <a:ext cx="7469188" cy="369332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Структура расходов по разделам в 2018 году, %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868420"/>
              </p:ext>
            </p:extLst>
          </p:nvPr>
        </p:nvGraphicFramePr>
        <p:xfrm>
          <a:off x="0" y="721028"/>
          <a:ext cx="91440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9409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221661"/>
              </p:ext>
            </p:extLst>
          </p:nvPr>
        </p:nvGraphicFramePr>
        <p:xfrm>
          <a:off x="179512" y="381000"/>
          <a:ext cx="8784976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25807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132563"/>
              </p:ext>
            </p:extLst>
          </p:nvPr>
        </p:nvGraphicFramePr>
        <p:xfrm>
          <a:off x="179512" y="381000"/>
          <a:ext cx="8856984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24161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437498"/>
              </p:ext>
            </p:extLst>
          </p:nvPr>
        </p:nvGraphicFramePr>
        <p:xfrm>
          <a:off x="107502" y="908723"/>
          <a:ext cx="9001002" cy="56166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6066"/>
                <a:gridCol w="1944216"/>
                <a:gridCol w="936104"/>
                <a:gridCol w="839655"/>
                <a:gridCol w="740696"/>
                <a:gridCol w="651897"/>
                <a:gridCol w="648072"/>
                <a:gridCol w="773981"/>
                <a:gridCol w="592557"/>
                <a:gridCol w="721694"/>
                <a:gridCol w="576064"/>
              </a:tblGrid>
              <a:tr h="14669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Раздел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раздела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2017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 уточненный план на 01.11.2017     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2018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первоначальному бюджету 2017 </a:t>
                      </a:r>
                      <a:r>
                        <a:rPr lang="ru-RU" sz="1200" u="none" strike="noStrike" dirty="0" smtClean="0">
                          <a:effectLst/>
                        </a:rPr>
                        <a:t>года,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2018 к уточненному плану </a:t>
                      </a:r>
                      <a:r>
                        <a:rPr lang="ru-RU" sz="1200" u="none" strike="noStrike" dirty="0" smtClean="0">
                          <a:effectLst/>
                        </a:rPr>
                        <a:t>2017, %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2019 к прогнозу </a:t>
                      </a:r>
                      <a:r>
                        <a:rPr lang="ru-RU" sz="1200" u="none" strike="noStrike" dirty="0" smtClean="0">
                          <a:effectLst/>
                        </a:rPr>
                        <a:t>2018, %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2020 год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2020 к </a:t>
                      </a:r>
                      <a:r>
                        <a:rPr lang="ru-RU" sz="1200" u="none" strike="noStrike" dirty="0" smtClean="0">
                          <a:effectLst/>
                        </a:rPr>
                        <a:t>2019, %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4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ИТОГО: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360 934,40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380 943,60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402 428,30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111,50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105,64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298 401,90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74,15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315 326,40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105,67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Общегосударственные вопросы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45 621,70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45 496,60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49 029,20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107,47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107,76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49 088,30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100,12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50 801,20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103,49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4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Нацианальная оборона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305,2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305,2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333,9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109,40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109,40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337,5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101,08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350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48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2 916,00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3425,1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4 426,20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151,79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129,23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4 573,30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103,32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4 726,30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103,35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Национальная экономика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23 019,30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6 613,30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12 921,00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56,13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195,38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13 217,70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102,30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18 802,80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142,25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Жилищно-коммунальное хозяйство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19 084,60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26 306,70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3 390,80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17,77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12,89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1 407,80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41,52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1 934,80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137,43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Охрана окружающей среды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                -  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4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Образование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190 971,40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210 486,20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245 425,50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128,51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116,60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142 190,70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57,94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148 847,70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104,68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7544" y="332656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474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90161"/>
              </p:ext>
            </p:extLst>
          </p:nvPr>
        </p:nvGraphicFramePr>
        <p:xfrm>
          <a:off x="-1429" y="2348880"/>
          <a:ext cx="9036496" cy="41764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9"/>
                <a:gridCol w="2726113"/>
                <a:gridCol w="695187"/>
                <a:gridCol w="875251"/>
                <a:gridCol w="682924"/>
                <a:gridCol w="564781"/>
                <a:gridCol w="564781"/>
                <a:gridCol w="682924"/>
                <a:gridCol w="564781"/>
                <a:gridCol w="682924"/>
                <a:gridCol w="564781"/>
              </a:tblGrid>
              <a:tr h="7305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Культура и кинематография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36 026,00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39 054,70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39 874,90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110,68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102,10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39 421,10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98,86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40 998,00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5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Социальная политика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7 827,80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14 275,70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11 119,30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142,05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77,89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8 988,80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80,84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10 936,70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121,67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5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Физическая культура и спорт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1 952,20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1 959,90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2 369,90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121,40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120,92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2 464,70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2 563,40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Средства массовой информации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1 667,00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1 667,00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1 733,40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103,98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103,98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1 802,80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1 874,80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103,99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Обслуживание государственного и муниципального долга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                  -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1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Межбюджетные трансферты бюджетам муниципальных образований общего характера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31 343,20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31 343,20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31 604,20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100,83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100,83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34 709,20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109,82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33 390,70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96,20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522565"/>
              </p:ext>
            </p:extLst>
          </p:nvPr>
        </p:nvGraphicFramePr>
        <p:xfrm>
          <a:off x="3" y="744446"/>
          <a:ext cx="9036496" cy="15014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2924"/>
                <a:gridCol w="2658913"/>
                <a:gridCol w="720080"/>
                <a:gridCol w="864096"/>
                <a:gridCol w="648072"/>
                <a:gridCol w="576064"/>
                <a:gridCol w="576064"/>
                <a:gridCol w="720080"/>
                <a:gridCol w="504056"/>
                <a:gridCol w="699402"/>
                <a:gridCol w="596745"/>
              </a:tblGrid>
              <a:tr h="1158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Раздел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раздела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Первоначальный бюджет 2017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 уточненный план на 01.11.2017     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Прогноз 2018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Рост к первоначальному бюджету 2017 </a:t>
                      </a:r>
                      <a:r>
                        <a:rPr lang="ru-RU" sz="1400" u="none" strike="noStrike" dirty="0" smtClean="0">
                          <a:effectLst/>
                        </a:rPr>
                        <a:t>года,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Рост 2018 к уточненному плану </a:t>
                      </a:r>
                      <a:r>
                        <a:rPr lang="ru-RU" sz="1400" u="none" strike="noStrike" dirty="0" smtClean="0">
                          <a:effectLst/>
                        </a:rPr>
                        <a:t>2017, %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Рост 2019 к прогнозу </a:t>
                      </a:r>
                      <a:r>
                        <a:rPr lang="ru-RU" sz="1400" u="none" strike="noStrike" dirty="0" smtClean="0">
                          <a:effectLst/>
                        </a:rPr>
                        <a:t>2018, %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2020 год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Рост 2020 к </a:t>
                      </a:r>
                      <a:r>
                        <a:rPr lang="ru-RU" sz="1400" u="none" strike="noStrike" dirty="0" smtClean="0">
                          <a:effectLst/>
                        </a:rPr>
                        <a:t>2019, %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9035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008447"/>
              </p:ext>
            </p:extLst>
          </p:nvPr>
        </p:nvGraphicFramePr>
        <p:xfrm>
          <a:off x="125506" y="796792"/>
          <a:ext cx="8892988" cy="57653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2028"/>
                <a:gridCol w="504056"/>
                <a:gridCol w="2952328"/>
                <a:gridCol w="719184"/>
                <a:gridCol w="738266"/>
                <a:gridCol w="673438"/>
                <a:gridCol w="556936"/>
                <a:gridCol w="673438"/>
                <a:gridCol w="556936"/>
                <a:gridCol w="673438"/>
                <a:gridCol w="592940"/>
              </a:tblGrid>
              <a:tr h="12413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Раздел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подраздел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подраздела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2017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2018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Структура,%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бюджету </a:t>
                      </a:r>
                      <a:r>
                        <a:rPr lang="ru-RU" sz="1200" u="none" strike="noStrike" dirty="0">
                          <a:effectLst/>
                        </a:rPr>
                        <a:t>2017 </a:t>
                      </a:r>
                      <a:r>
                        <a:rPr lang="ru-RU" sz="1200" u="none" strike="noStrike" dirty="0" smtClean="0">
                          <a:effectLst/>
                        </a:rPr>
                        <a:t>года,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2019 к прогнозу </a:t>
                      </a:r>
                      <a:r>
                        <a:rPr lang="ru-RU" sz="1200" u="none" strike="noStrike" dirty="0" smtClean="0">
                          <a:effectLst/>
                        </a:rPr>
                        <a:t>2018, %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2020 год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2020 к </a:t>
                      </a:r>
                      <a:r>
                        <a:rPr lang="ru-RU" sz="1200" u="none" strike="noStrike" dirty="0" smtClean="0">
                          <a:effectLst/>
                        </a:rPr>
                        <a:t>2019, %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Общегосударственные вопросы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45 621,70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49 029,20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12,18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107,47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49 088,30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100,12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50 801,20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103,49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7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0103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2 122,60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2 262,10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0,56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106,57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2 352,60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2 446,70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104,00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0104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15 526,20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17 129,40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4,26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110,33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17 812,70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103,99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18 523,30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103,99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Судебная система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76,4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0,02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5,50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145,24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5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0106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10 230,40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10 721,50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2,66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104,80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11 150,30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104,00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11 596,40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104,00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3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0107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Обеспечение проведения выборов и референдумов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Резервные фонды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106,67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832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865,3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104,00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0113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общегосударственные вопросы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16 992,50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18 039,80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4,48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106,16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16 936,50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93,88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17 363,40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102,52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Нацианальная оборона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305,2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333,9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109,40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337,5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101,08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350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103,70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3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0203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Мобилизационная и вневойсковая подготовка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305,2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333,9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109,40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337,5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101,08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103,70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952" marR="6952" marT="69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1746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603164"/>
              </p:ext>
            </p:extLst>
          </p:nvPr>
        </p:nvGraphicFramePr>
        <p:xfrm>
          <a:off x="107503" y="738394"/>
          <a:ext cx="8928993" cy="56429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33"/>
                <a:gridCol w="504056"/>
                <a:gridCol w="2880320"/>
                <a:gridCol w="856543"/>
                <a:gridCol w="678913"/>
                <a:gridCol w="678913"/>
                <a:gridCol w="561463"/>
                <a:gridCol w="678913"/>
                <a:gridCol w="649711"/>
                <a:gridCol w="648072"/>
                <a:gridCol w="504056"/>
              </a:tblGrid>
              <a:tr h="13356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Раздел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подраздел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подраздела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2017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2018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Структура,%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бюджету </a:t>
                      </a:r>
                      <a:r>
                        <a:rPr lang="ru-RU" sz="1200" u="none" strike="noStrike" dirty="0">
                          <a:effectLst/>
                        </a:rPr>
                        <a:t>2017 </a:t>
                      </a:r>
                      <a:r>
                        <a:rPr lang="ru-RU" sz="1200" u="none" strike="noStrike" dirty="0" smtClean="0">
                          <a:effectLst/>
                        </a:rPr>
                        <a:t>года,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2019 к прогнозу </a:t>
                      </a:r>
                      <a:r>
                        <a:rPr lang="ru-RU" sz="1200" u="none" strike="noStrike" dirty="0" smtClean="0">
                          <a:effectLst/>
                        </a:rPr>
                        <a:t>2018, %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2020 год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2020 к </a:t>
                      </a:r>
                      <a:r>
                        <a:rPr lang="ru-RU" sz="1200" u="none" strike="noStrike" dirty="0" smtClean="0">
                          <a:effectLst/>
                        </a:rPr>
                        <a:t>2019, %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9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0300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2 916,00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4 426,20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1,10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151,79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4 573,30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103,32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4 726,30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103,35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6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0309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2 916,00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4 426,20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1,10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151,79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4 573,30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103,32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4 726,30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103,35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Национальная экономика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23 019,30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12 921,00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3,21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56,13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13 217,70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102,30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18 802,80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142,25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Общеэкономические вопросы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223,4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0,06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221,63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253,8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113,61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274,3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108,08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Сельское хозяйство и рыболовство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18 930,80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9 449,00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2,35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49,91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9 609,50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101,70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15 063,90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156,76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9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0409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Дорожное хозяйство (дорожные фонды)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Связь и информатика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479,7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9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0412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национальной экономики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3 508,00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3 248,60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0,81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92,61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3 354,40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103,26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3 464,60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103,29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Жилищно-коммунальное хозяйство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19 084,60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3 390,80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0,84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17,77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1 407,80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41,52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1 934,80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137,43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Жилищное хозяйство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0502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Коммунальное хозяйство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17 645,00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0,12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2,83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0503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Благоустройство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2 239,40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0,56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1119,70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730,3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32,61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730,3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9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жилищно-коммунального хозяйства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619,6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651,4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0,16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105,13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677,5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104,01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704,5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103,99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1511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657944"/>
              </p:ext>
            </p:extLst>
          </p:nvPr>
        </p:nvGraphicFramePr>
        <p:xfrm>
          <a:off x="179512" y="836712"/>
          <a:ext cx="8856984" cy="56166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32"/>
                <a:gridCol w="504056"/>
                <a:gridCol w="2520280"/>
                <a:gridCol w="720080"/>
                <a:gridCol w="792088"/>
                <a:gridCol w="504056"/>
                <a:gridCol w="648072"/>
                <a:gridCol w="720080"/>
                <a:gridCol w="792088"/>
                <a:gridCol w="811216"/>
                <a:gridCol w="556936"/>
              </a:tblGrid>
              <a:tr h="12454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Раздел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подраздел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подраздела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2017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2018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Структура,%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бюджету </a:t>
                      </a:r>
                      <a:r>
                        <a:rPr lang="ru-RU" sz="1200" u="none" strike="noStrike" dirty="0">
                          <a:effectLst/>
                        </a:rPr>
                        <a:t>2017 </a:t>
                      </a:r>
                      <a:r>
                        <a:rPr lang="ru-RU" sz="1200" u="none" strike="noStrike" dirty="0" smtClean="0">
                          <a:effectLst/>
                        </a:rPr>
                        <a:t>года,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2019 к прогнозу </a:t>
                      </a:r>
                      <a:r>
                        <a:rPr lang="ru-RU" sz="1200" u="none" strike="noStrike" dirty="0" smtClean="0">
                          <a:effectLst/>
                        </a:rPr>
                        <a:t>2018, %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2020 год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2020 к </a:t>
                      </a:r>
                      <a:r>
                        <a:rPr lang="ru-RU" sz="1200" u="none" strike="noStrike" dirty="0" smtClean="0">
                          <a:effectLst/>
                        </a:rPr>
                        <a:t>2019, %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0600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Охрана окружающей среды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0,02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10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0603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Охрана объектов растительного и животного мира и среды их обитания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0,02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Образование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190 971,40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245 425,50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60,99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128,51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142 190,70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57,94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148 847,70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104,68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Дошкольное образование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42 746,40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38 513,70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9,57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90,10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41 062,10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106,62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44 743,30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108,96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0702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Общее образование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118 141,90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173 112,50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43,02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146,53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68 396,70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39,51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69 065,10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100,98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0703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Дополнительное образование детей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11 995,60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12 904,10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3,21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107,57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13 420,30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13 957,00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10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0707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Молодежная политика и оздоровление детей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1 936,20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2 026,10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0,50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104,64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1 146,10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56,57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2 191,30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191,20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10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0709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образования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16 151,30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18 869,10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4,69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116,83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18 165,50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96,27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18 891,00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103,99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Культура и кинематография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36 026,00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39 874,90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9,91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110,68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39 421,10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98,86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40 998,00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Культура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31 283,00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34 547,00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8,58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110,43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33 880,10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98,07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35 235,30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10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0804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культуры, кинематографии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4 743,00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5 327,90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1,32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112,33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5 541,00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5 762,70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Социальная политика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7 827,80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11 119,30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2,76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142,05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8 988,80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80,84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10 936,70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121,67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Пенсионное обеспечение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3 600,00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3 600,00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0,89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3 744,00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3 893,80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1003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Социальное обеспечение населения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1 501,90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3 484,80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0,87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232,03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1 061,30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30,46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2 678,10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252,34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1004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Охрана семьи и детства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2 725,90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4 034,50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148,01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4 183,50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103,69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4 364,80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104,33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Физическая культура и спорт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1 952,20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2 369,90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0,59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121,40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2 464,70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2 563,40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104,00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9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1102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Массовый спорт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1 952,20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2 369,90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0,59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121,40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2 464,70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2 563,40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104,00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97" marR="7697" marT="7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626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pPr marL="484505" marR="12700" indent="-472440">
              <a:lnSpc>
                <a:spcPct val="100000"/>
              </a:lnSpc>
              <a:tabLst>
                <a:tab pos="3314065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На</a:t>
            </a:r>
            <a:r>
              <a:rPr lang="ru-RU" sz="2400" b="1" spc="-2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ч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м</a:t>
            </a:r>
            <a:r>
              <a:rPr lang="ru-RU" sz="2400" b="1" spc="-3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вы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я	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ни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 пр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35" dirty="0" smtClean="0">
                <a:solidFill>
                  <a:schemeClr val="bg1"/>
                </a:solidFill>
                <a:latin typeface="Arial"/>
                <a:cs typeface="Arial"/>
              </a:rPr>
              <a:t> районного</a:t>
            </a:r>
            <a:r>
              <a:rPr lang="ru-RU" sz="2400" b="1" spc="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9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71537" y="1357300"/>
            <a:ext cx="714380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Послание Президента Российской Федерации Федеральному Собранию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71537" y="2214555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Основные направления бюджетной и налоговой политики Тонкинского муниципального района Нижегородской области на 2018 год и плановый период 2019 и 2020 годов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83344" y="3171820"/>
            <a:ext cx="7143800" cy="828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Прогноз  социально-экономического развития Тонкинского муниципального района Нижегородской области на 2018 год и на период до 2020 года</a:t>
            </a:r>
            <a:endParaRPr lang="ru-RU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71537" y="4233881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Итоги исполнения консолидированного бюджета за 2016 год и текущий период 2017 года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83344" y="5157192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муниципальных программ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539412"/>
              </p:ext>
            </p:extLst>
          </p:nvPr>
        </p:nvGraphicFramePr>
        <p:xfrm>
          <a:off x="107505" y="908720"/>
          <a:ext cx="8928990" cy="56886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31"/>
                <a:gridCol w="504056"/>
                <a:gridCol w="2592288"/>
                <a:gridCol w="720080"/>
                <a:gridCol w="864096"/>
                <a:gridCol w="504056"/>
                <a:gridCol w="648072"/>
                <a:gridCol w="792088"/>
                <a:gridCol w="648072"/>
                <a:gridCol w="806688"/>
                <a:gridCol w="561463"/>
              </a:tblGrid>
              <a:tr h="15182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Раздел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подраздел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подраздела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2017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2018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Структура,%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к </a:t>
                      </a:r>
                      <a:r>
                        <a:rPr lang="ru-RU" sz="1200" u="none" strike="noStrike" dirty="0" smtClean="0">
                          <a:effectLst/>
                        </a:rPr>
                        <a:t>бюджету </a:t>
                      </a:r>
                      <a:r>
                        <a:rPr lang="ru-RU" sz="1200" u="none" strike="noStrike" dirty="0">
                          <a:effectLst/>
                        </a:rPr>
                        <a:t>2017 </a:t>
                      </a:r>
                      <a:r>
                        <a:rPr lang="ru-RU" sz="1200" u="none" strike="noStrike" dirty="0" smtClean="0">
                          <a:effectLst/>
                        </a:rPr>
                        <a:t>года,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2019 к прогнозу </a:t>
                      </a:r>
                      <a:r>
                        <a:rPr lang="ru-RU" sz="1200" u="none" strike="noStrike" dirty="0" smtClean="0">
                          <a:effectLst/>
                        </a:rPr>
                        <a:t>2018, %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2020 год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Рост 2020 к </a:t>
                      </a:r>
                      <a:r>
                        <a:rPr lang="ru-RU" sz="1200" u="none" strike="noStrike" dirty="0" smtClean="0">
                          <a:effectLst/>
                        </a:rPr>
                        <a:t>2019, %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9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1200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Средства массовой информации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1 667,00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1 733,40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0,43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103,98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1 802,80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1 874,80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103,99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1202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Периодическая печать и издательства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1 667,00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1 733,40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0,43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103,98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1 802,80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104,00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1 874,80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103,99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1300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Обслуживание государственного и муниципального долга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0,02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                  -   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0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1301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Обслуживание государственного внутреннего и муниципального долга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0,02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0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Межбюджетные трансферты бюджетам муниципальных образований общего характера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31 343,20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31 604,20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7,85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100,83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34 709,20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109,82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33 390,70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96,20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15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12 221,00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15 605,30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3,88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127,69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20 472,30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131,19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22 113,30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108,02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1403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Прочие межбюджетные трансферты общего характера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19 122,20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15 998,90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3,98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83,67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14 236,90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88,99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11 277,40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79,21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46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ИТОГО</a:t>
                      </a:r>
                      <a:r>
                        <a:rPr lang="ru-RU" sz="1200" u="none" strike="noStrike" dirty="0" smtClean="0">
                          <a:effectLst/>
                        </a:rPr>
                        <a:t>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360 934,40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402 428,30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111,50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298 401,90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74,15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315 326,40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105,67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33" marR="7933" marT="79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5940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/>
          <p:cNvSpPr>
            <a:spLocks noChangeArrowheads="1"/>
          </p:cNvSpPr>
          <p:nvPr/>
        </p:nvSpPr>
        <p:spPr bwMode="auto">
          <a:xfrm>
            <a:off x="0" y="-11527"/>
            <a:ext cx="9144000" cy="369332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Изменение расходов в социальной сфере (млн. руб.)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ject 10"/>
          <p:cNvSpPr>
            <a:spLocks noChangeArrowheads="1"/>
          </p:cNvSpPr>
          <p:nvPr/>
        </p:nvSpPr>
        <p:spPr bwMode="auto">
          <a:xfrm>
            <a:off x="4893471" y="2996952"/>
            <a:ext cx="4071965" cy="1107996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Рост ассигнований по разделу Культура произошел из-за роста заработной платы </a:t>
            </a:r>
          </a:p>
          <a:p>
            <a:pPr algn="ctr"/>
            <a:endParaRPr lang="ru-RU" b="1" dirty="0">
              <a:latin typeface="Times New Roman" pitchFamily="18" charset="0"/>
            </a:endParaRPr>
          </a:p>
        </p:txBody>
      </p:sp>
      <p:sp>
        <p:nvSpPr>
          <p:cNvPr id="6" name="object 10"/>
          <p:cNvSpPr>
            <a:spLocks noChangeArrowheads="1"/>
          </p:cNvSpPr>
          <p:nvPr/>
        </p:nvSpPr>
        <p:spPr bwMode="auto">
          <a:xfrm>
            <a:off x="5000628" y="1124744"/>
            <a:ext cx="3857652" cy="1661993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По образованию  рост расходов произошел в связи с запланированными ассигнованиями на строительство Тонкинской школы, увеличением заработной платы </a:t>
            </a:r>
            <a:endParaRPr lang="ru-RU" b="1" dirty="0">
              <a:latin typeface="Times New Roman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7302041"/>
              </p:ext>
            </p:extLst>
          </p:nvPr>
        </p:nvGraphicFramePr>
        <p:xfrm>
          <a:off x="179512" y="620688"/>
          <a:ext cx="4680520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9813908"/>
              </p:ext>
            </p:extLst>
          </p:nvPr>
        </p:nvGraphicFramePr>
        <p:xfrm>
          <a:off x="4800598" y="4297161"/>
          <a:ext cx="4257711" cy="2296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17032"/>
            <a:ext cx="4394704" cy="292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5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540929"/>
              </p:ext>
            </p:extLst>
          </p:nvPr>
        </p:nvGraphicFramePr>
        <p:xfrm>
          <a:off x="107503" y="962317"/>
          <a:ext cx="8928991" cy="57619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3290"/>
                <a:gridCol w="845015"/>
                <a:gridCol w="830931"/>
                <a:gridCol w="749951"/>
                <a:gridCol w="749951"/>
                <a:gridCol w="749951"/>
                <a:gridCol w="849275"/>
                <a:gridCol w="650627"/>
              </a:tblGrid>
              <a:tr h="7778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программы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Первоначальный бюджет 2017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 2018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 к бюджету 2017 года,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 2019 к прогнозу 2018,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год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 2020 к 2019, 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6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187 041,1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240 108,4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138 063,1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144 500,1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22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4 042,0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4 391,4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4 565,2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4 745,2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0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2018-2021 годы"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1 976,3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5 107,9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258,5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2 810,1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4 584,7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163,2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69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"Совершенствование социальной и инженерной инфраструктуры Тонкинского муниципального района на 2018-2020 годы"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3 608,0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3 348,6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92,8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2 954,4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3 564,6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2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"Содействие занятости населения Тонкинского муниципального района Нижегородской области на 2018-2020 годы"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223,4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221,6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274,3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6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"Развитие культуры Тонкинского муниципального района Нижегородской области на 2015-2017 годы"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38 942,3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43 422,6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44 924,6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46 721,5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2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"Развитие физической культуры и спорта в Тонкинском муниципальном районе Нижегородской области на 2015-2017 годы"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1 952,2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2 369,9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121,4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2 464,7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2 563,3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2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36 075,8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9 449,0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9 609,5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15 063,9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5576" y="18864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18-2020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7277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351925"/>
              </p:ext>
            </p:extLst>
          </p:nvPr>
        </p:nvGraphicFramePr>
        <p:xfrm>
          <a:off x="107504" y="834969"/>
          <a:ext cx="8928991" cy="58343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24602"/>
                <a:gridCol w="841695"/>
                <a:gridCol w="827669"/>
                <a:gridCol w="747005"/>
                <a:gridCol w="747005"/>
                <a:gridCol w="747005"/>
                <a:gridCol w="747005"/>
                <a:gridCol w="747005"/>
              </a:tblGrid>
              <a:tr h="9057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программы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Первоначальный бюджет 2017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 2018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 к бюджету 2017 года,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 2019 к прогнозу 2018, 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год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 2020 к 2019, 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0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2 399,7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2 868,6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2 983,2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3 102,6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0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46 327,1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47 253,2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50 510,1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50 343,7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94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"Развитие предпринимательства Тонкинского муниципального района Нижегородской области" на 2018-2020 годы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7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3 414,7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4 436,2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4 583,3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4 736,3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0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"Профилактика правонарушений на территории Тонкинского муниципального района Нижегородской области"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413,7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686,7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0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"Противодействие коррупции в Тонкинском муниципальном районе Нижегородской области"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6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МП "Кадры"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635,0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107,6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116,5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6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327 483,7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364 900,9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111,4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265 565,4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72,8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281 321,0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50" marR="8350" marT="8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27584" y="188640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18-2020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7158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3" name="object 3"/>
          <p:cNvSpPr txBox="1">
            <a:spLocks noChangeArrowheads="1"/>
          </p:cNvSpPr>
          <p:nvPr/>
        </p:nvSpPr>
        <p:spPr bwMode="auto">
          <a:xfrm>
            <a:off x="142843" y="0"/>
            <a:ext cx="8834471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772527" y="6321427"/>
            <a:ext cx="204788" cy="215444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26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91187" name="object 13"/>
          <p:cNvSpPr>
            <a:spLocks noChangeArrowheads="1"/>
          </p:cNvSpPr>
          <p:nvPr/>
        </p:nvSpPr>
        <p:spPr bwMode="auto">
          <a:xfrm>
            <a:off x="8786813" y="6321427"/>
            <a:ext cx="357187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1207" name="Text Box 27"/>
          <p:cNvSpPr txBox="1">
            <a:spLocks noChangeArrowheads="1"/>
          </p:cNvSpPr>
          <p:nvPr/>
        </p:nvSpPr>
        <p:spPr bwMode="auto">
          <a:xfrm>
            <a:off x="5651502" y="2486027"/>
            <a:ext cx="331311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357158" y="1142984"/>
            <a:ext cx="5500726" cy="3323987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Муниципальная программа утверждена  постановлением администрации Тонкинского муниципального района Нижегородской области от 31.07.2014 года  № 403  "Развитие образования Тонкинского     муниципального района  Нижегородской области».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 программы 2015 -2023 годы.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– Управление образования администрации Тонкинского муниципального района  Нижегородской  области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на территории Тонкинского муниципального района Нижегородской области образовательной системы, обеспечивающей доступность качественного образования, отвечающего потребностям инновационного развития экономики района, ожиданиям  общества и каждого гражданина.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>
            <a:off x="3929058" y="5214950"/>
            <a:ext cx="914400" cy="914400"/>
          </a:xfrm>
          <a:prstGeom prst="bent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785786" y="4714884"/>
            <a:ext cx="7572428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Целевая группа  программы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785786" y="5214949"/>
            <a:ext cx="2562078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Дети дошкольного возраста 380 чел.</a:t>
            </a:r>
            <a:endParaRPr lang="ru-RU" b="1" dirty="0"/>
          </a:p>
        </p:txBody>
      </p:sp>
      <p:sp>
        <p:nvSpPr>
          <p:cNvPr id="18" name="Овал 17"/>
          <p:cNvSpPr/>
          <p:nvPr/>
        </p:nvSpPr>
        <p:spPr>
          <a:xfrm>
            <a:off x="5429256" y="5214949"/>
            <a:ext cx="2743144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Учащиеся общеобразовательных учреждений -708 чел.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01" y="1671341"/>
            <a:ext cx="3024914" cy="20166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946050"/>
              </p:ext>
            </p:extLst>
          </p:nvPr>
        </p:nvGraphicFramePr>
        <p:xfrm>
          <a:off x="107503" y="836712"/>
          <a:ext cx="8856986" cy="58326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0362"/>
                <a:gridCol w="1052168"/>
                <a:gridCol w="1052168"/>
                <a:gridCol w="577952"/>
                <a:gridCol w="1052168"/>
                <a:gridCol w="1052168"/>
              </a:tblGrid>
              <a:tr h="6713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муниципальной программы (подпрограммы)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2017 год первоначальный бюджет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2018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 к 2017 году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2019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2020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0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187 041,1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240 108,4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128,4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138 063,1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144 500,1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6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Подпрограмма "Развитие общего образования"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113 597,6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104 697,0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92,2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106 302,0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107 544,6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5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"Развитие дополнительного образования и воспитания детей"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9 047,5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9 537,2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105,4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8 957,7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10 315,4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5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Подпрограмма "Развитие системы оценки качества образования и информационной прозрачности системы образования"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515,1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536,5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558,8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02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Подпрограмма "Патриотическое воспитание и подготовка граждан в Тонкинском муниципальном районе Нижегородской области к военной службе"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285,7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20,8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1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Подпрограмма " Ресурсное обеспечение сферы образования в Тонкинском муниципальном районе Нижегородской области"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2 048,2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1 944,2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1 158,7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2 102,8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2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Подпрограама "Социально-правовая защита детей в Тонкинском муниципальном районе Нижегородской области"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449,8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466,5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483,9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8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"Обеспечение реализации муниципальной программы"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15 280,8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16 183,5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105,9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16 830,9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17 504,1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7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Создание новых мест в общеобразовательных организациях Тонкинского муниципального района Нижегородской области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47 000,0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106 645,6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226,9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3 669,4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5 843,4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3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Развитие молодежной политики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116,0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193,3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120,6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125,5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01" marR="5601" marT="560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ChangeArrowheads="1"/>
          </p:cNvSpPr>
          <p:nvPr/>
        </p:nvSpPr>
        <p:spPr bwMode="auto">
          <a:xfrm>
            <a:off x="0" y="0"/>
            <a:ext cx="9144000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2354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1" name="object 6"/>
          <p:cNvSpPr>
            <a:spLocks noChangeArrowheads="1"/>
          </p:cNvSpPr>
          <p:nvPr/>
        </p:nvSpPr>
        <p:spPr bwMode="auto">
          <a:xfrm>
            <a:off x="5616576" y="730252"/>
            <a:ext cx="3311525" cy="276999"/>
          </a:xfrm>
          <a:custGeom>
            <a:avLst/>
            <a:gdLst>
              <a:gd name="T0" fmla="*/ 0 w 3312159"/>
              <a:gd name="T1" fmla="*/ 653048 h 652398"/>
              <a:gd name="T2" fmla="*/ 95577 w 3312159"/>
              <a:gd name="T3" fmla="*/ 626095 h 652398"/>
              <a:gd name="T4" fmla="*/ 356951 w 3312159"/>
              <a:gd name="T5" fmla="*/ 556811 h 652398"/>
              <a:gd name="T6" fmla="*/ 537449 w 3312159"/>
              <a:gd name="T7" fmla="*/ 509906 h 652398"/>
              <a:gd name="T8" fmla="*/ 745710 w 3312159"/>
              <a:gd name="T9" fmla="*/ 458421 h 652398"/>
              <a:gd name="T10" fmla="*/ 977300 w 3312159"/>
              <a:gd name="T11" fmla="*/ 402481 h 652398"/>
              <a:gd name="T12" fmla="*/ 1225874 w 3312159"/>
              <a:gd name="T13" fmla="*/ 342096 h 652398"/>
              <a:gd name="T14" fmla="*/ 1489273 w 3312159"/>
              <a:gd name="T15" fmla="*/ 283997 h 652398"/>
              <a:gd name="T16" fmla="*/ 1759139 w 3312159"/>
              <a:gd name="T17" fmla="*/ 225771 h 652398"/>
              <a:gd name="T18" fmla="*/ 2035343 w 3312159"/>
              <a:gd name="T19" fmla="*/ 172127 h 652398"/>
              <a:gd name="T20" fmla="*/ 2309393 w 3312159"/>
              <a:gd name="T21" fmla="*/ 120770 h 652398"/>
              <a:gd name="T22" fmla="*/ 2445403 w 3312159"/>
              <a:gd name="T23" fmla="*/ 98397 h 652398"/>
              <a:gd name="T24" fmla="*/ 2577100 w 3312159"/>
              <a:gd name="T25" fmla="*/ 76025 h 652398"/>
              <a:gd name="T26" fmla="*/ 2708808 w 3312159"/>
              <a:gd name="T27" fmla="*/ 58098 h 652398"/>
              <a:gd name="T28" fmla="*/ 2836322 w 3312159"/>
              <a:gd name="T29" fmla="*/ 40171 h 652398"/>
              <a:gd name="T30" fmla="*/ 2961684 w 3312159"/>
              <a:gd name="T31" fmla="*/ 26826 h 652398"/>
              <a:gd name="T32" fmla="*/ 3080707 w 3312159"/>
              <a:gd name="T33" fmla="*/ 15640 h 652398"/>
              <a:gd name="T34" fmla="*/ 3195423 w 3312159"/>
              <a:gd name="T35" fmla="*/ 6613 h 652398"/>
              <a:gd name="T36" fmla="*/ 3305828 w 3312159"/>
              <a:gd name="T37" fmla="*/ 0 h 65239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312159"/>
              <a:gd name="T58" fmla="*/ 0 h 652398"/>
              <a:gd name="T59" fmla="*/ 3312159 w 3312159"/>
              <a:gd name="T60" fmla="*/ 652398 h 65239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312159" h="652398">
                <a:moveTo>
                  <a:pt x="0" y="652398"/>
                </a:moveTo>
                <a:lnTo>
                  <a:pt x="95757" y="625475"/>
                </a:lnTo>
                <a:lnTo>
                  <a:pt x="357631" y="556259"/>
                </a:lnTo>
                <a:lnTo>
                  <a:pt x="538479" y="509396"/>
                </a:lnTo>
                <a:lnTo>
                  <a:pt x="747140" y="457961"/>
                </a:lnTo>
                <a:lnTo>
                  <a:pt x="979170" y="402081"/>
                </a:lnTo>
                <a:lnTo>
                  <a:pt x="1228217" y="341756"/>
                </a:lnTo>
                <a:lnTo>
                  <a:pt x="1492123" y="283717"/>
                </a:lnTo>
                <a:lnTo>
                  <a:pt x="1762505" y="225551"/>
                </a:lnTo>
                <a:lnTo>
                  <a:pt x="2039238" y="171957"/>
                </a:lnTo>
                <a:lnTo>
                  <a:pt x="2313812" y="120650"/>
                </a:lnTo>
                <a:lnTo>
                  <a:pt x="2450083" y="98297"/>
                </a:lnTo>
                <a:lnTo>
                  <a:pt x="2582036" y="75945"/>
                </a:lnTo>
                <a:lnTo>
                  <a:pt x="2713990" y="58038"/>
                </a:lnTo>
                <a:lnTo>
                  <a:pt x="2841752" y="40131"/>
                </a:lnTo>
                <a:lnTo>
                  <a:pt x="2967354" y="26796"/>
                </a:lnTo>
                <a:lnTo>
                  <a:pt x="3086607" y="15620"/>
                </a:lnTo>
                <a:lnTo>
                  <a:pt x="3201543" y="6603"/>
                </a:lnTo>
                <a:lnTo>
                  <a:pt x="3312159" y="0"/>
                </a:lnTo>
              </a:path>
            </a:pathLst>
          </a:custGeom>
          <a:noFill/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67" name="object 12"/>
          <p:cNvSpPr>
            <a:spLocks noGrp="1"/>
          </p:cNvSpPr>
          <p:nvPr>
            <p:ph sz="half" idx="4294967295"/>
          </p:nvPr>
        </p:nvSpPr>
        <p:spPr>
          <a:xfrm>
            <a:off x="285720" y="857233"/>
            <a:ext cx="3786214" cy="2328843"/>
          </a:xfrm>
        </p:spPr>
        <p:txBody>
          <a:bodyPr wrap="square" lIns="0" tIns="0" rIns="0" bIns="0">
            <a:spAutoFit/>
          </a:bodyPr>
          <a:lstStyle/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endParaRPr lang="ru-RU" sz="1100" b="1" dirty="0" smtClean="0">
              <a:latin typeface="Verdana" pitchFamily="34" charset="0"/>
            </a:endParaRP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содержание Управления образования; 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предоставление субсидий на выполнение муниципальных заданий</a:t>
            </a: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15 бюджетных  учреждений;</a:t>
            </a: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строительство школы и другие мероприятия в области образования.</a:t>
            </a:r>
          </a:p>
          <a:p>
            <a:pPr marL="12700" indent="0" algn="just" eaLnBrk="1" hangingPunct="1">
              <a:lnSpc>
                <a:spcPts val="1000"/>
              </a:lnSpc>
              <a:spcBef>
                <a:spcPct val="0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lnSpc>
                <a:spcPts val="1100"/>
              </a:lnSpc>
              <a:spcBef>
                <a:spcPts val="13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eaLnBrk="1" hangingPunct="1">
              <a:lnSpc>
                <a:spcPts val="1200"/>
              </a:lnSpc>
              <a:spcBef>
                <a:spcPts val="50"/>
              </a:spcBef>
              <a:buFont typeface="Arial" charset="0"/>
              <a:buNone/>
            </a:pPr>
            <a:endParaRPr lang="ru-RU" sz="1100" b="1" dirty="0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 idx="4294967295"/>
          </p:nvPr>
        </p:nvSpPr>
        <p:spPr>
          <a:xfrm>
            <a:off x="428596" y="142852"/>
            <a:ext cx="8229600" cy="666849"/>
          </a:xfrm>
        </p:spPr>
        <p:txBody>
          <a:bodyPr lIns="0" tIns="0" rIns="0" bIns="0" rtlCol="0">
            <a:spAutoFit/>
          </a:bodyPr>
          <a:lstStyle/>
          <a:p>
            <a:pPr marL="493713" indent="-481013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490" name="object 35"/>
          <p:cNvSpPr>
            <a:spLocks noChangeArrowheads="1"/>
          </p:cNvSpPr>
          <p:nvPr/>
        </p:nvSpPr>
        <p:spPr bwMode="auto">
          <a:xfrm>
            <a:off x="4438651" y="2870200"/>
            <a:ext cx="4476751" cy="0"/>
          </a:xfrm>
          <a:custGeom>
            <a:avLst/>
            <a:gdLst>
              <a:gd name="T0" fmla="*/ 0 w 4477258"/>
              <a:gd name="T1" fmla="*/ 4472179 w 4477258"/>
              <a:gd name="T2" fmla="*/ 0 60000 65536"/>
              <a:gd name="T3" fmla="*/ 0 60000 65536"/>
              <a:gd name="T4" fmla="*/ 0 w 4477258"/>
              <a:gd name="T5" fmla="*/ 4477258 w 4477258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477258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1" name="object 36"/>
          <p:cNvSpPr>
            <a:spLocks noChangeArrowheads="1"/>
          </p:cNvSpPr>
          <p:nvPr/>
        </p:nvSpPr>
        <p:spPr bwMode="auto">
          <a:xfrm>
            <a:off x="4438651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3" name="object 38"/>
          <p:cNvSpPr>
            <a:spLocks noChangeArrowheads="1"/>
          </p:cNvSpPr>
          <p:nvPr/>
        </p:nvSpPr>
        <p:spPr bwMode="auto">
          <a:xfrm>
            <a:off x="8909051" y="1217613"/>
            <a:ext cx="0" cy="4633912"/>
          </a:xfrm>
          <a:custGeom>
            <a:avLst/>
            <a:gdLst>
              <a:gd name="T0" fmla="*/ 0 h 4634598"/>
              <a:gd name="T1" fmla="*/ 4627757 h 4634598"/>
              <a:gd name="T2" fmla="*/ 0 60000 65536"/>
              <a:gd name="T3" fmla="*/ 0 60000 65536"/>
              <a:gd name="T4" fmla="*/ 0 h 4634598"/>
              <a:gd name="T5" fmla="*/ 4634598 h 4634598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634598">
                <a:moveTo>
                  <a:pt x="0" y="0"/>
                </a:moveTo>
                <a:lnTo>
                  <a:pt x="0" y="4634598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5" name="object 40"/>
          <p:cNvSpPr>
            <a:spLocks noChangeArrowheads="1"/>
          </p:cNvSpPr>
          <p:nvPr/>
        </p:nvSpPr>
        <p:spPr bwMode="auto">
          <a:xfrm flipV="1">
            <a:off x="4427539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rot="10800000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511" name="object 56"/>
          <p:cNvSpPr>
            <a:spLocks noChangeArrowheads="1"/>
          </p:cNvSpPr>
          <p:nvPr/>
        </p:nvSpPr>
        <p:spPr bwMode="auto">
          <a:xfrm>
            <a:off x="8424866" y="6388103"/>
            <a:ext cx="719137" cy="276999"/>
          </a:xfrm>
          <a:custGeom>
            <a:avLst/>
            <a:gdLst>
              <a:gd name="T0" fmla="*/ 359857 w 719074"/>
              <a:gd name="T1" fmla="*/ 0 h 288925"/>
              <a:gd name="T2" fmla="*/ 301463 w 719074"/>
              <a:gd name="T3" fmla="*/ 1890 h 288925"/>
              <a:gd name="T4" fmla="*/ 246092 w 719074"/>
              <a:gd name="T5" fmla="*/ 7363 h 288925"/>
              <a:gd name="T6" fmla="*/ 194452 w 719074"/>
              <a:gd name="T7" fmla="*/ 16122 h 288925"/>
              <a:gd name="T8" fmla="*/ 147302 w 719074"/>
              <a:gd name="T9" fmla="*/ 27870 h 288925"/>
              <a:gd name="T10" fmla="*/ 105373 w 719074"/>
              <a:gd name="T11" fmla="*/ 42308 h 288925"/>
              <a:gd name="T12" fmla="*/ 69412 w 719074"/>
              <a:gd name="T13" fmla="*/ 59140 h 288925"/>
              <a:gd name="T14" fmla="*/ 28265 w 719074"/>
              <a:gd name="T15" fmla="*/ 88227 h 288925"/>
              <a:gd name="T16" fmla="*/ 4704 w 719074"/>
              <a:gd name="T17" fmla="*/ 121027 h 288925"/>
              <a:gd name="T18" fmla="*/ 0 w 719074"/>
              <a:gd name="T19" fmla="*/ 144462 h 288925"/>
              <a:gd name="T20" fmla="*/ 1191 w 719074"/>
              <a:gd name="T21" fmla="*/ 156310 h 288925"/>
              <a:gd name="T22" fmla="*/ 28265 w 719074"/>
              <a:gd name="T23" fmla="*/ 200692 h 288925"/>
              <a:gd name="T24" fmla="*/ 69412 w 719074"/>
              <a:gd name="T25" fmla="*/ 229778 h 288925"/>
              <a:gd name="T26" fmla="*/ 105372 w 719074"/>
              <a:gd name="T27" fmla="*/ 246611 h 288925"/>
              <a:gd name="T28" fmla="*/ 147302 w 719074"/>
              <a:gd name="T29" fmla="*/ 261051 h 288925"/>
              <a:gd name="T30" fmla="*/ 194452 w 719074"/>
              <a:gd name="T31" fmla="*/ 272799 h 288925"/>
              <a:gd name="T32" fmla="*/ 246092 w 719074"/>
              <a:gd name="T33" fmla="*/ 281559 h 288925"/>
              <a:gd name="T34" fmla="*/ 301463 w 719074"/>
              <a:gd name="T35" fmla="*/ 287034 h 288925"/>
              <a:gd name="T36" fmla="*/ 359857 w 719074"/>
              <a:gd name="T37" fmla="*/ 288924 h 288925"/>
              <a:gd name="T38" fmla="*/ 389355 w 719074"/>
              <a:gd name="T39" fmla="*/ 288446 h 288925"/>
              <a:gd name="T40" fmla="*/ 446306 w 719074"/>
              <a:gd name="T41" fmla="*/ 284726 h 288925"/>
              <a:gd name="T42" fmla="*/ 499897 w 719074"/>
              <a:gd name="T43" fmla="*/ 277571 h 288925"/>
              <a:gd name="T44" fmla="*/ 549376 w 719074"/>
              <a:gd name="T45" fmla="*/ 267280 h 288925"/>
              <a:gd name="T46" fmla="*/ 594012 w 719074"/>
              <a:gd name="T47" fmla="*/ 254149 h 288925"/>
              <a:gd name="T48" fmla="*/ 633055 w 719074"/>
              <a:gd name="T49" fmla="*/ 238475 h 288925"/>
              <a:gd name="T50" fmla="*/ 679529 w 719074"/>
              <a:gd name="T51" fmla="*/ 210849 h 288925"/>
              <a:gd name="T52" fmla="*/ 709241 w 719074"/>
              <a:gd name="T53" fmla="*/ 179177 h 288925"/>
              <a:gd name="T54" fmla="*/ 719704 w 719074"/>
              <a:gd name="T55" fmla="*/ 144462 h 288925"/>
              <a:gd name="T56" fmla="*/ 718511 w 719074"/>
              <a:gd name="T57" fmla="*/ 132613 h 288925"/>
              <a:gd name="T58" fmla="*/ 691420 w 719074"/>
              <a:gd name="T59" fmla="*/ 88227 h 288925"/>
              <a:gd name="T60" fmla="*/ 650255 w 719074"/>
              <a:gd name="T61" fmla="*/ 59140 h 288925"/>
              <a:gd name="T62" fmla="*/ 614283 w 719074"/>
              <a:gd name="T63" fmla="*/ 42308 h 288925"/>
              <a:gd name="T64" fmla="*/ 572346 w 719074"/>
              <a:gd name="T65" fmla="*/ 27870 h 288925"/>
              <a:gd name="T66" fmla="*/ 525195 w 719074"/>
              <a:gd name="T67" fmla="*/ 16122 h 288925"/>
              <a:gd name="T68" fmla="*/ 473563 w 719074"/>
              <a:gd name="T69" fmla="*/ 7363 h 288925"/>
              <a:gd name="T70" fmla="*/ 418209 w 719074"/>
              <a:gd name="T71" fmla="*/ 1890 h 288925"/>
              <a:gd name="T72" fmla="*/ 359857 w 719074"/>
              <a:gd name="T73" fmla="*/ 0 h 28892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9074"/>
              <a:gd name="T112" fmla="*/ 0 h 288925"/>
              <a:gd name="T113" fmla="*/ 719074 w 719074"/>
              <a:gd name="T114" fmla="*/ 288925 h 28892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9074" h="288925">
                <a:moveTo>
                  <a:pt x="359537" y="0"/>
                </a:moveTo>
                <a:lnTo>
                  <a:pt x="301203" y="1890"/>
                </a:lnTo>
                <a:lnTo>
                  <a:pt x="245872" y="7363"/>
                </a:lnTo>
                <a:lnTo>
                  <a:pt x="194282" y="16122"/>
                </a:lnTo>
                <a:lnTo>
                  <a:pt x="147172" y="27870"/>
                </a:lnTo>
                <a:lnTo>
                  <a:pt x="105283" y="42308"/>
                </a:lnTo>
                <a:lnTo>
                  <a:pt x="69352" y="59140"/>
                </a:lnTo>
                <a:lnTo>
                  <a:pt x="28245" y="88227"/>
                </a:lnTo>
                <a:lnTo>
                  <a:pt x="4704" y="121027"/>
                </a:lnTo>
                <a:lnTo>
                  <a:pt x="0" y="144462"/>
                </a:lnTo>
                <a:lnTo>
                  <a:pt x="1191" y="156310"/>
                </a:lnTo>
                <a:lnTo>
                  <a:pt x="28245" y="200692"/>
                </a:lnTo>
                <a:lnTo>
                  <a:pt x="69352" y="229778"/>
                </a:lnTo>
                <a:lnTo>
                  <a:pt x="105282" y="246611"/>
                </a:lnTo>
                <a:lnTo>
                  <a:pt x="147172" y="261051"/>
                </a:lnTo>
                <a:lnTo>
                  <a:pt x="194282" y="272799"/>
                </a:lnTo>
                <a:lnTo>
                  <a:pt x="245872" y="281559"/>
                </a:lnTo>
                <a:lnTo>
                  <a:pt x="301203" y="287034"/>
                </a:lnTo>
                <a:lnTo>
                  <a:pt x="359537" y="288924"/>
                </a:lnTo>
                <a:lnTo>
                  <a:pt x="389015" y="288446"/>
                </a:lnTo>
                <a:lnTo>
                  <a:pt x="445916" y="284726"/>
                </a:lnTo>
                <a:lnTo>
                  <a:pt x="499457" y="277571"/>
                </a:lnTo>
                <a:lnTo>
                  <a:pt x="548896" y="267280"/>
                </a:lnTo>
                <a:lnTo>
                  <a:pt x="593492" y="254149"/>
                </a:lnTo>
                <a:lnTo>
                  <a:pt x="632505" y="238475"/>
                </a:lnTo>
                <a:lnTo>
                  <a:pt x="678930" y="210849"/>
                </a:lnTo>
                <a:lnTo>
                  <a:pt x="708621" y="179177"/>
                </a:lnTo>
                <a:lnTo>
                  <a:pt x="719074" y="144462"/>
                </a:lnTo>
                <a:lnTo>
                  <a:pt x="717881" y="132613"/>
                </a:lnTo>
                <a:lnTo>
                  <a:pt x="690810" y="88227"/>
                </a:lnTo>
                <a:lnTo>
                  <a:pt x="649685" y="59140"/>
                </a:lnTo>
                <a:lnTo>
                  <a:pt x="613743" y="42308"/>
                </a:lnTo>
                <a:lnTo>
                  <a:pt x="571846" y="27870"/>
                </a:lnTo>
                <a:lnTo>
                  <a:pt x="524735" y="16122"/>
                </a:lnTo>
                <a:lnTo>
                  <a:pt x="473153" y="7363"/>
                </a:lnTo>
                <a:lnTo>
                  <a:pt x="417839" y="1890"/>
                </a:lnTo>
                <a:lnTo>
                  <a:pt x="3595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512" name="object 59"/>
          <p:cNvSpPr>
            <a:spLocks noChangeArrowheads="1"/>
          </p:cNvSpPr>
          <p:nvPr/>
        </p:nvSpPr>
        <p:spPr bwMode="auto">
          <a:xfrm>
            <a:off x="8786813" y="6321427"/>
            <a:ext cx="357187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47513" name="Rectangle 68"/>
          <p:cNvSpPr>
            <a:spLocks noChangeArrowheads="1"/>
          </p:cNvSpPr>
          <p:nvPr/>
        </p:nvSpPr>
        <p:spPr bwMode="auto">
          <a:xfrm>
            <a:off x="214282" y="4786322"/>
            <a:ext cx="3960813" cy="12311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дошкольных 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– </a:t>
            </a:r>
            <a:r>
              <a:rPr lang="ru-RU" sz="1600" dirty="0" smtClean="0">
                <a:latin typeface="Times New Roman" pitchFamily="18" charset="0"/>
              </a:rPr>
              <a:t>35 803,3 </a:t>
            </a:r>
            <a:r>
              <a:rPr lang="ru-RU" sz="1600" dirty="0">
                <a:latin typeface="Times New Roman" pitchFamily="18" charset="0"/>
              </a:rPr>
              <a:t>тыс.рублей,</a:t>
            </a:r>
          </a:p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</a:t>
            </a:r>
          </a:p>
          <a:p>
            <a:r>
              <a:rPr lang="ru-RU" sz="1600" dirty="0">
                <a:latin typeface="Times New Roman" pitchFamily="18" charset="0"/>
              </a:rPr>
              <a:t>общеобразовательных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</a:t>
            </a:r>
            <a:r>
              <a:rPr lang="ru-RU" sz="1600" dirty="0" smtClean="0">
                <a:latin typeface="Times New Roman" pitchFamily="18" charset="0"/>
              </a:rPr>
              <a:t>– 66 490,8 </a:t>
            </a:r>
            <a:r>
              <a:rPr lang="ru-RU" sz="1600" dirty="0" err="1" smtClean="0">
                <a:latin typeface="Times New Roman" pitchFamily="18" charset="0"/>
              </a:rPr>
              <a:t>тыс.рублей</a:t>
            </a:r>
            <a:r>
              <a:rPr lang="ru-RU" sz="1600" dirty="0">
                <a:latin typeface="Times New Roman" pitchFamily="18" charset="0"/>
              </a:rPr>
              <a:t>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42844" y="3143248"/>
            <a:ext cx="39290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исполнение полномочий</a:t>
            </a: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органов местного самоуправления в области общего образования – </a:t>
            </a: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102 294,1 тыс.р. в том числе: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440102"/>
              </p:ext>
            </p:extLst>
          </p:nvPr>
        </p:nvGraphicFramePr>
        <p:xfrm>
          <a:off x="4175095" y="1007250"/>
          <a:ext cx="4787060" cy="55251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7875"/>
                <a:gridCol w="367983"/>
                <a:gridCol w="420551"/>
                <a:gridCol w="473120"/>
                <a:gridCol w="473120"/>
                <a:gridCol w="384411"/>
              </a:tblGrid>
              <a:tr h="1842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индикатора/ непосредственного результата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Ед. изм.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Период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2018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870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>
                          <a:effectLst/>
                        </a:rPr>
                        <a:t>Удельный вес численности населения в возрасте 5-18 лет, охваченного образованием, в общей численности населения в возрасте 5-18 лет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99,3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99,5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Охват детей в возрасте 5-18 лет дополнительными образовательными программами (удельный вес численности детей, получающих услуги дополнительного образования, в общей численности детей в возрасте 5-18 лет)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9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Охват организованными формами отдыха и оздоровления детей школьного возраста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Охват детей в возрасте 5-18 лет дополнительными образовательными программами (удельный вес численности детей, получающих услуги дополнительного образования, в общей численности детей в возрасте 5-18 лет)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Охват организованными формами отдыха и оздоровления детей школьного возраста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277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905"/>
            <a:ext cx="9144000" cy="813807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физической культуры и спорта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Тонкинском муниципальном районе Нижегородской области на 2018-2020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».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2911" y="4000504"/>
            <a:ext cx="8286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5" y="4000506"/>
            <a:ext cx="80724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Индикаторы достижения цели и показатели непосредственных результатов муниципальной программы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6704" y="1196752"/>
            <a:ext cx="4573743" cy="2803752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Нижегородской области от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13.09.2017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№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453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«Развитие физической культуры и спорта в Тонкинском муниципальном районе Нижегородской области на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занятий физической культурой и спортом населению Тонкинского муниципального района Нижегородской области.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Администрация Тонкинского муниципального района Нижегородской области.</a:t>
            </a:r>
          </a:p>
          <a:p>
            <a:pPr marL="646113" indent="-633413">
              <a:lnSpc>
                <a:spcPts val="1438"/>
              </a:lnSpc>
            </a:pPr>
            <a:endParaRPr lang="ru-RU" sz="43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492351"/>
              </p:ext>
            </p:extLst>
          </p:nvPr>
        </p:nvGraphicFramePr>
        <p:xfrm>
          <a:off x="395535" y="4725145"/>
          <a:ext cx="8534185" cy="17044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29444"/>
                <a:gridCol w="1468247"/>
                <a:gridCol w="1468247"/>
                <a:gridCol w="1468247"/>
              </a:tblGrid>
              <a:tr h="1907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Наименование показателя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Значение показателей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42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2018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2019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2020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1.Количество проводимых соревнований (штук</a:t>
                      </a:r>
                      <a:r>
                        <a:rPr lang="ru-RU" sz="1800" u="sng" strike="noStrike" dirty="0">
                          <a:effectLst/>
                        </a:rPr>
                        <a:t>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155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161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164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2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2.Присвоение массовых разрядов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30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35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40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63" y="1268760"/>
            <a:ext cx="3456383" cy="259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23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616523"/>
              </p:ext>
            </p:extLst>
          </p:nvPr>
        </p:nvGraphicFramePr>
        <p:xfrm>
          <a:off x="-180528" y="0"/>
          <a:ext cx="942978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544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67" y="16099"/>
            <a:ext cx="9053984" cy="748605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"Обеспечение населения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доступным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комфортным жильем на 2018-2021 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22518" y="2007208"/>
            <a:ext cx="45017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доступным и комфортным жильем граждан, проживающих на территории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архитектуры и строительства администрации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Целевая группа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отдельные категории граждан, такие как: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дети-сироты и дети, оставшиеся без попечения родителей, реабилитированные лица, молодые семьи, проживающие в жилищном фонде, признанном аварийным, ветераны Великой Отечественной войны, инвалиды, ветераны боевых действий.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267" y="133626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Нижегородской области от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05.09.2017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 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437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"Обеспечение населения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области доступным и комфортным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жильем на 2018-2021 годы".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30" y="3782226"/>
            <a:ext cx="4123946" cy="27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77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object 3"/>
          <p:cNvSpPr txBox="1">
            <a:spLocks noChangeArrowheads="1"/>
          </p:cNvSpPr>
          <p:nvPr/>
        </p:nvSpPr>
        <p:spPr bwMode="auto">
          <a:xfrm>
            <a:off x="0" y="2177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направления бюджетной и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налоговой политики Тонкинского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муниципального района на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2018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-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2020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годы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17414" name="object 6"/>
          <p:cNvSpPr txBox="1">
            <a:spLocks noChangeArrowheads="1"/>
          </p:cNvSpPr>
          <p:nvPr/>
        </p:nvSpPr>
        <p:spPr bwMode="auto">
          <a:xfrm>
            <a:off x="1115619" y="5000636"/>
            <a:ext cx="2952327" cy="59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indent="-12700" algn="ctr">
              <a:lnSpc>
                <a:spcPct val="120000"/>
              </a:lnSpc>
            </a:pPr>
            <a:r>
              <a:rPr lang="ru-RU" sz="1700" b="1" dirty="0">
                <a:cs typeface="Times New Roman" pitchFamily="18" charset="0"/>
              </a:rPr>
              <a:t>Повышение качества жизни </a:t>
            </a:r>
            <a:r>
              <a:rPr lang="ru-RU" sz="1700" b="1" dirty="0" smtClean="0">
                <a:cs typeface="Times New Roman" pitchFamily="18" charset="0"/>
              </a:rPr>
              <a:t>населения</a:t>
            </a:r>
            <a:endParaRPr lang="ru-RU" sz="1700" b="1" dirty="0">
              <a:cs typeface="Times New Roman" pitchFamily="18" charset="0"/>
            </a:endParaRPr>
          </a:p>
        </p:txBody>
      </p:sp>
      <p:sp>
        <p:nvSpPr>
          <p:cNvPr id="17417" name="object 9"/>
          <p:cNvSpPr txBox="1">
            <a:spLocks noChangeArrowheads="1"/>
          </p:cNvSpPr>
          <p:nvPr/>
        </p:nvSpPr>
        <p:spPr bwMode="auto">
          <a:xfrm>
            <a:off x="5277644" y="5000636"/>
            <a:ext cx="280831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1700" b="1" dirty="0">
                <a:cs typeface="Times New Roman" pitchFamily="18" charset="0"/>
              </a:rPr>
              <a:t>Безусловное выполнение всех принятых обязательств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42910" y="980728"/>
            <a:ext cx="764386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b="1" dirty="0" err="1" smtClean="0">
                <a:latin typeface="Arial" pitchFamily="34" charset="0"/>
                <a:cs typeface="Arial" pitchFamily="34" charset="0"/>
              </a:rPr>
              <a:t>С</a:t>
            </a:r>
            <a:r>
              <a:rPr sz="1600" b="1" spc="-35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хра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ен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 и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err="1">
                <a:latin typeface="Arial" pitchFamily="34" charset="0"/>
                <a:cs typeface="Arial" pitchFamily="34" charset="0"/>
              </a:rPr>
              <a:t>разв</a:t>
            </a:r>
            <a:r>
              <a:rPr sz="1600" b="1" spc="-10" dirty="0" err="1">
                <a:latin typeface="Arial" pitchFamily="34" charset="0"/>
                <a:cs typeface="Arial" pitchFamily="34" charset="0"/>
              </a:rPr>
              <a:t>и</a:t>
            </a:r>
            <a:r>
              <a:rPr sz="1600" b="1" spc="5" dirty="0" err="1">
                <a:latin typeface="Arial" pitchFamily="34" charset="0"/>
                <a:cs typeface="Arial" pitchFamily="34" charset="0"/>
              </a:rPr>
              <a:t>т</a:t>
            </a:r>
            <a:r>
              <a:rPr sz="1600" b="1" spc="-5" dirty="0" err="1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>
                <a:latin typeface="Arial" pitchFamily="34" charset="0"/>
                <a:cs typeface="Arial" pitchFamily="34" charset="0"/>
              </a:rPr>
              <a:t>е</a:t>
            </a:r>
            <a:r>
              <a:rPr sz="1600" b="1" spc="5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spc="5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spc="15" dirty="0" err="1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ло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spc="-30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15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п</a:t>
            </a:r>
            <a:r>
              <a:rPr sz="1600" b="1" spc="-20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те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нци</a:t>
            </a:r>
            <a:r>
              <a:rPr sz="1600" b="1" spc="15" dirty="0" err="1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ла</a:t>
            </a:r>
            <a:r>
              <a:rPr sz="16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>
                <a:latin typeface="Arial" pitchFamily="34" charset="0"/>
                <a:cs typeface="Arial" pitchFamily="34" charset="0"/>
              </a:rPr>
              <a:t>а</a:t>
            </a:r>
            <a:r>
              <a:rPr sz="16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>
                <a:latin typeface="Arial" pitchFamily="34" charset="0"/>
                <a:cs typeface="Arial" pitchFamily="34" charset="0"/>
              </a:rPr>
              <a:t>тер</a:t>
            </a:r>
            <a:r>
              <a:rPr sz="1600" b="1" spc="-5" dirty="0">
                <a:latin typeface="Arial" pitchFamily="34" charset="0"/>
                <a:cs typeface="Arial" pitchFamily="34" charset="0"/>
              </a:rPr>
              <a:t>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т</a:t>
            </a:r>
            <a:r>
              <a:rPr sz="1600" b="1" dirty="0">
                <a:latin typeface="Arial" pitchFamily="34" charset="0"/>
                <a:cs typeface="Arial" pitchFamily="34" charset="0"/>
              </a:rPr>
              <a:t>ор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spc="-20" dirty="0">
                <a:latin typeface="Arial" pitchFamily="34" charset="0"/>
                <a:cs typeface="Arial" pitchFamily="34" charset="0"/>
              </a:rPr>
              <a:t>района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23" name="object 15"/>
          <p:cNvSpPr txBox="1">
            <a:spLocks noChangeArrowheads="1"/>
          </p:cNvSpPr>
          <p:nvPr/>
        </p:nvSpPr>
        <p:spPr bwMode="auto">
          <a:xfrm>
            <a:off x="561424" y="1340768"/>
            <a:ext cx="807249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Обеспечение сбалансированности и устойчивости бюджетной системы района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6" name="object 18"/>
          <p:cNvSpPr txBox="1">
            <a:spLocks noChangeArrowheads="1"/>
          </p:cNvSpPr>
          <p:nvPr/>
        </p:nvSpPr>
        <p:spPr bwMode="auto">
          <a:xfrm>
            <a:off x="548848" y="1876067"/>
            <a:ext cx="792961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финансового контроля в управлении бюджетным процессом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9" name="object 21"/>
          <p:cNvSpPr txBox="1">
            <a:spLocks noChangeArrowheads="1"/>
          </p:cNvSpPr>
          <p:nvPr/>
        </p:nvSpPr>
        <p:spPr bwMode="auto">
          <a:xfrm>
            <a:off x="500034" y="2633423"/>
            <a:ext cx="785818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эффективности расходования бюджетных средств, выявление и использование резервов для достижения планируемых результатов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40" name="object 32"/>
          <p:cNvSpPr>
            <a:spLocks noChangeArrowheads="1"/>
          </p:cNvSpPr>
          <p:nvPr/>
        </p:nvSpPr>
        <p:spPr bwMode="auto">
          <a:xfrm>
            <a:off x="500034" y="3909930"/>
            <a:ext cx="8215370" cy="733516"/>
          </a:xfrm>
          <a:custGeom>
            <a:avLst/>
            <a:gdLst>
              <a:gd name="T0" fmla="*/ 0 w 7412304"/>
              <a:gd name="T1" fmla="*/ 82617 h 498601"/>
              <a:gd name="T2" fmla="*/ 10763 w 7412304"/>
              <a:gd name="T3" fmla="*/ 41923 h 498601"/>
              <a:gd name="T4" fmla="*/ 39146 w 7412304"/>
              <a:gd name="T5" fmla="*/ 12483 h 498601"/>
              <a:gd name="T6" fmla="*/ 79315 w 7412304"/>
              <a:gd name="T7" fmla="*/ 81 h 498601"/>
              <a:gd name="T8" fmla="*/ 7323700 w 7412304"/>
              <a:gd name="T9" fmla="*/ 0 h 498601"/>
              <a:gd name="T10" fmla="*/ 7338224 w 7412304"/>
              <a:gd name="T11" fmla="*/ 1268 h 498601"/>
              <a:gd name="T12" fmla="*/ 7375956 w 7412304"/>
              <a:gd name="T13" fmla="*/ 18463 h 498601"/>
              <a:gd name="T14" fmla="*/ 7400490 w 7412304"/>
              <a:gd name="T15" fmla="*/ 51283 h 498601"/>
              <a:gd name="T16" fmla="*/ 7406682 w 7412304"/>
              <a:gd name="T17" fmla="*/ 413341 h 498601"/>
              <a:gd name="T18" fmla="*/ 7405410 w 7412304"/>
              <a:gd name="T19" fmla="*/ 427800 h 498601"/>
              <a:gd name="T20" fmla="*/ 7388116 w 7412304"/>
              <a:gd name="T21" fmla="*/ 465392 h 498601"/>
              <a:gd name="T22" fmla="*/ 7355134 w 7412304"/>
              <a:gd name="T23" fmla="*/ 489808 h 498601"/>
              <a:gd name="T24" fmla="*/ 83033 w 7412304"/>
              <a:gd name="T25" fmla="*/ 495961 h 498601"/>
              <a:gd name="T26" fmla="*/ 68511 w 7412304"/>
              <a:gd name="T27" fmla="*/ 494702 h 498601"/>
              <a:gd name="T28" fmla="*/ 30721 w 7412304"/>
              <a:gd name="T29" fmla="*/ 477500 h 498601"/>
              <a:gd name="T30" fmla="*/ 6196 w 7412304"/>
              <a:gd name="T31" fmla="*/ 444697 h 498601"/>
              <a:gd name="T32" fmla="*/ 0 w 7412304"/>
              <a:gd name="T33" fmla="*/ 82617 h 49860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12304"/>
              <a:gd name="T52" fmla="*/ 0 h 498601"/>
              <a:gd name="T53" fmla="*/ 7412304 w 7412304"/>
              <a:gd name="T54" fmla="*/ 498601 h 49860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12304" h="498601">
                <a:moveTo>
                  <a:pt x="0" y="83058"/>
                </a:moveTo>
                <a:lnTo>
                  <a:pt x="10763" y="42154"/>
                </a:lnTo>
                <a:lnTo>
                  <a:pt x="39167" y="12546"/>
                </a:lnTo>
                <a:lnTo>
                  <a:pt x="79378" y="81"/>
                </a:lnTo>
                <a:lnTo>
                  <a:pt x="7329246" y="0"/>
                </a:lnTo>
                <a:lnTo>
                  <a:pt x="7343778" y="1268"/>
                </a:lnTo>
                <a:lnTo>
                  <a:pt x="7381572" y="18568"/>
                </a:lnTo>
                <a:lnTo>
                  <a:pt x="7406114" y="51556"/>
                </a:lnTo>
                <a:lnTo>
                  <a:pt x="7412304" y="415544"/>
                </a:lnTo>
                <a:lnTo>
                  <a:pt x="7411035" y="430075"/>
                </a:lnTo>
                <a:lnTo>
                  <a:pt x="7393735" y="467870"/>
                </a:lnTo>
                <a:lnTo>
                  <a:pt x="7360747" y="492412"/>
                </a:lnTo>
                <a:lnTo>
                  <a:pt x="83096" y="498602"/>
                </a:lnTo>
                <a:lnTo>
                  <a:pt x="68553" y="497333"/>
                </a:lnTo>
                <a:lnTo>
                  <a:pt x="30742" y="480041"/>
                </a:lnTo>
                <a:lnTo>
                  <a:pt x="6196" y="447066"/>
                </a:lnTo>
                <a:lnTo>
                  <a:pt x="0" y="83058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1" name="object 33"/>
          <p:cNvSpPr txBox="1">
            <a:spLocks noChangeArrowheads="1"/>
          </p:cNvSpPr>
          <p:nvPr/>
        </p:nvSpPr>
        <p:spPr bwMode="auto">
          <a:xfrm>
            <a:off x="642910" y="3968910"/>
            <a:ext cx="86096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000" b="1" dirty="0">
                <a:cs typeface="Times New Roman" pitchFamily="18" charset="0"/>
              </a:rPr>
              <a:t>Главные приоритеты бюджетной политики на </a:t>
            </a:r>
            <a:r>
              <a:rPr lang="ru-RU" sz="2000" b="1" dirty="0" smtClean="0">
                <a:cs typeface="Times New Roman" pitchFamily="18" charset="0"/>
              </a:rPr>
              <a:t>2018 </a:t>
            </a:r>
            <a:r>
              <a:rPr lang="ru-RU" sz="2000" b="1" dirty="0">
                <a:cs typeface="Times New Roman" pitchFamily="18" charset="0"/>
              </a:rPr>
              <a:t>-</a:t>
            </a:r>
            <a:r>
              <a:rPr lang="ru-RU" sz="2000" b="1" dirty="0" smtClean="0">
                <a:cs typeface="Times New Roman" pitchFamily="18" charset="0"/>
              </a:rPr>
              <a:t>2020</a:t>
            </a:r>
            <a:r>
              <a:rPr lang="en-US" sz="2000" b="1" dirty="0" smtClean="0"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годы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7442" name="object 34"/>
          <p:cNvSpPr>
            <a:spLocks noChangeArrowheads="1"/>
          </p:cNvSpPr>
          <p:nvPr/>
        </p:nvSpPr>
        <p:spPr bwMode="auto">
          <a:xfrm>
            <a:off x="2285984" y="4643446"/>
            <a:ext cx="649288" cy="276999"/>
          </a:xfrm>
          <a:custGeom>
            <a:avLst/>
            <a:gdLst>
              <a:gd name="T0" fmla="*/ 673905 w 648081"/>
              <a:gd name="T1" fmla="*/ 148692 h 293497"/>
              <a:gd name="T2" fmla="*/ 0 w 648081"/>
              <a:gd name="T3" fmla="*/ 148692 h 293497"/>
              <a:gd name="T4" fmla="*/ 337020 w 648081"/>
              <a:gd name="T5" fmla="*/ 297511 h 293497"/>
              <a:gd name="T6" fmla="*/ 673905 w 648081"/>
              <a:gd name="T7" fmla="*/ 148692 h 293497"/>
              <a:gd name="T8" fmla="*/ 505397 w 648081"/>
              <a:gd name="T9" fmla="*/ 0 h 293497"/>
              <a:gd name="T10" fmla="*/ 168508 w 648081"/>
              <a:gd name="T11" fmla="*/ 0 h 293497"/>
              <a:gd name="T12" fmla="*/ 168508 w 648081"/>
              <a:gd name="T13" fmla="*/ 148692 h 293497"/>
              <a:gd name="T14" fmla="*/ 505397 w 648081"/>
              <a:gd name="T15" fmla="*/ 148692 h 293497"/>
              <a:gd name="T16" fmla="*/ 505397 w 648081"/>
              <a:gd name="T17" fmla="*/ 0 h 2934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1"/>
              <a:gd name="T28" fmla="*/ 0 h 293497"/>
              <a:gd name="T29" fmla="*/ 648081 w 648081"/>
              <a:gd name="T30" fmla="*/ 293497 h 2934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1" h="293497">
                <a:moveTo>
                  <a:pt x="648081" y="146685"/>
                </a:moveTo>
                <a:lnTo>
                  <a:pt x="0" y="146685"/>
                </a:lnTo>
                <a:lnTo>
                  <a:pt x="324104" y="293497"/>
                </a:lnTo>
                <a:lnTo>
                  <a:pt x="648081" y="146685"/>
                </a:lnTo>
                <a:close/>
              </a:path>
              <a:path w="648081" h="293497">
                <a:moveTo>
                  <a:pt x="486029" y="0"/>
                </a:moveTo>
                <a:lnTo>
                  <a:pt x="162051" y="0"/>
                </a:lnTo>
                <a:lnTo>
                  <a:pt x="162051" y="146685"/>
                </a:lnTo>
                <a:lnTo>
                  <a:pt x="486029" y="146685"/>
                </a:lnTo>
                <a:lnTo>
                  <a:pt x="48602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4" name="object 36"/>
          <p:cNvSpPr>
            <a:spLocks noChangeArrowheads="1"/>
          </p:cNvSpPr>
          <p:nvPr/>
        </p:nvSpPr>
        <p:spPr bwMode="auto">
          <a:xfrm>
            <a:off x="6357950" y="4643446"/>
            <a:ext cx="647700" cy="276999"/>
          </a:xfrm>
          <a:custGeom>
            <a:avLst/>
            <a:gdLst>
              <a:gd name="T0" fmla="*/ 640146 w 648080"/>
              <a:gd name="T1" fmla="*/ 150049 h 293370"/>
              <a:gd name="T2" fmla="*/ 0 w 648080"/>
              <a:gd name="T3" fmla="*/ 150049 h 293370"/>
              <a:gd name="T4" fmla="*/ 320009 w 648080"/>
              <a:gd name="T5" fmla="*/ 300098 h 293370"/>
              <a:gd name="T6" fmla="*/ 640146 w 648080"/>
              <a:gd name="T7" fmla="*/ 150049 h 293370"/>
              <a:gd name="T8" fmla="*/ 480077 w 648080"/>
              <a:gd name="T9" fmla="*/ 0 h 293370"/>
              <a:gd name="T10" fmla="*/ 160067 w 648080"/>
              <a:gd name="T11" fmla="*/ 0 h 293370"/>
              <a:gd name="T12" fmla="*/ 160067 w 648080"/>
              <a:gd name="T13" fmla="*/ 150049 h 293370"/>
              <a:gd name="T14" fmla="*/ 480077 w 648080"/>
              <a:gd name="T15" fmla="*/ 150049 h 293370"/>
              <a:gd name="T16" fmla="*/ 480077 w 648080"/>
              <a:gd name="T17" fmla="*/ 0 h 2933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0"/>
              <a:gd name="T28" fmla="*/ 0 h 293370"/>
              <a:gd name="T29" fmla="*/ 648080 w 648080"/>
              <a:gd name="T30" fmla="*/ 293370 h 2933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0" h="293370">
                <a:moveTo>
                  <a:pt x="648080" y="146684"/>
                </a:moveTo>
                <a:lnTo>
                  <a:pt x="0" y="146684"/>
                </a:lnTo>
                <a:lnTo>
                  <a:pt x="323976" y="293369"/>
                </a:lnTo>
                <a:lnTo>
                  <a:pt x="648080" y="146684"/>
                </a:lnTo>
                <a:close/>
              </a:path>
              <a:path w="648080" h="293370">
                <a:moveTo>
                  <a:pt x="486028" y="0"/>
                </a:moveTo>
                <a:lnTo>
                  <a:pt x="162051" y="0"/>
                </a:lnTo>
                <a:lnTo>
                  <a:pt x="162051" y="146684"/>
                </a:lnTo>
                <a:lnTo>
                  <a:pt x="486028" y="146684"/>
                </a:lnTo>
                <a:lnTo>
                  <a:pt x="486028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" name="object 18"/>
          <p:cNvSpPr txBox="1">
            <a:spLocks noChangeArrowheads="1"/>
          </p:cNvSpPr>
          <p:nvPr/>
        </p:nvSpPr>
        <p:spPr bwMode="auto">
          <a:xfrm>
            <a:off x="500034" y="2387202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</a:t>
            </a:r>
            <a:r>
              <a:rPr lang="ru-RU" sz="1600" b="1" dirty="0" smtClean="0">
                <a:cs typeface="Times New Roman" pitchFamily="18" charset="0"/>
              </a:rPr>
              <a:t>оказываемых муниципальных услуг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4" name="object 18"/>
          <p:cNvSpPr txBox="1">
            <a:spLocks noChangeArrowheads="1"/>
          </p:cNvSpPr>
          <p:nvPr/>
        </p:nvSpPr>
        <p:spPr bwMode="auto">
          <a:xfrm>
            <a:off x="607191" y="3212976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</a:t>
            </a:r>
            <a:r>
              <a:rPr lang="ru-RU" sz="1600" b="1" dirty="0" smtClean="0">
                <a:cs typeface="Times New Roman" pitchFamily="18" charset="0"/>
              </a:rPr>
              <a:t>эффективности муниципального управления</a:t>
            </a:r>
            <a:endParaRPr lang="ru-RU" sz="16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15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цели и показатели непосредственных результатов программы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756184"/>
            <a:ext cx="4104456" cy="3078342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304034"/>
              </p:ext>
            </p:extLst>
          </p:nvPr>
        </p:nvGraphicFramePr>
        <p:xfrm>
          <a:off x="395537" y="968061"/>
          <a:ext cx="8496942" cy="36821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80519"/>
                <a:gridCol w="1036195"/>
                <a:gridCol w="969848"/>
                <a:gridCol w="905190"/>
                <a:gridCol w="905190"/>
              </a:tblGrid>
              <a:tr h="8564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Наименование индикатора / непосредственного результата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ед. </a:t>
                      </a:r>
                      <a:r>
                        <a:rPr lang="ru-RU" sz="1600" u="none" strike="noStrike" dirty="0" smtClean="0">
                          <a:effectLst/>
                        </a:rPr>
                        <a:t>изм.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Значение индикатора / непосредственного результата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2018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2019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2020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Количество расселенных жилых помещений (квартир)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годы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2018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2019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2020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ед.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8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Обеспеченность социальными выплатами молодых семей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Количество семей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7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Общее количество граждан улучшивших жилищные условия по подпрограмме «Прочие мероприятия в рамках МП Обеспечение населения Тонкинского муниципального района доступным и комфортным жильем на 2018-2020 годы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чел.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87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115243"/>
            <a:ext cx="3611893" cy="270892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51520" y="188640"/>
            <a:ext cx="8712968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Расходы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на реализацию муниципальной программы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360582"/>
              </p:ext>
            </p:extLst>
          </p:nvPr>
        </p:nvGraphicFramePr>
        <p:xfrm>
          <a:off x="251519" y="836712"/>
          <a:ext cx="8712968" cy="3279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28593"/>
                <a:gridCol w="792088"/>
                <a:gridCol w="648072"/>
                <a:gridCol w="576064"/>
                <a:gridCol w="648072"/>
                <a:gridCol w="720079"/>
              </a:tblGrid>
              <a:tr h="7398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муниципальной программы (подпрограммы)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Первоначальный бюджет 2017 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2018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 к 2017 году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2018-2021 годы"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1 976,30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5 107,90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258,5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2 810,10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4 584,70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8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"Обеспечение жильем молодых семей в Тонкинском муниципальном районе Нижегородской области на 2017-2020 годы"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638,9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839,7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131,4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726,4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4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Подпрограмма "Переселение граждан из аварийного жилищного фонда на территории Тонкинского муниципального района Нижегородской области на 2017-2020 годы"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820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820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886,9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Прочие мероприятия в рамках МП "Обеспечение населения Тонкинского муниципального района Нижегородской области доступным и комфортным жильем на 2017-2020 годы"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1 237,40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3 448,20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278,7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2 790,10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2 971,40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927" marR="8927" marT="89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0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77315" y="116632"/>
            <a:ext cx="80279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района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Нижегородской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 на 2018-2020 годы»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3" name="Rectangle 22"/>
          <p:cNvSpPr>
            <a:spLocks noChangeArrowheads="1"/>
          </p:cNvSpPr>
          <p:nvPr/>
        </p:nvSpPr>
        <p:spPr bwMode="auto">
          <a:xfrm>
            <a:off x="338163" y="1183277"/>
            <a:ext cx="8429683" cy="2339102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Постановлением  администрации Тонкинского муниципального района Нижегородской области от 04.09.2017 года  № 432 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Срок действия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2018-2020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годы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уровня и качества жизни отдельных категорий граждан, проживающих на территории Тонкинского муниципального района.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645024"/>
            <a:ext cx="4414783" cy="278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8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179512" y="116632"/>
            <a:ext cx="8964487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Нижегородской области на 2018-2020 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943424"/>
              </p:ext>
            </p:extLst>
          </p:nvPr>
        </p:nvGraphicFramePr>
        <p:xfrm>
          <a:off x="395536" y="1166812"/>
          <a:ext cx="8568952" cy="54305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96544"/>
                <a:gridCol w="792088"/>
                <a:gridCol w="720080"/>
                <a:gridCol w="720080"/>
                <a:gridCol w="792088"/>
                <a:gridCol w="648072"/>
              </a:tblGrid>
              <a:tr h="6033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Основные индикаторы достижения цели и показатели непосредственных результатов муниципальной программы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Ед. измерения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Значения индикатора/непосредственного результата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2017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2018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2019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2020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0917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 dirty="0">
                          <a:effectLst/>
                        </a:rPr>
                        <a:t>Доля граждан, получивших социальные услуги в учреждениях социального обслуживания населения, в общем числе граждан, обратившихся за получением социальных услуг в учреждения социального обслуживания населения,%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003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 dirty="0">
                          <a:effectLst/>
                        </a:rPr>
                        <a:t>Доля граждан, получивших материальную и натуральную помощь в общем числе граждан, обратившихся за получением материальной и натуральной помощи,%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959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 dirty="0">
                          <a:effectLst/>
                        </a:rPr>
                        <a:t>Доля граждан пожилого возраста и инвалидов, семей с детьми, охваченных социокультурными мероприятиями, в общем количестве граждан данных категорий и семей с детьми,%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04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>
                          <a:effectLst/>
                        </a:rPr>
                        <a:t>Количество граждан, получивших социальные услуги в учреждениях социального обслуживания населения,чел.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чел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1840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088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>
                          <a:effectLst/>
                        </a:rPr>
                        <a:t>Количество граждан, получивших материальную и натуральную помощь,чел.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чел.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740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740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04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u="none" strike="noStrike">
                          <a:effectLst/>
                        </a:rPr>
                        <a:t>Количество граждан пожилого возраста и инвалидов, семей с детьми, охваченных социокультурными мероприятиями,чел.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чел.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13" marR="9313" marT="93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98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86952" y="116632"/>
            <a:ext cx="844954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2018-2020 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57158" y="100010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(тыс. рублей)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956589"/>
              </p:ext>
            </p:extLst>
          </p:nvPr>
        </p:nvGraphicFramePr>
        <p:xfrm>
          <a:off x="391350" y="1827226"/>
          <a:ext cx="8501130" cy="4554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53388"/>
                <a:gridCol w="1242972"/>
                <a:gridCol w="898534"/>
                <a:gridCol w="643948"/>
                <a:gridCol w="838631"/>
                <a:gridCol w="823657"/>
              </a:tblGrid>
              <a:tr h="11385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Наименование муниципальной программы (подпрограммы)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Первоначальный бюджет 2017 года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2018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% к 2017 году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2019 год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2020 год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85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</a:rPr>
                        <a:t>МП "Социальная поддержка граждан Тонкинского муниципального района Нижегородской области на 2018-2020 годы"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4 042,00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 dirty="0">
                          <a:effectLst/>
                        </a:rPr>
                        <a:t>4 391,40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 dirty="0">
                          <a:effectLst/>
                        </a:rPr>
                        <a:t>108,6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4 565,10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4 745,20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0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Подпрограмма "Социальная поддержка семей"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 dirty="0">
                          <a:effectLst/>
                        </a:rPr>
                        <a:t>75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81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 dirty="0">
                          <a:effectLst/>
                        </a:rPr>
                        <a:t>108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 dirty="0">
                          <a:effectLst/>
                        </a:rPr>
                        <a:t>84,2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87,6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0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</a:rPr>
                        <a:t>Подпрограмма "Старшее поколение и социальная поддержка инвалидов"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3 902,00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4 140,40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106,1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 dirty="0">
                          <a:effectLst/>
                        </a:rPr>
                        <a:t>4 304,10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 dirty="0">
                          <a:effectLst/>
                        </a:rPr>
                        <a:t>4 473,70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0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</a:rPr>
                        <a:t>Подпрограмма "Оказание материальной помощи"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65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170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261,5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176,8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 dirty="0">
                          <a:effectLst/>
                        </a:rPr>
                        <a:t>183,9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69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3142"/>
            <a:ext cx="6786611" cy="74156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муниципального района на 2018-2020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 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31" y="836712"/>
            <a:ext cx="6807129" cy="252028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администрации Тонкинского муниципального района  Нижегородской области от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12.09.2017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№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451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"Развитие культуры Тонкинского муниципального района Нижегородской области на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2018-2020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г.".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Отдел культуры администрации Тонкинского муниципального района Нижегородской области.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действия: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2018-2020 годы</a:t>
            </a: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 algn="l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6" y="142852"/>
            <a:ext cx="1571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0871" y="3865640"/>
            <a:ext cx="4248472" cy="2066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и возможностей для повышения роли культуры в воспитании и просвещении населения Тонкинского муниципального района Нижегородской области в ее лучших традициях и достижениях; сохранение культурного наследия района и единого культурно-информационного пространства; развитие и поддержка социально-значимых программ.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32048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4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428026" y="908720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(тыс. рублей)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3528" y="23142"/>
            <a:ext cx="8352928" cy="7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муниципального района Нижегородской области на 2018-2020 годы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338711"/>
              </p:ext>
            </p:extLst>
          </p:nvPr>
        </p:nvGraphicFramePr>
        <p:xfrm>
          <a:off x="323528" y="1628799"/>
          <a:ext cx="8712969" cy="45365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80520"/>
                <a:gridCol w="747819"/>
                <a:gridCol w="920924"/>
                <a:gridCol w="659996"/>
                <a:gridCol w="859529"/>
                <a:gridCol w="844181"/>
              </a:tblGrid>
              <a:tr h="11161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муниципальной программы  (подпрограммы)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2017 год Первоначальный бюджет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2018 год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% к 2017 году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2019 г.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2020 г.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6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МП "Развитие культуры Тонкинского муниципального района Нижегородской области на 2018-2020 годы"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38 942,30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43 422,60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111,5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44 924,60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46 721,50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8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Подпрограмма 1 "Развитие сферы культурно - досуговой деятельности, сохранение и популяризации традиционной народной культуры"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17 117,70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19 771,30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115,5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20 562,30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21 384,70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8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Подпрограмма 2 "Развитие сферы музейной деятельности, сохранение и восстановление традиционной народной культуры и ремесел Тонкинского района"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2 171,70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2 373,50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109,3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2 468,40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2 567,20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Подпрограмма 3 "Развитие сферы библиотечного обслуживания населения Тонкинского муниципального района Нижегородской области"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9 385,60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10 174,40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108,4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10 581,40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11 004,70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8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Подпрограмма 4 "Развитие в сфере дополнительного образования "Детская музыкальная школа" Новые стандарты- новое качество образования 2018-2020 годы"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2 883,30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2 863,20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99,3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2 977,80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3 096,80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14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94" y="4445704"/>
            <a:ext cx="3126806" cy="2345104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5556" y="809567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программы, тыс. рублей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23528" y="23142"/>
            <a:ext cx="8496944" cy="7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2018-2020 годы» 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552286"/>
              </p:ext>
            </p:extLst>
          </p:nvPr>
        </p:nvGraphicFramePr>
        <p:xfrm>
          <a:off x="457199" y="2276871"/>
          <a:ext cx="8363273" cy="22253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92666"/>
                <a:gridCol w="717805"/>
                <a:gridCol w="883963"/>
                <a:gridCol w="633507"/>
                <a:gridCol w="825032"/>
                <a:gridCol w="810300"/>
              </a:tblGrid>
              <a:tr h="7931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Подпрограмма 5 "Развитие в сфере дополнительного образования "Детская художественная школа" Сохранение и популяризация изобразительного искусства"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1 874,30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2 363,00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126,1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2 457,50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2 555,80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9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Подпрограмма 6 "Обеспечение реализации муниципальной программы"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4 743,00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5 327,90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112,3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5 541,00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5 762,60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1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Подпрограмма 7 "Сохранение и развитие материально-технической базы бюджетных учреждений культуры Тонкинского муниципального района Нижегородской области"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766,8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549,3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71,6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336,2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349,7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829325"/>
              </p:ext>
            </p:extLst>
          </p:nvPr>
        </p:nvGraphicFramePr>
        <p:xfrm>
          <a:off x="482495" y="1412776"/>
          <a:ext cx="8352929" cy="8617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87111"/>
                <a:gridCol w="716917"/>
                <a:gridCol w="882869"/>
                <a:gridCol w="632723"/>
                <a:gridCol w="824011"/>
                <a:gridCol w="809298"/>
              </a:tblGrid>
              <a:tr h="821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муниципальной программы  (подпрограммы)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2017 год Первоначальный бюджет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2018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% к 2017 году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2019 г.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2020 г.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89" marR="8289" marT="82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632" y="4526304"/>
            <a:ext cx="3275856" cy="218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6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9690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целей и непосредственных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результатов  муниципальной программы</a:t>
            </a:r>
            <a: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17594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549040"/>
              </p:ext>
            </p:extLst>
          </p:nvPr>
        </p:nvGraphicFramePr>
        <p:xfrm>
          <a:off x="323528" y="1166811"/>
          <a:ext cx="8496946" cy="55478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36101"/>
                <a:gridCol w="1410383"/>
                <a:gridCol w="950154"/>
                <a:gridCol w="950154"/>
                <a:gridCol w="950154"/>
              </a:tblGrid>
              <a:tr h="4995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индикатора/ непосредственного результата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Ед. измерения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Значение индикатора/непосредственного результата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0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2019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2020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0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Повышение уровня удовлетворенности граждан Нижегородской области качеством предоставления муниципальных услуг.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0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Увеличение численности участников культурно-досуговых мероприятий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% к предыдущему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7,1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7,2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7,3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40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Увеличение доли представленных (во всех формах) зрителю музейных предметов в общем количестве музейных предметов основного фонда МБУК «Народный краеведческий музей»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% к общему объему основного музейного фонда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48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49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0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Увеличение посещаемости МБУК «Народный краеведческий музей»  Тонкинского муниципального района Нижегородской области.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Посещение на 1 жителя в год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1,05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1,06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1,07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0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Увеличение количества библиографических записей в сводном электронном каталоге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% к предыдущему году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28,6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28,7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0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Увеличение доли публичных библиотек, подключенных к сети «Интернет»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28,1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28,2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6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Число учащихся дополнительного образования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Кол-во учащихся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" marR="7200" marT="72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80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428596" y="1071546"/>
            <a:ext cx="8143932" cy="353943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 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остановлением администрации Тонкинского муниципального района Нижегородской области от 23.09.2014 года  №511 "Об утверждении  муниципальной программы "Развитие агропромышленного комплекса Тонкинского муниципального района Нижегородской области“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2020 года.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Срок реализации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2015-2020 годы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муниципальной программы: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-развитие производственно-финансовой деятельности организаций агропромышленного комплекса;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устойчивого развития сельских территорий;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эпизодического благополучия в Нижегородской области;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создания условий для реализации муниципальной программы.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933" y="4365104"/>
            <a:ext cx="3491879" cy="2327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7220" y="188640"/>
            <a:ext cx="8229600" cy="10129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Какие показатели характеризуют наш район в 2017 году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04" y="1700808"/>
            <a:ext cx="4891899" cy="336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11502" y="3678285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Отгрузка товаров собственного производства, выполнено работ и услуг собственными силами – 583 млн. руб.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057926"/>
            <a:ext cx="3463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Инвестиции в основной капитал- 185 млн. руб.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08622" y="1700808"/>
            <a:ext cx="3374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Площадь района  -1018 кв. км.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42932" y="2204864"/>
            <a:ext cx="333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Численность населения района - 7909 чел.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5205099"/>
            <a:ext cx="8099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u="none" strike="noStrike" dirty="0" smtClean="0">
                <a:effectLst/>
              </a:rPr>
              <a:t>Муниципальные  образования района:</a:t>
            </a:r>
            <a:r>
              <a:rPr lang="ru-RU" u="none" strike="noStrike" baseline="0" dirty="0" smtClean="0">
                <a:effectLst/>
              </a:rPr>
              <a:t> </a:t>
            </a:r>
          </a:p>
          <a:p>
            <a:pPr fontAlgn="b"/>
            <a:r>
              <a:rPr lang="ru-RU" u="none" strike="noStrike" baseline="0" dirty="0" err="1" smtClean="0">
                <a:effectLst/>
              </a:rPr>
              <a:t>р.п.Тонкино</a:t>
            </a:r>
            <a:r>
              <a:rPr lang="ru-RU" u="none" strike="noStrike" baseline="0" dirty="0" smtClean="0">
                <a:effectLst/>
              </a:rPr>
              <a:t>, </a:t>
            </a:r>
            <a:r>
              <a:rPr lang="ru-RU" u="none" strike="noStrike" baseline="0" dirty="0" err="1" smtClean="0">
                <a:effectLst/>
              </a:rPr>
              <a:t>Пакалевский</a:t>
            </a:r>
            <a:r>
              <a:rPr lang="ru-RU" u="none" strike="noStrike" baseline="0" dirty="0" smtClean="0">
                <a:effectLst/>
              </a:rPr>
              <a:t> сельсовет, </a:t>
            </a:r>
            <a:r>
              <a:rPr lang="ru-RU" u="none" strike="noStrike" baseline="0" dirty="0" err="1" smtClean="0">
                <a:effectLst/>
              </a:rPr>
              <a:t>Большесодомовский</a:t>
            </a:r>
            <a:r>
              <a:rPr lang="ru-RU" u="none" strike="noStrike" baseline="0" dirty="0" smtClean="0">
                <a:effectLst/>
              </a:rPr>
              <a:t> сельсовет, </a:t>
            </a:r>
            <a:r>
              <a:rPr lang="ru-RU" u="none" strike="noStrike" baseline="0" dirty="0" err="1" smtClean="0">
                <a:effectLst/>
              </a:rPr>
              <a:t>Бердниковский</a:t>
            </a:r>
            <a:r>
              <a:rPr lang="ru-RU" u="none" strike="noStrike" baseline="0" dirty="0" smtClean="0">
                <a:effectLst/>
              </a:rPr>
              <a:t> сельсовет, </a:t>
            </a:r>
            <a:r>
              <a:rPr lang="ru-RU" u="none" strike="noStrike" baseline="0" dirty="0" err="1" smtClean="0">
                <a:effectLst/>
              </a:rPr>
              <a:t>Вязовский</a:t>
            </a:r>
            <a:r>
              <a:rPr lang="ru-RU" u="none" strike="noStrike" baseline="0" dirty="0" smtClean="0">
                <a:effectLst/>
              </a:rPr>
              <a:t> сельсовет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6128429"/>
            <a:ext cx="79369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600" dirty="0">
                <a:solidFill>
                  <a:srgbClr val="000000"/>
                </a:solidFill>
              </a:rPr>
              <a:t>Муниципальных </a:t>
            </a:r>
            <a:r>
              <a:rPr lang="ru-RU" sz="1600" dirty="0" smtClean="0">
                <a:solidFill>
                  <a:srgbClr val="000000"/>
                </a:solidFill>
              </a:rPr>
              <a:t>бюджетных учреждений – 22, казенных учреждений – 1.</a:t>
            </a:r>
            <a:endParaRPr lang="ru-RU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56108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869160"/>
            <a:ext cx="2735796" cy="1823864"/>
          </a:xfrm>
          <a:prstGeom prst="rect">
            <a:avLst/>
          </a:prstGeom>
        </p:spPr>
      </p:pic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775408"/>
              </p:ext>
            </p:extLst>
          </p:nvPr>
        </p:nvGraphicFramePr>
        <p:xfrm>
          <a:off x="357157" y="928670"/>
          <a:ext cx="8429684" cy="4151525"/>
        </p:xfrm>
        <a:graphic>
          <a:graphicData uri="http://schemas.openxmlformats.org/drawingml/2006/table">
            <a:tbl>
              <a:tblPr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tblPr>
              <a:tblGrid>
                <a:gridCol w="4214843"/>
                <a:gridCol w="936104"/>
                <a:gridCol w="936104"/>
                <a:gridCol w="648072"/>
                <a:gridCol w="792088"/>
                <a:gridCol w="902473"/>
              </a:tblGrid>
              <a:tr h="56900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 (подпрограммы)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2017 год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2018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Рост, %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2019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2020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717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36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067,5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9 449,0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9609,5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15 063,9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604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1 "Развитие сельского хозяйства, пищевой и перерабатывающей промышленности Тонкинского муниципального района Нижегородской области"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012,4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5 706,6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5731,5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11 056,3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043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2 "Устойчивое развитие сельских территорий Тонкинского муниципального района Нижегородской области" до 2020 года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145,0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690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3 "Эпизодическое благополучие Тонкинского муниципального района Нижегородской области " до 2020 года</a:t>
                      </a: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152%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9"/>
          <p:cNvSpPr>
            <a:spLocks noChangeArrowheads="1"/>
          </p:cNvSpPr>
          <p:nvPr/>
        </p:nvSpPr>
        <p:spPr bwMode="auto">
          <a:xfrm>
            <a:off x="657811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368341"/>
              </p:ext>
            </p:extLst>
          </p:nvPr>
        </p:nvGraphicFramePr>
        <p:xfrm>
          <a:off x="27088" y="821484"/>
          <a:ext cx="9009408" cy="6483096"/>
        </p:xfrm>
        <a:graphic>
          <a:graphicData uri="http://schemas.openxmlformats.org/drawingml/2006/table">
            <a:tbl>
              <a:tblPr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a:tblPr>
              <a:tblGrid>
                <a:gridCol w="5524520"/>
                <a:gridCol w="871222"/>
                <a:gridCol w="871222"/>
                <a:gridCol w="871222"/>
                <a:gridCol w="871222"/>
              </a:tblGrid>
              <a:tr h="594360"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Индикаторы достижения цели и показатели непосредственных результатов  программы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2018 год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2020 год</a:t>
                      </a: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86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продукции сельского хозяйства в хозяйствах всех категорий (в сопоставимых ценах), %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пищевых продуктов, включая напитки, и табака (в сопоставимых ценах),%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физического объема инвестиций в основной капитал сельского хозяйства,%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105,5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 рентабельности сельскохозяйственных организаций,%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30,7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в сельском хозяйстве,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Удельный вес прибыльных  сельскохозяйственных организаций, % 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65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Объем отгруженных товаров собственного производства, выполненных работ и услуг собственными силами по виду деятельности "Производство пищевых продуктов, включая напитки", млн.руб.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74,6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по виду деятельности "Производство пищевых продуктов, включая напитки",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21200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23400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25800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28400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0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Валовая продукция сельского хозяйства во всех категориях хозяйств, млн.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402,1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428,1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456,7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493,3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4511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00034" y="1500174"/>
            <a:ext cx="7858179" cy="2000264"/>
            <a:chOff x="0" y="943004"/>
            <a:chExt cx="7858179" cy="121680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943004"/>
              <a:ext cx="7858179" cy="1216800"/>
            </a:xfrm>
            <a:prstGeom prst="roundRect">
              <a:avLst/>
            </a:prstGeom>
            <a:solidFill>
              <a:srgbClr val="A9DCF5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09519" y="1058547"/>
              <a:ext cx="7739381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Утверждена: 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Постановлением</a:t>
              </a:r>
              <a:r>
                <a:rPr lang="ru-RU" sz="1600" i="0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администрации Тонкинского муниципального района Нижегородской области от 05.09.2017 года  № 436 "Об утверждении муниципальной программы "Обеспечение безопасности жизнедеятельности населения Тонкинского муниципального района Нижегородской области на 2018-2020 годы" 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Срок реализации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2018-2020 годы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Муниципальный заказчик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Администрация Тонкинского муниципального района Нижегородской области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28596" y="3929066"/>
            <a:ext cx="7858179" cy="1571636"/>
            <a:chOff x="0" y="801773"/>
            <a:chExt cx="7858179" cy="157163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801773"/>
              <a:ext cx="7858179" cy="157163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38329" y="840102"/>
              <a:ext cx="7781521" cy="15333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Цель муниципальной программы –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минимизация социального и экономического ущерба населению, экономике и природной среде от чрезвычайных ситуаций природного и техногенного характера, пожаров, снижение террористической угрозы и возможных последствий, обеспечение безопасности жизнедеятельности населения Тонкинского муниципального района.</a:t>
              </a: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770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970689"/>
              </p:ext>
            </p:extLst>
          </p:nvPr>
        </p:nvGraphicFramePr>
        <p:xfrm>
          <a:off x="251523" y="834972"/>
          <a:ext cx="8712964" cy="57751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45014"/>
                <a:gridCol w="793590"/>
                <a:gridCol w="793590"/>
                <a:gridCol w="793590"/>
                <a:gridCol w="793590"/>
                <a:gridCol w="793590"/>
              </a:tblGrid>
              <a:tr h="5860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индикатора/непосредственного результата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Ед. измерения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Значение индикатора/непосредственного результата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2017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2018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2019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2020 г.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Снижение количества пожаров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шт.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погибших при пожарах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чел.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Снижение количества пострадавших при пожарах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чел.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Недопущение роста количества террористических актов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шт.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ДТП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шт.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погибших в ДТП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8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Снижение количества пострадавших в ДТП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4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Недопущение роста численности пострадавших в результате несчастных случаев на производстве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93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Недопущение роста численности пострадавших в результате несчастных случаев на производстве со смертельным исходом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чел.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4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Сокращение среднего времени совместного реагирования оперативных служб на обращение населения по номеру «112»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Снижение времени на оповещение населения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минут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35" marR="6835" marT="68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67544" y="0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«Обеспечение безопасности жизнедеятельности населения Тонкинского района»</a:t>
            </a:r>
          </a:p>
        </p:txBody>
      </p:sp>
    </p:spTree>
    <p:extLst>
      <p:ext uri="{BB962C8B-B14F-4D97-AF65-F5344CB8AC3E}">
        <p14:creationId xmlns:p14="http://schemas.microsoft.com/office/powerpoint/2010/main" val="100672055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61194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897957"/>
              </p:ext>
            </p:extLst>
          </p:nvPr>
        </p:nvGraphicFramePr>
        <p:xfrm>
          <a:off x="179512" y="980728"/>
          <a:ext cx="8712968" cy="37971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68553"/>
                <a:gridCol w="720080"/>
                <a:gridCol w="792088"/>
                <a:gridCol w="720080"/>
                <a:gridCol w="728466"/>
                <a:gridCol w="783701"/>
              </a:tblGrid>
              <a:tr h="938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Наименование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2017 г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2018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2019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2020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Рост 2018 г. к 2017 г. в 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2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Всего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3 414,7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4 336,2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4 583,3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4 736,3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127,0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700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3 414,7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4 336,2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4 583,3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4 736,3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127,0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3037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Подпрограмма "Обеспечение пожарной безопасности"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462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Подпрограмма "Повышение безопасности дорожного движения"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5,0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3037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Подпрограмма " Улучшение условий и охраны труда"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5,0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55,6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2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Защита населения от чрезвычайных ситуаций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2816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3 878,8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4 125,3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4 277,7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137,7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462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Построение и развитие аппаратно-программного комплекса "Безопасный город"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579,7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443,4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444,0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444,6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76,5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6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69165" y="48223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8288" y="789420"/>
            <a:ext cx="7929619" cy="3293209"/>
          </a:xfrm>
          <a:prstGeom prst="rect">
            <a:avLst/>
          </a:prstGeom>
          <a:solidFill>
            <a:srgbClr val="A9DCF5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Постановлением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администрации Тонкинского муниципального района Нижегородской области от 14.09.2017 года  № 450 "Об утверждении муниципальной программы "Совершенствование социальной и инженерной инфраструктуры Тонкинского муниципального района на 2015-2017 годы». 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2018-2020 годы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Отдел архитектуры и строительства администрации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муниципальной программы :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материальной базы развития  социальной и инженерной  инфраструктуры для достижения цели – повышение качества жизни населения Тонкинского муниципального района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779479"/>
            <a:ext cx="4769543" cy="3078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28596" y="116632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369413"/>
              </p:ext>
            </p:extLst>
          </p:nvPr>
        </p:nvGraphicFramePr>
        <p:xfrm>
          <a:off x="428594" y="1006841"/>
          <a:ext cx="8215373" cy="3793760"/>
        </p:xfrm>
        <a:graphic>
          <a:graphicData uri="http://schemas.openxmlformats.org/drawingml/2006/table">
            <a:tbl>
              <a:tblPr/>
              <a:tblGrid>
                <a:gridCol w="3447146"/>
                <a:gridCol w="995497"/>
                <a:gridCol w="996275"/>
                <a:gridCol w="996275"/>
                <a:gridCol w="890090"/>
                <a:gridCol w="890090"/>
              </a:tblGrid>
              <a:tr h="3514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2018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Рост, %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7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"Совершенствование социальной и инженерной инфраструктуры Тонкинского муниципального района на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2018-2020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годы"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3 608,00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3 348,6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2954,4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3 564,6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"Повышение уровня обеспеченности объектами социальной и инженерной инфраструктуры населения Тонкинского муниципального района Нижегородской области"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"Обеспечение реализации муниципальной программы"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2 908,00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2 648,6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91%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2754,4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2864,6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142844" y="5157192"/>
            <a:ext cx="2714644" cy="12722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Строительство внутриквартальных дворовых сетей 200 тыс. руб.</a:t>
            </a:r>
            <a:endParaRPr lang="ru-RU" sz="1600" dirty="0"/>
          </a:p>
        </p:txBody>
      </p:sp>
      <p:sp>
        <p:nvSpPr>
          <p:cNvPr id="9" name="Овал 8"/>
          <p:cNvSpPr/>
          <p:nvPr/>
        </p:nvSpPr>
        <p:spPr>
          <a:xfrm>
            <a:off x="3214678" y="5157192"/>
            <a:ext cx="2714644" cy="12817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Развитие малоэтажного строительства 300 тыс. руб.</a:t>
            </a:r>
            <a:endParaRPr lang="ru-RU" sz="1600" dirty="0"/>
          </a:p>
        </p:txBody>
      </p:sp>
      <p:sp>
        <p:nvSpPr>
          <p:cNvPr id="10" name="Овал 9"/>
          <p:cNvSpPr/>
          <p:nvPr/>
        </p:nvSpPr>
        <p:spPr>
          <a:xfrm>
            <a:off x="6277824" y="5125665"/>
            <a:ext cx="2714644" cy="13447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Благоустройство полигона ТБО 200 тыс. руб.</a:t>
            </a:r>
            <a:endParaRPr lang="ru-RU" sz="16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28596" y="478114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  <a:endParaRPr lang="ru-RU" sz="20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Финансовая помощь нижестоящим бюджетам на исполнение собственных полномочий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188123"/>
              </p:ext>
            </p:extLst>
          </p:nvPr>
        </p:nvGraphicFramePr>
        <p:xfrm>
          <a:off x="179512" y="1052736"/>
          <a:ext cx="8784976" cy="542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79512" y="7783"/>
            <a:ext cx="8553919" cy="104495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Муниципальный долг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Тонкинского муниципального</a:t>
            </a:r>
            <a:r>
              <a:rPr lang="ru-RU" sz="2400" b="1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района, тыс.руб.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037211"/>
              </p:ext>
            </p:extLst>
          </p:nvPr>
        </p:nvGraphicFramePr>
        <p:xfrm>
          <a:off x="0" y="381000"/>
          <a:ext cx="9144000" cy="647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5805264"/>
            <a:ext cx="72866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15240" algn="ctr">
              <a:lnSpc>
                <a:spcPct val="100000"/>
              </a:lnSpc>
            </a:pP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Муниципальный 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5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лг </a:t>
            </a:r>
            <a:r>
              <a:rPr lang="ru-RU" sz="15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района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</a:t>
            </a:r>
            <a:r>
              <a:rPr lang="ru-RU" sz="1500" b="1" spc="-5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х</a:t>
            </a:r>
            <a:r>
              <a:rPr lang="ru-RU" sz="1500" b="1" spc="-4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</a:t>
            </a:r>
            <a:r>
              <a:rPr lang="ru-RU" sz="1500" b="1" spc="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т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ся </a:t>
            </a:r>
            <a:r>
              <a:rPr lang="ru-RU" sz="1500" b="1" spc="7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 </a:t>
            </a:r>
            <a:r>
              <a:rPr lang="ru-RU" sz="15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э</a:t>
            </a:r>
            <a:r>
              <a:rPr lang="ru-RU" sz="15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мич</a:t>
            </a:r>
            <a:r>
              <a:rPr lang="ru-RU" sz="1500" b="1" spc="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</a:t>
            </a:r>
            <a:r>
              <a:rPr lang="ru-RU" sz="15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 </a:t>
            </a:r>
            <a:r>
              <a:rPr lang="ru-RU" sz="15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500" b="1" spc="-2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б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spc="-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з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п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асн</a:t>
            </a:r>
            <a:r>
              <a:rPr lang="ru-RU" sz="15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 ур</a:t>
            </a:r>
            <a:r>
              <a:rPr lang="ru-RU" sz="1500" b="1" spc="-3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в</a:t>
            </a:r>
            <a:r>
              <a:rPr lang="ru-RU" sz="15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5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.</a:t>
            </a:r>
          </a:p>
          <a:p>
            <a:pPr marL="12700" marR="15240" algn="ctr">
              <a:lnSpc>
                <a:spcPct val="100000"/>
              </a:lnSpc>
            </a:pPr>
            <a:r>
              <a:rPr lang="ru-RU" sz="15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Размер предельного объема муниципального долга соответствует пределу, установленному Бюджетным кодексом РФ.</a:t>
            </a:r>
            <a:endParaRPr lang="ru-RU" sz="1500" b="1" dirty="0">
              <a:latin typeface="Times New Roman"/>
              <a:cs typeface="Times New Roman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1131433"/>
              </p:ext>
            </p:extLst>
          </p:nvPr>
        </p:nvGraphicFramePr>
        <p:xfrm>
          <a:off x="251520" y="625942"/>
          <a:ext cx="8568952" cy="5179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8073" y="0"/>
            <a:ext cx="888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Соблюдение ограничений, установленных решением  о бюджете на </a:t>
            </a:r>
            <a:r>
              <a:rPr lang="ru-RU" sz="2400" b="1" kern="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2018-2020 годы</a:t>
            </a:r>
            <a:endParaRPr lang="ru-RU" sz="2400" kern="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4885174"/>
              </p:ext>
            </p:extLst>
          </p:nvPr>
        </p:nvGraphicFramePr>
        <p:xfrm>
          <a:off x="179512" y="350100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2922841"/>
              </p:ext>
            </p:extLst>
          </p:nvPr>
        </p:nvGraphicFramePr>
        <p:xfrm>
          <a:off x="107504" y="33265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8482665"/>
              </p:ext>
            </p:extLst>
          </p:nvPr>
        </p:nvGraphicFramePr>
        <p:xfrm>
          <a:off x="4499992" y="40466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7655649"/>
              </p:ext>
            </p:extLst>
          </p:nvPr>
        </p:nvGraphicFramePr>
        <p:xfrm>
          <a:off x="4572000" y="357301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96492335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62F05-3258-413E-AB7A-760B4A41915F}" type="slidenum">
              <a:rPr lang="ru-RU"/>
              <a:pPr>
                <a:defRPr/>
              </a:pPr>
              <a:t>70</a:t>
            </a:fld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48888"/>
            <a:ext cx="8401202" cy="667549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Открытые информационные ресурсы</a:t>
            </a:r>
            <a:endParaRPr lang="ru-RU" sz="2400" b="0" dirty="0" smtClean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69638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9" name="Прямоугольник 8"/>
          <p:cNvSpPr>
            <a:spLocks noChangeArrowheads="1"/>
          </p:cNvSpPr>
          <p:nvPr/>
        </p:nvSpPr>
        <p:spPr bwMode="auto">
          <a:xfrm>
            <a:off x="857224" y="3500438"/>
            <a:ext cx="71612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0" name="Прямоугольник 9"/>
          <p:cNvSpPr>
            <a:spLocks noChangeArrowheads="1"/>
          </p:cNvSpPr>
          <p:nvPr/>
        </p:nvSpPr>
        <p:spPr bwMode="auto">
          <a:xfrm>
            <a:off x="871672" y="4521200"/>
            <a:ext cx="6505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1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2" name="Прямоугольник 11"/>
          <p:cNvSpPr>
            <a:spLocks noChangeArrowheads="1"/>
          </p:cNvSpPr>
          <p:nvPr/>
        </p:nvSpPr>
        <p:spPr bwMode="auto">
          <a:xfrm>
            <a:off x="857224" y="928670"/>
            <a:ext cx="7658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857224" y="2000240"/>
            <a:ext cx="7161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Информационно-аналитические материалы по бюджету  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2428868"/>
            <a:ext cx="4083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http://tonkino.ru/byudzhet-2018-goda</a:t>
            </a:r>
            <a:r>
              <a:rPr lang="en-US" dirty="0" smtClean="0"/>
              <a:t>/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225069-974A-46BC-9E3E-EE210FC97122}" type="slidenum">
              <a:rPr lang="ru-RU"/>
              <a:pPr>
                <a:defRPr/>
              </a:pPr>
              <a:t>71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7504" y="-17119"/>
            <a:ext cx="9036496" cy="85383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Контактная информация Управления финансов администрации Тонкинского района</a:t>
            </a:r>
            <a:endParaRPr lang="ru-RU" sz="2400" b="0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70662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3" name="TextBox 2"/>
          <p:cNvSpPr txBox="1">
            <a:spLocks noChangeArrowheads="1"/>
          </p:cNvSpPr>
          <p:nvPr/>
        </p:nvSpPr>
        <p:spPr bwMode="auto">
          <a:xfrm>
            <a:off x="635315" y="1397793"/>
            <a:ext cx="7913688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Вышестоящий орган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Администрация Тонкинского муниципального района Нижегородской области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Местонахождение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 Управления финансов: 606970, Нижегородская область,  р.п. Тонкино, ул. Ленина, д. 1 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Контактный телефон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47-4-02, 48-0-97 - факс.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Официальный сайт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2990590"/>
              </p:ext>
            </p:extLst>
          </p:nvPr>
        </p:nvGraphicFramePr>
        <p:xfrm>
          <a:off x="251520" y="332656"/>
          <a:ext cx="432048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0648"/>
            <a:ext cx="468052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501008"/>
            <a:ext cx="4811671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3107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4"/>
          <p:cNvSpPr>
            <a:spLocks noGrp="1"/>
          </p:cNvSpPr>
          <p:nvPr>
            <p:ph type="title"/>
          </p:nvPr>
        </p:nvSpPr>
        <p:spPr>
          <a:xfrm>
            <a:off x="415703" y="0"/>
            <a:ext cx="8229600" cy="90872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состоит бюджетная система Тонкинского муниципального района</a:t>
            </a:r>
          </a:p>
        </p:txBody>
      </p:sp>
      <p:grpSp>
        <p:nvGrpSpPr>
          <p:cNvPr id="132099" name="Organization Chart 9"/>
          <p:cNvGrpSpPr>
            <a:grpSpLocks/>
          </p:cNvGrpSpPr>
          <p:nvPr/>
        </p:nvGrpSpPr>
        <p:grpSpPr bwMode="auto">
          <a:xfrm>
            <a:off x="323528" y="1196752"/>
            <a:ext cx="8521700" cy="5040312"/>
            <a:chOff x="272" y="999"/>
            <a:chExt cx="1831" cy="720"/>
          </a:xfrm>
        </p:grpSpPr>
        <p:cxnSp>
          <p:nvCxnSpPr>
            <p:cNvPr id="132100" name="_s56336"/>
            <p:cNvCxnSpPr>
              <a:cxnSpLocks noChangeShapeType="1"/>
              <a:stCxn id="132104" idx="0"/>
              <a:endCxn id="132102" idx="2"/>
            </p:cNvCxnSpPr>
            <p:nvPr/>
          </p:nvCxnSpPr>
          <p:spPr bwMode="auto">
            <a:xfrm rot="16200000" flipV="1">
              <a:off x="1368" y="1127"/>
              <a:ext cx="144" cy="46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2101" name="_s56335"/>
            <p:cNvCxnSpPr>
              <a:cxnSpLocks noChangeShapeType="1"/>
              <a:stCxn id="132103" idx="0"/>
              <a:endCxn id="132102" idx="2"/>
            </p:cNvCxnSpPr>
            <p:nvPr/>
          </p:nvCxnSpPr>
          <p:spPr bwMode="auto">
            <a:xfrm rot="-5400000">
              <a:off x="884" y="1107"/>
              <a:ext cx="144" cy="504"/>
            </a:xfrm>
            <a:prstGeom prst="bentConnector3">
              <a:avLst>
                <a:gd name="adj1" fmla="val 5046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2102" name="_s56330"/>
            <p:cNvSpPr>
              <a:spLocks noChangeArrowheads="1"/>
            </p:cNvSpPr>
            <p:nvPr/>
          </p:nvSpPr>
          <p:spPr bwMode="auto">
            <a:xfrm>
              <a:off x="776" y="99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Консолидированный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бюджет 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Тонкинского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муниципального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 района</a:t>
              </a:r>
            </a:p>
          </p:txBody>
        </p:sp>
        <p:sp>
          <p:nvSpPr>
            <p:cNvPr id="132103" name="_s56332"/>
            <p:cNvSpPr>
              <a:spLocks noChangeArrowheads="1"/>
            </p:cNvSpPr>
            <p:nvPr/>
          </p:nvSpPr>
          <p:spPr bwMode="auto">
            <a:xfrm>
              <a:off x="272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Районный бюджет</a:t>
              </a:r>
            </a:p>
          </p:txBody>
        </p:sp>
        <p:sp>
          <p:nvSpPr>
            <p:cNvPr id="132104" name="_s56333"/>
            <p:cNvSpPr>
              <a:spLocks noChangeArrowheads="1"/>
            </p:cNvSpPr>
            <p:nvPr/>
          </p:nvSpPr>
          <p:spPr bwMode="auto">
            <a:xfrm>
              <a:off x="1239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Бюджеты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1 городского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поселения и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4 сельских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 поселений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6481</TotalTime>
  <Words>7068</Words>
  <Application>Microsoft Office PowerPoint</Application>
  <PresentationFormat>Экран (4:3)</PresentationFormat>
  <Paragraphs>2138</Paragraphs>
  <Slides>71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71</vt:i4>
      </vt:variant>
    </vt:vector>
  </HeadingPairs>
  <TitlesOfParts>
    <vt:vector size="74" baseType="lpstr">
      <vt:lpstr>Тема Office</vt:lpstr>
      <vt:lpstr>Диаграмма</vt:lpstr>
      <vt:lpstr>Лист</vt:lpstr>
      <vt:lpstr>Презентация PowerPoint</vt:lpstr>
      <vt:lpstr>Что такое « Бюджет для граждан»</vt:lpstr>
      <vt:lpstr>Что такое бюджет</vt:lpstr>
      <vt:lpstr>На чем основывается составление проекта районного бюджета</vt:lpstr>
      <vt:lpstr>Презентация PowerPoint</vt:lpstr>
      <vt:lpstr>Какие показатели характеризуют наш район в 2017 году</vt:lpstr>
      <vt:lpstr>Презентация PowerPoint</vt:lpstr>
      <vt:lpstr>Презентация PowerPoint</vt:lpstr>
      <vt:lpstr>Из чего состоит бюджетная система Тонкинского муниципального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налоговых и неналоговых доходов поступает в консолидированный бюджет района</vt:lpstr>
      <vt:lpstr>Как зачисляются налоги на территории района</vt:lpstr>
      <vt:lpstr>Каковы основные параметры районного бюджета </vt:lpstr>
      <vt:lpstr>Из каких поступлений формируются доходы районного бюджета </vt:lpstr>
      <vt:lpstr>Какие основные виды налоговых и неналоговых доходов поступят в районный бюджет </vt:lpstr>
      <vt:lpstr>Презентация PowerPoint</vt:lpstr>
      <vt:lpstr>Как формируются и используются средства дорожных фондов консолидированного бюджета района</vt:lpstr>
      <vt:lpstr>Финансовая помощь нижестоящим бюджетам на исполнение собственных полномочий </vt:lpstr>
      <vt:lpstr>Собственные доходы поселений в 2018 году  в расчете на 1 жителя до и после предоставления финансовой помощи на 2018 год, тыс. 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программный бюджет</vt:lpstr>
      <vt:lpstr>Сколько средств районного бюджета в 2018 году распределено в рамках муниципальных программ </vt:lpstr>
      <vt:lpstr>Сколько средств районного бюджета в 2019 году распределено в рамках муниципальных программ </vt:lpstr>
      <vt:lpstr>Сколько средств районного бюджета в 2020 году распределено в рамках муниципальных программ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программа «Развитие образования Тонкинского муниципального района» </vt:lpstr>
      <vt:lpstr>МП «Развитие физической культуры и спорта в Тонкинском муниципальном районе Нижегородской области на 2018-2020 годы».</vt:lpstr>
      <vt:lpstr>Презентация PowerPoint</vt:lpstr>
      <vt:lpstr>МП "Обеспечение населения Тонкинского муниципального района доступным и комфортным жильем на 2018-2021 годы»</vt:lpstr>
      <vt:lpstr>Индикаторы достижения цели и показатели непосредственных результатов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МП  «Развитие  культуры Тонкинского муниципального района на 2018-2020 годы» </vt:lpstr>
      <vt:lpstr>Презентация PowerPoint</vt:lpstr>
      <vt:lpstr>Презентация PowerPoint</vt:lpstr>
      <vt:lpstr>Индикаторы достижения целей и непосредственных результатов  муниципальной программы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Отдел экономики и прогнозирования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показатели характеризуют наш район в 2013 году</dc:title>
  <dc:creator>Ольга Анатольевна</dc:creator>
  <cp:lastModifiedBy>tan</cp:lastModifiedBy>
  <cp:revision>665</cp:revision>
  <cp:lastPrinted>2017-11-21T07:40:43Z</cp:lastPrinted>
  <dcterms:created xsi:type="dcterms:W3CDTF">2013-11-18T10:33:29Z</dcterms:created>
  <dcterms:modified xsi:type="dcterms:W3CDTF">2017-11-29T10:43:31Z</dcterms:modified>
</cp:coreProperties>
</file>