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theme/themeOverride1.xml" ContentType="application/vnd.openxmlformats-officedocument.themeOverride+xml"/>
  <Override PartName="/ppt/charts/chart15.xml" ContentType="application/vnd.openxmlformats-officedocument.drawingml.chart+xml"/>
  <Override PartName="/ppt/theme/themeOverride2.xml" ContentType="application/vnd.openxmlformats-officedocument.themeOverride+xml"/>
  <Override PartName="/ppt/charts/chart16.xml" ContentType="application/vnd.openxmlformats-officedocument.drawingml.chart+xml"/>
  <Override PartName="/ppt/theme/themeOverride3.xml" ContentType="application/vnd.openxmlformats-officedocument.themeOverride+xml"/>
  <Override PartName="/ppt/charts/chart17.xml" ContentType="application/vnd.openxmlformats-officedocument.drawingml.chart+xml"/>
  <Override PartName="/ppt/theme/themeOverride4.xml" ContentType="application/vnd.openxmlformats-officedocument.themeOverrid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theme/themeOverride5.xml" ContentType="application/vnd.openxmlformats-officedocument.themeOverride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ppt/theme/themeOverride6.xml" ContentType="application/vnd.openxmlformats-officedocument.themeOverride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theme/themeOverride7.xml" ContentType="application/vnd.openxmlformats-officedocument.themeOverride+xml"/>
  <Override PartName="/ppt/charts/chart22.xml" ContentType="application/vnd.openxmlformats-officedocument.drawingml.chart+xml"/>
  <Override PartName="/ppt/theme/themeOverride8.xml" ContentType="application/vnd.openxmlformats-officedocument.themeOverride+xml"/>
  <Override PartName="/ppt/drawings/drawing4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23.xml" ContentType="application/vnd.openxmlformats-officedocument.drawingml.chart+xml"/>
  <Override PartName="/ppt/theme/themeOverride9.xml" ContentType="application/vnd.openxmlformats-officedocument.themeOverride+xml"/>
  <Override PartName="/ppt/drawings/drawing5.xml" ContentType="application/vnd.openxmlformats-officedocument.drawingml.chartshapes+xml"/>
  <Override PartName="/ppt/charts/chart24.xml" ContentType="application/vnd.openxmlformats-officedocument.drawingml.chart+xml"/>
  <Override PartName="/ppt/theme/themeOverride10.xml" ContentType="application/vnd.openxmlformats-officedocument.themeOverride+xml"/>
  <Override PartName="/ppt/charts/chart25.xml" ContentType="application/vnd.openxmlformats-officedocument.drawingml.chart+xml"/>
  <Override PartName="/ppt/drawings/drawing6.xml" ContentType="application/vnd.openxmlformats-officedocument.drawingml.chartshapes+xml"/>
  <Override PartName="/ppt/charts/chart26.xml" ContentType="application/vnd.openxmlformats-officedocument.drawingml.chart+xml"/>
  <Override PartName="/ppt/theme/themeOverride11.xml" ContentType="application/vnd.openxmlformats-officedocument.themeOverride+xml"/>
  <Override PartName="/ppt/drawings/drawing7.xml" ContentType="application/vnd.openxmlformats-officedocument.drawingml.chartshapes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drawings/drawing8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29.xml" ContentType="application/vnd.openxmlformats-officedocument.drawingml.chart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ppt/charts/chart30.xml" ContentType="application/vnd.openxmlformats-officedocument.drawingml.chart+xml"/>
  <Override PartName="/ppt/theme/themeOverride12.xml" ContentType="application/vnd.openxmlformats-officedocument.themeOverride+xml"/>
  <Override PartName="/ppt/drawings/drawing9.xml" ContentType="application/vnd.openxmlformats-officedocument.drawingml.chartshapes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drawings/drawing10.xml" ContentType="application/vnd.openxmlformats-officedocument.drawingml.chartshapes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6" r:id="rId1"/>
  </p:sldMasterIdLst>
  <p:notesMasterIdLst>
    <p:notesMasterId r:id="rId78"/>
  </p:notesMasterIdLst>
  <p:handoutMasterIdLst>
    <p:handoutMasterId r:id="rId79"/>
  </p:handoutMasterIdLst>
  <p:sldIdLst>
    <p:sldId id="452" r:id="rId2"/>
    <p:sldId id="383" r:id="rId3"/>
    <p:sldId id="435" r:id="rId4"/>
    <p:sldId id="306" r:id="rId5"/>
    <p:sldId id="490" r:id="rId6"/>
    <p:sldId id="314" r:id="rId7"/>
    <p:sldId id="540" r:id="rId8"/>
    <p:sldId id="472" r:id="rId9"/>
    <p:sldId id="473" r:id="rId10"/>
    <p:sldId id="474" r:id="rId11"/>
    <p:sldId id="475" r:id="rId12"/>
    <p:sldId id="519" r:id="rId13"/>
    <p:sldId id="521" r:id="rId14"/>
    <p:sldId id="520" r:id="rId15"/>
    <p:sldId id="319" r:id="rId16"/>
    <p:sldId id="405" r:id="rId17"/>
    <p:sldId id="515" r:id="rId18"/>
    <p:sldId id="426" r:id="rId19"/>
    <p:sldId id="434" r:id="rId20"/>
    <p:sldId id="360" r:id="rId21"/>
    <p:sldId id="428" r:id="rId22"/>
    <p:sldId id="505" r:id="rId23"/>
    <p:sldId id="506" r:id="rId24"/>
    <p:sldId id="507" r:id="rId25"/>
    <p:sldId id="508" r:id="rId26"/>
    <p:sldId id="489" r:id="rId27"/>
    <p:sldId id="498" r:id="rId28"/>
    <p:sldId id="503" r:id="rId29"/>
    <p:sldId id="504" r:id="rId30"/>
    <p:sldId id="316" r:id="rId31"/>
    <p:sldId id="406" r:id="rId32"/>
    <p:sldId id="407" r:id="rId33"/>
    <p:sldId id="424" r:id="rId34"/>
    <p:sldId id="320" r:id="rId35"/>
    <p:sldId id="444" r:id="rId36"/>
    <p:sldId id="411" r:id="rId37"/>
    <p:sldId id="492" r:id="rId38"/>
    <p:sldId id="493" r:id="rId39"/>
    <p:sldId id="494" r:id="rId40"/>
    <p:sldId id="538" r:id="rId41"/>
    <p:sldId id="495" r:id="rId42"/>
    <p:sldId id="535" r:id="rId43"/>
    <p:sldId id="536" r:id="rId44"/>
    <p:sldId id="537" r:id="rId45"/>
    <p:sldId id="453" r:id="rId46"/>
    <p:sldId id="534" r:id="rId47"/>
    <p:sldId id="454" r:id="rId48"/>
    <p:sldId id="456" r:id="rId49"/>
    <p:sldId id="464" r:id="rId50"/>
    <p:sldId id="509" r:id="rId51"/>
    <p:sldId id="497" r:id="rId52"/>
    <p:sldId id="533" r:id="rId53"/>
    <p:sldId id="532" r:id="rId54"/>
    <p:sldId id="531" r:id="rId55"/>
    <p:sldId id="530" r:id="rId56"/>
    <p:sldId id="529" r:id="rId57"/>
    <p:sldId id="528" r:id="rId58"/>
    <p:sldId id="527" r:id="rId59"/>
    <p:sldId id="526" r:id="rId60"/>
    <p:sldId id="525" r:id="rId61"/>
    <p:sldId id="524" r:id="rId62"/>
    <p:sldId id="400" r:id="rId63"/>
    <p:sldId id="523" r:id="rId64"/>
    <p:sldId id="450" r:id="rId65"/>
    <p:sldId id="467" r:id="rId66"/>
    <p:sldId id="469" r:id="rId67"/>
    <p:sldId id="522" r:id="rId68"/>
    <p:sldId id="470" r:id="rId69"/>
    <p:sldId id="512" r:id="rId70"/>
    <p:sldId id="389" r:id="rId71"/>
    <p:sldId id="482" r:id="rId72"/>
    <p:sldId id="425" r:id="rId73"/>
    <p:sldId id="510" r:id="rId74"/>
    <p:sldId id="511" r:id="rId75"/>
    <p:sldId id="430" r:id="rId76"/>
    <p:sldId id="442" r:id="rId77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2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66FF"/>
    <a:srgbClr val="CC6600"/>
    <a:srgbClr val="6600FF"/>
    <a:srgbClr val="4F81BD"/>
    <a:srgbClr val="FF9900"/>
    <a:srgbClr val="FF6699"/>
    <a:srgbClr val="CC00CC"/>
    <a:srgbClr val="FAFAFA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70" autoAdjust="0"/>
    <p:restoredTop sz="95464" autoAdjust="0"/>
  </p:normalViewPr>
  <p:slideViewPr>
    <p:cSldViewPr snapToObjects="1">
      <p:cViewPr>
        <p:scale>
          <a:sx n="80" d="100"/>
          <a:sy n="80" d="100"/>
        </p:scale>
        <p:origin x="-924" y="-666"/>
      </p:cViewPr>
      <p:guideLst>
        <p:guide orient="horz" pos="352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3" d="100"/>
          <a:sy n="53" d="100"/>
        </p:scale>
        <p:origin x="-1890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H:\%20&#1041;&#1102;&#1076;&#1078;%20&#1076;&#1083;&#1103;%20&#1075;&#1088;&#1072;&#1078;&#1076;&#1072;&#1085;\&#1044;&#1080;&#1072;&#1075;&#1088;&#1072;&#1084;&#1084;&#1099;%201.xls" TargetMode="External"/><Relationship Id="rId1" Type="http://schemas.openxmlformats.org/officeDocument/2006/relationships/themeOverride" Target="../theme/themeOverride1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H:\%20&#1041;&#1102;&#1076;&#1078;%20&#1076;&#1083;&#1103;%20&#1075;&#1088;&#1072;&#1078;&#1076;&#1072;&#1085;\&#1044;&#1080;&#1072;&#1075;&#1088;&#1072;&#1084;&#1084;&#1099;%201.xls" TargetMode="External"/><Relationship Id="rId1" Type="http://schemas.openxmlformats.org/officeDocument/2006/relationships/themeOverride" Target="../theme/themeOverride2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h:\%20&#1041;&#1102;&#1076;&#1078;%20&#1076;&#1083;&#1103;%20&#1075;&#1088;&#1072;&#1078;&#1076;&#1072;&#1085;\&#1044;&#1080;&#1072;&#1075;&#1088;&#1072;&#1084;&#1084;&#1099;%201.xls" TargetMode="External"/><Relationship Id="rId1" Type="http://schemas.openxmlformats.org/officeDocument/2006/relationships/themeOverride" Target="../theme/themeOverride3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Documents%20and%20Settings\admin\&#1056;&#1072;&#1073;&#1086;&#1095;&#1080;&#1081;%20&#1089;&#1090;&#1086;&#1083;\&#1054;&#1090;&#1095;&#1077;&#1090;%20&#1074;%20&#1047;&#1077;&#1084;&#1089;&#1082;&#1086;&#1077;\&#1041;&#1070;&#1044;&#1046;&#1045;&#1058;%20&#1044;&#1051;&#1071;%20&#1043;&#1056;&#1040;&#1046;&#1044;&#1040;&#1053;%20&#1047;&#1040;%202015%20&#1043;&#1054;&#1044;%20(%20&#1048;&#1057;&#1055;&#1054;&#1051;&#1053;&#1045;&#1053;&#1048;&#1045;)\&#1076;&#1080;&#1072;&#1075;&#1088;&#1072;&#1084;&#1084;&#1099;%20&#1076;&#1083;&#1103;%20&#1073;&#1102;&#1076;&#1078;&#1077;&#1090;&#1072;%20&#1076;&#1083;&#1103;%20&#1075;&#1088;&#1072;&#1078;&#1076;&#1072;&#1085;%202015%20&#1075;%20(%20&#1087;&#1086;%20&#1080;&#1089;&#1087;&#1086;&#1083;&#1085;&#1077;&#1085;&#1080;&#1102;).xlsx" TargetMode="External"/><Relationship Id="rId1" Type="http://schemas.openxmlformats.org/officeDocument/2006/relationships/themeOverride" Target="../theme/themeOverride4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Documents%20and%20Settings\admin\&#1056;&#1072;&#1073;&#1086;&#1095;&#1080;&#1081;%20&#1089;&#1090;&#1086;&#1083;\&#1054;&#1090;&#1095;&#1077;&#1090;%20&#1074;%20&#1047;&#1077;&#1084;&#1089;&#1082;&#1086;&#1077;\&#1041;&#1070;&#1044;&#1046;&#1045;&#1058;%20&#1044;&#1051;&#1071;%20&#1043;&#1056;&#1040;&#1046;&#1044;&#1040;&#1053;%20&#1047;&#1040;%202015%20&#1043;&#1054;&#1044;%20(%20&#1048;&#1057;&#1055;&#1054;&#1051;&#1053;&#1045;&#1053;&#1048;&#1045;)\&#1076;&#1080;&#1072;&#1075;&#1088;&#1072;&#1084;&#1084;&#1099;%20&#1076;&#1083;&#1103;%20&#1073;&#1102;&#1076;&#1078;&#1077;&#1090;&#1072;%20&#1076;&#1083;&#1103;%20&#1075;&#1088;&#1072;&#1078;&#1076;&#1072;&#1085;%202015%20&#1075;%20(%20&#1087;&#1086;%20&#1080;&#1089;&#1087;&#1086;&#1083;&#1085;&#1077;&#1085;&#1080;&#1102;).xlsx" TargetMode="External"/><Relationship Id="rId1" Type="http://schemas.openxmlformats.org/officeDocument/2006/relationships/themeOverride" Target="../theme/themeOverride5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C:\Documents%20and%20Settings\admin\&#1056;&#1072;&#1073;&#1086;&#1095;&#1080;&#1081;%20&#1089;&#1090;&#1086;&#1083;\&#1054;&#1090;&#1095;&#1077;&#1090;%20&#1074;%20&#1047;&#1077;&#1084;&#1089;&#1082;&#1086;&#1077;\&#1041;&#1070;&#1044;&#1046;&#1045;&#1058;%20&#1044;&#1051;&#1071;%20&#1043;&#1056;&#1040;&#1046;&#1044;&#1040;&#1053;%20&#1047;&#1040;%202015%20&#1043;&#1054;&#1044;%20(%20&#1048;&#1057;&#1055;&#1054;&#1051;&#1053;&#1045;&#1053;&#1048;&#1045;)\&#1076;&#1080;&#1072;&#1075;&#1088;&#1072;&#1084;&#1084;&#1099;%20&#1076;&#1083;&#1103;%20&#1073;&#1102;&#1076;&#1078;&#1077;&#1090;&#1072;%20&#1076;&#1083;&#1103;%20&#1075;&#1088;&#1072;&#1078;&#1076;&#1072;&#1085;%202015%20&#1075;%20(%20&#1087;&#1086;%20&#1080;&#1089;&#1087;&#1086;&#1083;&#1085;&#1077;&#1085;&#1080;&#1102;).xlsx" TargetMode="External"/><Relationship Id="rId1" Type="http://schemas.openxmlformats.org/officeDocument/2006/relationships/themeOverride" Target="../theme/themeOverride6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dmin\&#1056;&#1072;&#1073;&#1086;&#1095;&#1080;&#1081;%20&#1089;&#1090;&#1086;&#1083;\&#1054;&#1090;&#1095;&#1077;&#1090;%20&#1074;%20&#1047;&#1077;&#1084;&#1089;&#1082;&#1086;&#1077;\&#1041;&#1070;&#1044;&#1046;&#1045;&#1058;%20&#1044;&#1051;&#1071;%20&#1043;&#1056;&#1040;&#1046;&#1044;&#1040;&#1053;%20&#1047;&#1040;%202015%20&#1043;&#1054;&#1044;%20(%20&#1048;&#1057;&#1055;&#1054;&#1051;&#1053;&#1045;&#1053;&#1048;&#1045;)\&#1076;&#1080;&#1072;&#1075;&#1088;&#1072;&#1084;&#1084;&#1099;%20&#1076;&#1083;&#1103;%20&#1073;&#1102;&#1076;&#1078;&#1077;&#1090;&#1072;%20&#1076;&#1083;&#1103;%20&#1075;&#1088;&#1072;&#1078;&#1076;&#1072;&#1085;%202015%20&#1075;%20(%20&#1087;&#1086;%20&#1080;&#1089;&#1087;&#1086;&#1083;&#1085;&#1077;&#1085;&#1080;&#1102;).xlsx" TargetMode="External"/><Relationship Id="rId1" Type="http://schemas.openxmlformats.org/officeDocument/2006/relationships/themeOverride" Target="../theme/themeOverride7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file:///C:\Documents%20and%20Settings\admin\&#1056;&#1072;&#1073;&#1086;&#1095;&#1080;&#1081;%20&#1089;&#1090;&#1086;&#1083;\&#1054;&#1090;&#1095;&#1077;&#1090;%20&#1074;%20&#1047;&#1077;&#1084;&#1089;&#1082;&#1086;&#1077;\&#1041;&#1070;&#1044;&#1046;&#1045;&#1058;%20&#1044;&#1051;&#1071;%20&#1043;&#1056;&#1040;&#1046;&#1044;&#1040;&#1053;%20&#1047;&#1040;%202015%20&#1043;&#1054;&#1044;%20(%20&#1048;&#1057;&#1055;&#1054;&#1051;&#1053;&#1045;&#1053;&#1048;&#1045;)\&#1076;&#1080;&#1072;&#1075;&#1088;&#1072;&#1084;&#1084;&#1099;%20&#1076;&#1083;&#1103;%20&#1073;&#1102;&#1076;&#1078;&#1077;&#1090;&#1072;%20&#1076;&#1083;&#1103;%20&#1075;&#1088;&#1072;&#1078;&#1076;&#1072;&#1085;%202015%20&#1075;%20(%20&#1087;&#1086;%20&#1080;&#1089;&#1087;&#1086;&#1083;&#1085;&#1077;&#1085;&#1080;&#1102;).xlsx" TargetMode="External"/><Relationship Id="rId1" Type="http://schemas.openxmlformats.org/officeDocument/2006/relationships/themeOverride" Target="../theme/themeOverride8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oleObject" Target="file:///C:\Documents%20and%20Settings\admin\&#1056;&#1072;&#1073;&#1086;&#1095;&#1080;&#1081;%20&#1089;&#1090;&#1086;&#1083;\&#1054;&#1090;&#1095;&#1077;&#1090;%20&#1074;%20&#1047;&#1077;&#1084;&#1089;&#1082;&#1086;&#1077;\&#1041;&#1102;&#1076;&#1078;&#1077;&#1090;%20&#1076;&#1083;&#1103;%20&#1075;&#1088;&#1072;&#1078;&#1076;&#1072;&#1085;%20&#1079;&#1072;%202016%20&#1075;&#1086;&#1076;%20(%20&#1080;&#1089;&#1087;&#1086;&#1083;&#1085;&#1077;&#1085;&#1080;&#1077;%20&#1073;&#1102;&#1076;&#1078;&#1077;&#1090;&#1072;)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Relationship Id="rId1" Type="http://schemas.openxmlformats.org/officeDocument/2006/relationships/themeOverride" Target="../theme/themeOverride9.xml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admin\&#1056;&#1072;&#1073;&#1086;&#1095;&#1080;&#1081;%20&#1089;&#1090;&#1086;&#1083;\&#1054;&#1090;&#1095;&#1077;&#1090;%20&#1074;%20&#1047;&#1077;&#1084;&#1089;&#1082;&#1086;&#1077;\&#1041;&#1102;&#1076;&#1078;&#1077;&#1090;%20&#1076;&#1083;&#1103;%20&#1075;&#1088;&#1072;&#1078;&#1076;&#1072;&#1085;%20&#1079;&#1072;%202016%20&#1075;&#1086;&#1076;%20(%20&#1080;&#1089;&#1087;&#1086;&#1083;&#1085;&#1077;&#1085;&#1080;&#1077;%20&#1073;&#1102;&#1076;&#1078;&#1077;&#1090;&#1072;)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Relationship Id="rId1" Type="http://schemas.openxmlformats.org/officeDocument/2006/relationships/themeOverride" Target="../theme/themeOverride10.xml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2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7.xml"/><Relationship Id="rId2" Type="http://schemas.openxmlformats.org/officeDocument/2006/relationships/oleObject" Target="file:///E:\Documents%20and%20Settings\admin\&#1056;&#1072;&#1073;&#1086;&#1095;&#1080;&#1081;%20&#1089;&#1090;&#1086;&#1083;\&#1076;&#1080;&#1072;&#1075;&#1088;&#1072;&#1084;&#1084;&#1099;%20&#1082;%20&#1087;&#1088;&#1077;&#1079;&#1077;&#1085;&#1090;&#1072;&#1094;&#1080;&#1080;\&#1044;&#1080;&#1072;&#1075;&#1088;&#1072;&#1084;&#1084;&#1099;%20&#1088;&#1072;&#1089;&#1093;&#1086;&#1076;&#1099;.xls" TargetMode="External"/><Relationship Id="rId1" Type="http://schemas.openxmlformats.org/officeDocument/2006/relationships/themeOverride" Target="../theme/themeOverride11.xm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4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4;&#1090;&#1095;&#1077;&#1090;&#1099;\2016\&#1044;&#1080;&#1072;&#1075;&#1088;&#1072;&#1084;&#1084;&#1099;%201.xls" TargetMode="Externa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9.xml"/><Relationship Id="rId2" Type="http://schemas.openxmlformats.org/officeDocument/2006/relationships/oleObject" Target="file:///C:\Documents%20and%20Settings\admin\&#1056;&#1072;&#1073;&#1086;&#1095;&#1080;&#1081;%20&#1089;&#1090;&#1086;&#1083;\&#1054;&#1090;&#1095;&#1077;&#1090;%20&#1074;%20&#1047;&#1077;&#1084;&#1089;&#1082;&#1086;&#1077;\&#1041;&#1102;&#1076;&#1078;&#1077;&#1090;%20&#1076;&#1083;&#1103;%20&#1075;&#1088;&#1072;&#1078;&#1076;&#1072;&#1085;%20&#1079;&#1072;%202016%20&#1075;&#1086;&#1076;%20(%20&#1080;&#1089;&#1087;&#1086;&#1083;&#1085;&#1077;&#1085;&#1080;&#1077;%20&#1073;&#1102;&#1076;&#1078;&#1077;&#1090;&#1072;)\&#1076;&#1080;&#1072;&#1075;&#1088;&#1072;&#1084;&#1084;&#1099;%20&#1076;&#1083;&#1103;%20&#1073;&#1102;&#1076;&#1078;&#1077;&#1090;&#1072;%20&#1076;&#1083;&#1103;%20&#1075;&#1088;&#1072;&#1078;&#1076;&#1072;&#1085;%202016%20&#1075;%20(%20&#1087;&#1086;%20&#1080;&#1089;&#1087;&#1086;&#1083;&#1085;&#1077;&#1085;&#1080;&#1102;).xlsx" TargetMode="External"/><Relationship Id="rId1" Type="http://schemas.openxmlformats.org/officeDocument/2006/relationships/themeOverride" Target="../theme/themeOverride12.xm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H:\2016\&#1044;&#1080;&#1072;&#1075;&#1088;&#1072;&#1084;&#1084;&#1099;%201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H:\2016\&#1044;&#1080;&#1072;&#1075;&#1088;&#1072;&#1084;&#1084;&#1099;%201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4;&#1090;&#1095;&#1077;&#1090;&#1099;\2016\&#1044;&#1080;&#1072;&#1075;&#1088;&#1072;&#1084;&#1084;&#1099;%201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9;&#1087;&#1088;&#1072;&#1074;&#1083;%20&#1092;&#1080;&#1085;&#1072;&#1085;&#1089;&#1086;&#1074;\%20&#1082;%20&#1073;&#1102;&#1076;&#1078;&#1077;&#1090;&#1091;\2016\&#1044;&#1080;&#1072;&#1075;&#1088;&#1072;&#1084;&#1084;&#1099;%20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 Отгрузка товаров собственного производства, выполнено работ и услуг собственными силами, </a:t>
            </a:r>
            <a:r>
              <a:rPr lang="ru-RU" sz="1600" dirty="0" err="1"/>
              <a:t>млн.руб</a:t>
            </a:r>
            <a:r>
              <a:rPr lang="ru-RU" sz="1600"/>
              <a:t>.  </a:t>
            </a:r>
          </a:p>
        </c:rich>
      </c:tx>
      <c:layout>
        <c:manualLayout>
          <c:xMode val="edge"/>
          <c:yMode val="edge"/>
          <c:x val="6.4895888013998301E-2"/>
          <c:y val="2.7777777777777804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Лист1!$A$43</c:f>
              <c:strCache>
                <c:ptCount val="1"/>
                <c:pt idx="0">
                  <c:v>Малый бизнес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5555555555555558E-3"/>
                  <c:y val="4.62962962962963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Лист1!$B$48:$D$48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Лист1!$B$43:$D$43</c:f>
              <c:numCache>
                <c:formatCode>General</c:formatCode>
                <c:ptCount val="3"/>
                <c:pt idx="0">
                  <c:v>331.3</c:v>
                </c:pt>
                <c:pt idx="1">
                  <c:v>351.3</c:v>
                </c:pt>
                <c:pt idx="2">
                  <c:v>440.6</c:v>
                </c:pt>
              </c:numCache>
            </c:numRef>
          </c:val>
        </c:ser>
        <c:ser>
          <c:idx val="1"/>
          <c:order val="1"/>
          <c:tx>
            <c:strRef>
              <c:f>Лист1!$A$44</c:f>
              <c:strCache>
                <c:ptCount val="1"/>
                <c:pt idx="0">
                  <c:v>Крупные и средние предприятия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5555555555555558E-3"/>
                  <c:y val="9.2592592592592709E-3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/>
                      <a:t>120,7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8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Лист1!$B$48:$D$48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Лист1!$B$44:$D$44</c:f>
              <c:numCache>
                <c:formatCode>General</c:formatCode>
                <c:ptCount val="3"/>
                <c:pt idx="0">
                  <c:v>120.7</c:v>
                </c:pt>
                <c:pt idx="1">
                  <c:v>128.69999999999999</c:v>
                </c:pt>
                <c:pt idx="2">
                  <c:v>111.4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3763584"/>
        <c:axId val="173769472"/>
        <c:axId val="0"/>
      </c:bar3DChart>
      <c:catAx>
        <c:axId val="173763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3769472"/>
        <c:crosses val="autoZero"/>
        <c:auto val="1"/>
        <c:lblAlgn val="ctr"/>
        <c:lblOffset val="100"/>
        <c:noMultiLvlLbl val="0"/>
      </c:catAx>
      <c:valAx>
        <c:axId val="1737694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376358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600"/>
            </a:pPr>
            <a:r>
              <a:rPr lang="ru-RU" sz="1600" b="1" i="0" u="none" strike="noStrike" baseline="0">
                <a:effectLst/>
              </a:rPr>
              <a:t>Отгружено товаров  и произведено услуг на душу населения, тыс.руб. </a:t>
            </a:r>
            <a:r>
              <a:rPr lang="ru-RU" sz="1600" b="1" i="0" u="none" strike="noStrike" baseline="0"/>
              <a:t> </a:t>
            </a:r>
            <a:endParaRPr lang="ru-RU" sz="1600" b="1"/>
          </a:p>
        </c:rich>
      </c:tx>
      <c:layout>
        <c:manualLayout>
          <c:xMode val="edge"/>
          <c:yMode val="edge"/>
          <c:x val="0.14470242393702287"/>
          <c:y val="4.9954729643715862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Лист1!$F$56</c:f>
              <c:strCache>
                <c:ptCount val="1"/>
                <c:pt idx="0">
                  <c:v>Отгрузка на душу населения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149451648229562E-2"/>
                  <c:y val="-3.6331070053909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597806592918247E-2"/>
                  <c:y val="-2.7248034351117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74725824114781E-2"/>
                  <c:y val="-4.54133905851962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Лист1!$G$55:$I$55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Лист1!$G$56:$I$56</c:f>
              <c:numCache>
                <c:formatCode>0.0</c:formatCode>
                <c:ptCount val="3"/>
                <c:pt idx="0">
                  <c:v>54.313866858928137</c:v>
                </c:pt>
                <c:pt idx="1">
                  <c:v>58.917392905363933</c:v>
                </c:pt>
                <c:pt idx="2">
                  <c:v>68.931068931068921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90855040"/>
        <c:axId val="190866176"/>
        <c:axId val="0"/>
      </c:bar3DChart>
      <c:catAx>
        <c:axId val="190855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0866176"/>
        <c:crosses val="autoZero"/>
        <c:auto val="1"/>
        <c:lblAlgn val="ctr"/>
        <c:lblOffset val="100"/>
        <c:noMultiLvlLbl val="0"/>
      </c:catAx>
      <c:valAx>
        <c:axId val="190866176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908550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/>
              <a:t>Инвестиции в основной капитал </a:t>
            </a:r>
          </a:p>
          <a:p>
            <a:pPr>
              <a:defRPr sz="1600"/>
            </a:pPr>
            <a:r>
              <a:rPr lang="ru-RU" sz="1600" dirty="0"/>
              <a:t>на душу населения, тыс.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Лист1!$A$49</c:f>
              <c:strCache>
                <c:ptCount val="1"/>
                <c:pt idx="0">
                  <c:v>Инвестиции на душу населения, тыс.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000000000000001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666666666666666E-2"/>
                  <c:y val="-3.70370370370370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3.70370370370370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Лист1!$B$48:$D$48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Лист1!$B$49:$D$49</c:f>
              <c:numCache>
                <c:formatCode>0.00</c:formatCode>
                <c:ptCount val="3"/>
                <c:pt idx="0">
                  <c:v>24.869502523431866</c:v>
                </c:pt>
                <c:pt idx="1">
                  <c:v>26.467165827912115</c:v>
                </c:pt>
                <c:pt idx="2">
                  <c:v>32.007492507492508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90914560"/>
        <c:axId val="190917248"/>
        <c:axId val="0"/>
      </c:bar3DChart>
      <c:catAx>
        <c:axId val="190914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0917248"/>
        <c:crosses val="autoZero"/>
        <c:auto val="1"/>
        <c:lblAlgn val="ctr"/>
        <c:lblOffset val="100"/>
        <c:noMultiLvlLbl val="0"/>
      </c:catAx>
      <c:valAx>
        <c:axId val="19091724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909145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Оборот розничной торговли на душу населения, тыс. руб.</a:t>
            </a:r>
          </a:p>
        </c:rich>
      </c:tx>
      <c:layout>
        <c:manualLayout>
          <c:xMode val="edge"/>
          <c:yMode val="edge"/>
          <c:x val="0.15537489063867016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Лист1!$G$48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6666666666666666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888888888888888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666666666666666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Лист1!$F$49:$F$51</c:f>
              <c:strCache>
                <c:ptCount val="3"/>
                <c:pt idx="0">
                  <c:v>2014 год</c:v>
                </c:pt>
                <c:pt idx="1">
                  <c:v>2015</c:v>
                </c:pt>
                <c:pt idx="2">
                  <c:v>2016</c:v>
                </c:pt>
              </c:strCache>
            </c:strRef>
          </c:cat>
          <c:val>
            <c:numRef>
              <c:f>Лист1!$G$49:$G$51</c:f>
              <c:numCache>
                <c:formatCode>0.00</c:formatCode>
                <c:ptCount val="3"/>
                <c:pt idx="0">
                  <c:v>69.694784907474158</c:v>
                </c:pt>
                <c:pt idx="1">
                  <c:v>73.401251994599235</c:v>
                </c:pt>
                <c:pt idx="2">
                  <c:v>75.649350649350652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0942208"/>
        <c:axId val="190960384"/>
        <c:axId val="0"/>
      </c:bar3DChart>
      <c:catAx>
        <c:axId val="190942208"/>
        <c:scaling>
          <c:orientation val="minMax"/>
        </c:scaling>
        <c:delete val="0"/>
        <c:axPos val="b"/>
        <c:majorTickMark val="out"/>
        <c:minorTickMark val="none"/>
        <c:tickLblPos val="nextTo"/>
        <c:crossAx val="190960384"/>
        <c:crosses val="autoZero"/>
        <c:auto val="1"/>
        <c:lblAlgn val="ctr"/>
        <c:lblOffset val="100"/>
        <c:noMultiLvlLbl val="0"/>
      </c:catAx>
      <c:valAx>
        <c:axId val="19096038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909422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Индекс потребительских цен, %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Лист1!$A$90</c:f>
              <c:strCache>
                <c:ptCount val="1"/>
                <c:pt idx="0">
                  <c:v>Индекс потребительских цен</c:v>
                </c:pt>
              </c:strCache>
            </c:strRef>
          </c:tx>
          <c:spPr>
            <a:ln w="69850"/>
          </c:spPr>
          <c:dLbls>
            <c:dLbl>
              <c:idx val="1"/>
              <c:layout>
                <c:manualLayout>
                  <c:x val="-6.8678711624634306E-2"/>
                  <c:y val="8.96948059902176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Лист1!$B$89:$D$89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Лист1!$B$90:$D$90</c:f>
              <c:numCache>
                <c:formatCode>General</c:formatCode>
                <c:ptCount val="3"/>
                <c:pt idx="0">
                  <c:v>106.6</c:v>
                </c:pt>
                <c:pt idx="1">
                  <c:v>106.1</c:v>
                </c:pt>
                <c:pt idx="2">
                  <c:v>107.5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1171968"/>
        <c:axId val="191187200"/>
      </c:lineChart>
      <c:catAx>
        <c:axId val="191171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1187200"/>
        <c:crosses val="autoZero"/>
        <c:auto val="1"/>
        <c:lblAlgn val="ctr"/>
        <c:lblOffset val="100"/>
        <c:noMultiLvlLbl val="0"/>
      </c:catAx>
      <c:valAx>
        <c:axId val="191187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11719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Среднемесячная</a:t>
            </a:r>
            <a:r>
              <a:rPr lang="ru-RU" baseline="0"/>
              <a:t> заработная плата, руб.</a:t>
            </a:r>
            <a:endParaRPr lang="ru-RU"/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rgbClr val="00B050"/>
        </a:solidFill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FC000"/>
            </a:solidFill>
            <a:ln w="22225">
              <a:noFill/>
            </a:ln>
            <a:effectLst>
              <a:outerShdw blurRad="635000" dist="50800" dir="5400000" algn="ctr" rotWithShape="0">
                <a:srgbClr val="FF0000"/>
              </a:outerShdw>
            </a:effectLst>
          </c:spPr>
          <c:invertIfNegative val="0"/>
          <c:dLbls>
            <c:dLbl>
              <c:idx val="0"/>
              <c:layout>
                <c:manualLayout>
                  <c:x val="1.8290869471602723E-2"/>
                  <c:y val="-3.934663141121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2222206219711792E-2"/>
                  <c:y val="-4.417205288000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818877905587E-2"/>
                  <c:y val="-1.97614729883882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'з плата'!$R$50:$R$52</c:f>
              <c:strCache>
                <c:ptCount val="3"/>
                <c:pt idx="0">
                  <c:v>2013 год</c:v>
                </c:pt>
                <c:pt idx="1">
                  <c:v>2014 год</c:v>
                </c:pt>
                <c:pt idx="2">
                  <c:v>2015 год</c:v>
                </c:pt>
              </c:strCache>
            </c:strRef>
          </c:cat>
          <c:val>
            <c:numRef>
              <c:f>'з плата'!$S$50:$S$52</c:f>
              <c:numCache>
                <c:formatCode>General</c:formatCode>
                <c:ptCount val="3"/>
                <c:pt idx="0">
                  <c:v>12764</c:v>
                </c:pt>
                <c:pt idx="1">
                  <c:v>15096</c:v>
                </c:pt>
                <c:pt idx="2">
                  <c:v>15471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1238144"/>
        <c:axId val="191239680"/>
        <c:axId val="0"/>
      </c:bar3DChart>
      <c:catAx>
        <c:axId val="191238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1239680"/>
        <c:crosses val="autoZero"/>
        <c:auto val="1"/>
        <c:lblAlgn val="ctr"/>
        <c:lblOffset val="100"/>
        <c:noMultiLvlLbl val="0"/>
      </c:catAx>
      <c:valAx>
        <c:axId val="191239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123814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Фонд оплаты труда,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  <c:spPr>
        <a:solidFill>
          <a:schemeClr val="bg2">
            <a:lumMod val="25000"/>
          </a:schemeClr>
        </a:solidFill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'з плата'!$N$65</c:f>
              <c:strCache>
                <c:ptCount val="1"/>
                <c:pt idx="0">
                  <c:v>млн. руб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2.5000089269356408E-2"/>
                  <c:y val="-7.73685509712359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245008675608102E-2"/>
                  <c:y val="-3.1834123031447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917962560157238E-3"/>
                  <c:y val="-2.78034800536540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'з плата'!$M$66:$M$68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'з плата'!$N$66:$N$68</c:f>
              <c:numCache>
                <c:formatCode>General</c:formatCode>
                <c:ptCount val="3"/>
                <c:pt idx="0">
                  <c:v>372.2</c:v>
                </c:pt>
                <c:pt idx="1">
                  <c:v>436.4</c:v>
                </c:pt>
                <c:pt idx="2">
                  <c:v>437.2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91292160"/>
        <c:axId val="191294848"/>
        <c:axId val="0"/>
      </c:bar3DChart>
      <c:catAx>
        <c:axId val="191292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1294848"/>
        <c:crosses val="autoZero"/>
        <c:auto val="1"/>
        <c:lblAlgn val="ctr"/>
        <c:lblOffset val="100"/>
        <c:noMultiLvlLbl val="0"/>
      </c:catAx>
      <c:valAx>
        <c:axId val="1912948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129216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Прибыль прибыльных организаций,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прибыль!$D$6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8888888903E-2"/>
                  <c:y val="-3.2407407407407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7777777778213E-2"/>
                  <c:y val="-3.2407407407407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333333333333334E-2"/>
                  <c:y val="-2.77777777777782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прибыль!$C$7:$C$9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прибыль!$D$7:$D$9</c:f>
              <c:numCache>
                <c:formatCode>General</c:formatCode>
                <c:ptCount val="3"/>
                <c:pt idx="0">
                  <c:v>57.7</c:v>
                </c:pt>
                <c:pt idx="1">
                  <c:v>58.3</c:v>
                </c:pt>
                <c:pt idx="2" formatCode="0.0">
                  <c:v>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91425152"/>
        <c:axId val="201459200"/>
        <c:axId val="0"/>
      </c:bar3DChart>
      <c:catAx>
        <c:axId val="191425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1459200"/>
        <c:crosses val="autoZero"/>
        <c:auto val="1"/>
        <c:lblAlgn val="ctr"/>
        <c:lblOffset val="100"/>
        <c:noMultiLvlLbl val="0"/>
      </c:catAx>
      <c:valAx>
        <c:axId val="2014592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142515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372962684727329E-2"/>
          <c:y val="0.13557858447314122"/>
          <c:w val="0.91259370410031149"/>
          <c:h val="0.57417080072669169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3333FF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4BACC6">
                  <a:lumMod val="75000"/>
                </a:srgbClr>
              </a:solidFill>
            </c:spPr>
          </c:dPt>
          <c:dPt>
            <c:idx val="1"/>
            <c:invertIfNegative val="0"/>
            <c:bubble3D val="0"/>
            <c:spPr>
              <a:solidFill>
                <a:srgbClr val="4BACC6">
                  <a:lumMod val="75000"/>
                </a:srgbClr>
              </a:solidFill>
            </c:spPr>
          </c:dPt>
          <c:dPt>
            <c:idx val="2"/>
            <c:invertIfNegative val="0"/>
            <c:bubble3D val="0"/>
            <c:spPr>
              <a:solidFill>
                <a:srgbClr val="4BACC6">
                  <a:lumMod val="75000"/>
                </a:srgbClr>
              </a:solidFill>
            </c:spPr>
          </c:dPt>
          <c:dLbls>
            <c:dLbl>
              <c:idx val="0"/>
              <c:layout>
                <c:manualLayout>
                  <c:x val="1.09333332472441E-2"/>
                  <c:y val="-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666462204732E-2"/>
                  <c:y val="-2.91555563718091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964920630476782E-2"/>
                  <c:y val="-2.49841097964581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6'!$C$6:$E$6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'таб к диаг 6'!$C$7:$E$7</c:f>
              <c:numCache>
                <c:formatCode>#,##0</c:formatCode>
                <c:ptCount val="3"/>
                <c:pt idx="0">
                  <c:v>339587</c:v>
                </c:pt>
                <c:pt idx="1">
                  <c:v>280636</c:v>
                </c:pt>
                <c:pt idx="2">
                  <c:v>377383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9695104"/>
        <c:axId val="209696640"/>
        <c:axId val="0"/>
      </c:bar3DChart>
      <c:catAx>
        <c:axId val="2096951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209696640"/>
        <c:crosses val="autoZero"/>
        <c:auto val="1"/>
        <c:lblAlgn val="ctr"/>
        <c:lblOffset val="100"/>
        <c:noMultiLvlLbl val="0"/>
      </c:catAx>
      <c:valAx>
        <c:axId val="20969664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spPr>
          <a:noFill/>
        </c:spPr>
        <c:crossAx val="209695104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  <a:ln w="38100">
      <a:noFill/>
    </a:ln>
  </c:spPr>
  <c:externalData r:id="rId2">
    <c:autoUpdate val="0"/>
  </c:externalData>
  <c:userShapes r:id="rId3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134396277156965E-2"/>
          <c:y val="0.13766112421398416"/>
          <c:w val="0.91952270404575087"/>
          <c:h val="0.67529450309536065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1'!$B$5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0066FF"/>
              </a:solidFill>
            </a:ln>
          </c:spPr>
          <c:marker>
            <c:spPr>
              <a:solidFill>
                <a:srgbClr val="0066FF"/>
              </a:solidFill>
              <a:ln>
                <a:solidFill>
                  <a:srgbClr val="0066FF"/>
                </a:solidFill>
              </a:ln>
            </c:spPr>
          </c:marker>
          <c:dLbls>
            <c:dLbl>
              <c:idx val="0"/>
              <c:layout>
                <c:manualLayout>
                  <c:x val="-7.2433332762992131E-2"/>
                  <c:y val="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333333118110437E-3"/>
                  <c:y val="1.66603179267480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665590443578104E-3"/>
                  <c:y val="6.24761922253054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'таб к диаг 1'!$C$5:$E$5</c:f>
              <c:numCache>
                <c:formatCode>#,##0</c:formatCode>
                <c:ptCount val="3"/>
                <c:pt idx="0">
                  <c:v>45772</c:v>
                </c:pt>
                <c:pt idx="1">
                  <c:v>62990</c:v>
                </c:pt>
                <c:pt idx="2">
                  <c:v>67405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660608"/>
        <c:axId val="212662144"/>
      </c:lineChart>
      <c:lineChart>
        <c:grouping val="stacked"/>
        <c:varyColors val="0"/>
        <c:ser>
          <c:idx val="1"/>
          <c:order val="1"/>
          <c:tx>
            <c:strRef>
              <c:f>'таб к диаг 1'!$B$6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ln cmpd="sng"/>
            </c:spPr>
          </c:marker>
          <c:dLbls>
            <c:dLbl>
              <c:idx val="0"/>
              <c:layout>
                <c:manualLayout>
                  <c:x val="-4.0999999677165354E-2"/>
                  <c:y val="-2.49904768901220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633333021260077E-2"/>
                  <c:y val="-3.33206358534960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1433440697374679E-2"/>
                  <c:y val="-4.58158742985571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200" b="1">
                    <a:latin typeface="Arial Black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1'!$C$4:$E$4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'таб к диаг 1'!$C$6:$E$6</c:f>
              <c:numCache>
                <c:formatCode>#,##0</c:formatCode>
                <c:ptCount val="3"/>
                <c:pt idx="0">
                  <c:v>8382</c:v>
                </c:pt>
                <c:pt idx="1">
                  <c:v>4335</c:v>
                </c:pt>
                <c:pt idx="2">
                  <c:v>5040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812928"/>
        <c:axId val="212663680"/>
      </c:lineChart>
      <c:catAx>
        <c:axId val="2126606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Arial Black" pitchFamily="34" charset="0"/>
              </a:defRPr>
            </a:pPr>
            <a:endParaRPr lang="ru-RU"/>
          </a:p>
        </c:txPr>
        <c:crossAx val="212662144"/>
        <c:crosses val="autoZero"/>
        <c:auto val="1"/>
        <c:lblAlgn val="ctr"/>
        <c:lblOffset val="100"/>
        <c:noMultiLvlLbl val="0"/>
      </c:catAx>
      <c:valAx>
        <c:axId val="212662144"/>
        <c:scaling>
          <c:orientation val="minMax"/>
          <c:max val="80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12660608"/>
        <c:crosses val="autoZero"/>
        <c:crossBetween val="between"/>
      </c:valAx>
      <c:valAx>
        <c:axId val="212663680"/>
        <c:scaling>
          <c:orientation val="minMax"/>
          <c:max val="30000"/>
          <c:min val="0"/>
        </c:scaling>
        <c:delete val="0"/>
        <c:axPos val="r"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12812928"/>
        <c:crosses val="max"/>
        <c:crossBetween val="between"/>
      </c:valAx>
      <c:catAx>
        <c:axId val="212812928"/>
        <c:scaling>
          <c:orientation val="minMax"/>
        </c:scaling>
        <c:delete val="1"/>
        <c:axPos val="b"/>
        <c:majorTickMark val="out"/>
        <c:minorTickMark val="none"/>
        <c:tickLblPos val="nextTo"/>
        <c:crossAx val="212663680"/>
        <c:crosses val="autoZero"/>
        <c:auto val="1"/>
        <c:lblAlgn val="ctr"/>
        <c:lblOffset val="100"/>
        <c:noMultiLvlLbl val="0"/>
      </c:catAx>
      <c:spPr>
        <a:noFill/>
      </c:spPr>
    </c:plotArea>
    <c:legend>
      <c:legendPos val="b"/>
      <c:layout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  <c:userShapes r:id="rId3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8090060499110899E-2"/>
          <c:y val="0.14906052465011188"/>
          <c:w val="0.92261137068810151"/>
          <c:h val="0.732388723916394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'таб. к диаг 2'!$B$6:$B$7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-1.3666666559055121E-3"/>
                  <c:y val="8.3301589633740288E-3"/>
                </c:manualLayout>
              </c:layout>
              <c:tx>
                <c:rich>
                  <a:bodyPr/>
                  <a:lstStyle/>
                  <a:p>
                    <a:r>
                      <a:rPr lang="en-US" sz="1800" b="1">
                        <a:latin typeface="+mn-lt"/>
                        <a:cs typeface="Arial" pitchFamily="34" charset="0"/>
                      </a:rPr>
                      <a:t>47 305</a:t>
                    </a:r>
                    <a:endParaRPr lang="en-US" b="1">
                      <a:latin typeface="+mn-lt"/>
                      <a:cs typeface="Arial" pitchFamily="34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latin typeface="+mn-lt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2'!$B$8:$B$11</c:f>
              <c:numCache>
                <c:formatCode>#,##0</c:formatCode>
                <c:ptCount val="4"/>
                <c:pt idx="0">
                  <c:v>47305</c:v>
                </c:pt>
                <c:pt idx="1">
                  <c:v>5332</c:v>
                </c:pt>
                <c:pt idx="2">
                  <c:v>4154</c:v>
                </c:pt>
                <c:pt idx="3">
                  <c:v>5194</c:v>
                </c:pt>
              </c:numCache>
            </c:numRef>
          </c:val>
        </c:ser>
        <c:ser>
          <c:idx val="1"/>
          <c:order val="1"/>
          <c:tx>
            <c:strRef>
              <c:f>'таб. к диаг 2'!$C$6:$C$7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1"/>
              <c:layout>
                <c:manualLayout>
                  <c:x val="0"/>
                  <c:y val="1.249523844506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latin typeface="+mn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'таб. к диаг 2'!$A$8:$A$11</c:f>
              <c:strCache>
                <c:ptCount val="4"/>
                <c:pt idx="0">
                  <c:v>налог на доходы физических лиц</c:v>
                </c:pt>
                <c:pt idx="1">
                  <c:v>акцизы</c:v>
                </c:pt>
                <c:pt idx="2">
                  <c:v>единый налог на вмененный доход</c:v>
                </c:pt>
                <c:pt idx="3">
                  <c:v>налоги на имущество</c:v>
                </c:pt>
              </c:strCache>
            </c:strRef>
          </c:cat>
          <c:val>
            <c:numRef>
              <c:f>'таб. к диаг 2'!$C$8:$C$11</c:f>
              <c:numCache>
                <c:formatCode>#,##0</c:formatCode>
                <c:ptCount val="4"/>
                <c:pt idx="0">
                  <c:v>49800</c:v>
                </c:pt>
                <c:pt idx="1">
                  <c:v>7878</c:v>
                </c:pt>
                <c:pt idx="2">
                  <c:v>3858</c:v>
                </c:pt>
                <c:pt idx="3">
                  <c:v>5000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0268800"/>
        <c:axId val="220282880"/>
      </c:barChart>
      <c:catAx>
        <c:axId val="2202688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20282880"/>
        <c:crosses val="autoZero"/>
        <c:auto val="1"/>
        <c:lblAlgn val="ctr"/>
        <c:lblOffset val="100"/>
        <c:noMultiLvlLbl val="0"/>
      </c:catAx>
      <c:valAx>
        <c:axId val="22028288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20268800"/>
        <c:crosses val="autoZero"/>
        <c:crossBetween val="between"/>
      </c:valAx>
      <c:spPr>
        <a:noFill/>
      </c:spPr>
    </c:plotArea>
    <c:legend>
      <c:legendPos val="b"/>
      <c:layout>
        <c:manualLayout>
          <c:xMode val="edge"/>
          <c:yMode val="edge"/>
          <c:x val="0.13987077899265679"/>
          <c:y val="0.95107848272361295"/>
          <c:w val="0.71069162694993648"/>
          <c:h val="4.7729679126540421E-2"/>
        </c:manualLayout>
      </c:layout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/>
              <a:t>Инвестиции в основной капитал  всего,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Лист1!$A$47</c:f>
              <c:strCache>
                <c:ptCount val="1"/>
                <c:pt idx="0">
                  <c:v>Инвестиции всего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222222222222233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33333333333334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1.8518518518518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Лист1!$B$46:$D$46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Лист1!$B$47:$D$47</c:f>
              <c:numCache>
                <c:formatCode>0.0</c:formatCode>
                <c:ptCount val="3"/>
                <c:pt idx="0">
                  <c:v>206.964</c:v>
                </c:pt>
                <c:pt idx="1">
                  <c:v>215.62800000000001</c:v>
                </c:pt>
                <c:pt idx="2">
                  <c:v>256.31599999999986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4265856"/>
        <c:axId val="174267392"/>
        <c:axId val="0"/>
      </c:bar3DChart>
      <c:catAx>
        <c:axId val="174265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4267392"/>
        <c:crosses val="autoZero"/>
        <c:auto val="1"/>
        <c:lblAlgn val="ctr"/>
        <c:lblOffset val="100"/>
        <c:noMultiLvlLbl val="0"/>
      </c:catAx>
      <c:valAx>
        <c:axId val="174267392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742658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686839592703497"/>
          <c:y val="0.2356295024806844"/>
          <c:w val="0.68916685109753129"/>
          <c:h val="0.67017072945947231"/>
        </c:manualLayout>
      </c:layout>
      <c:pie3DChart>
        <c:varyColors val="1"/>
        <c:ser>
          <c:idx val="0"/>
          <c:order val="0"/>
          <c:spPr>
            <a:solidFill>
              <a:srgbClr val="00B0F0"/>
            </a:solidFill>
          </c:spPr>
          <c:dPt>
            <c:idx val="1"/>
            <c:bubble3D val="0"/>
            <c:spPr>
              <a:solidFill>
                <a:srgbClr val="FFFF00"/>
              </a:solidFill>
            </c:spPr>
          </c:dPt>
          <c:dLbls>
            <c:dLbl>
              <c:idx val="0"/>
              <c:layout>
                <c:manualLayout>
                  <c:x val="0.11816706509830315"/>
                  <c:y val="-1.701150484616684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программные </a:t>
                    </a:r>
                    <a:r>
                      <a:rPr lang="ru-RU" dirty="0"/>
                      <a:t>расходы ( 23 муниципальные программы); </a:t>
                    </a:r>
                    <a:r>
                      <a:rPr lang="ru-RU" dirty="0" smtClean="0"/>
                      <a:t>312520</a:t>
                    </a:r>
                    <a:r>
                      <a:rPr lang="ru-RU" dirty="0"/>
                      <a:t>; 85%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2961502038494532"/>
                  <c:y val="-7.002538285486076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'прогр и непрограм'!$A$10:$A$11</c:f>
              <c:strCache>
                <c:ptCount val="2"/>
                <c:pt idx="0">
                  <c:v>программные расходы ( 23 муниципальные программы)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'прогр и непрограм'!$B$10:$B$11</c:f>
              <c:numCache>
                <c:formatCode>#,##0</c:formatCode>
                <c:ptCount val="2"/>
                <c:pt idx="0">
                  <c:v>312520</c:v>
                </c:pt>
                <c:pt idx="1">
                  <c:v>54433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0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20"/>
      <c:rotY val="6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3097296012357413E-2"/>
          <c:y val="9.6957830033651174E-2"/>
          <c:w val="0.90503603749315464"/>
          <c:h val="0.799350447073330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'таб к диаг 3'!$B$4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rgbClr val="0066FF"/>
            </a:solidFill>
          </c:spPr>
          <c:invertIfNegative val="0"/>
          <c:dLbls>
            <c:dLbl>
              <c:idx val="0"/>
              <c:layout>
                <c:manualLayout>
                  <c:x val="3.1433333085826957E-2"/>
                  <c:y val="-2.7347084415179936E-2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966558850656987E-2"/>
                  <c:y val="-2.6963404796561598E-2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7333333118110471E-2"/>
                  <c:y val="-2.2880477568659123E-2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2014 год</c:v>
                </c:pt>
                <c:pt idx="1">
                  <c:v> 2015 год</c:v>
                </c:pt>
                <c:pt idx="2">
                  <c:v> 2016 год</c:v>
                </c:pt>
              </c:strCache>
            </c:strRef>
          </c:cat>
          <c:val>
            <c:numRef>
              <c:f>'таб к диаг 3'!$C$4:$E$4</c:f>
              <c:numCache>
                <c:formatCode>General</c:formatCode>
                <c:ptCount val="3"/>
                <c:pt idx="0">
                  <c:v>325.89999999999969</c:v>
                </c:pt>
                <c:pt idx="1">
                  <c:v>266</c:v>
                </c:pt>
                <c:pt idx="2">
                  <c:v>358.4</c:v>
                </c:pt>
              </c:numCache>
            </c:numRef>
          </c:val>
        </c:ser>
        <c:ser>
          <c:idx val="1"/>
          <c:order val="1"/>
          <c:tx>
            <c:strRef>
              <c:f>'таб к диаг 3'!$B$5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rgbClr val="9900FF"/>
            </a:solidFill>
          </c:spPr>
          <c:invertIfNegative val="0"/>
          <c:dLbls>
            <c:dLbl>
              <c:idx val="0"/>
              <c:layout>
                <c:manualLayout>
                  <c:x val="3.5533333053543427E-2"/>
                  <c:y val="-2.3127094075944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4166666397637727E-2"/>
                  <c:y val="-2.28804775686591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3799421175675785E-2"/>
                  <c:y val="-2.00332458442694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2014 год</c:v>
                </c:pt>
                <c:pt idx="1">
                  <c:v> 2015 год</c:v>
                </c:pt>
                <c:pt idx="2">
                  <c:v> 2016 год</c:v>
                </c:pt>
              </c:strCache>
            </c:strRef>
          </c:cat>
          <c:val>
            <c:numRef>
              <c:f>'таб к диаг 3'!$C$5:$E$5</c:f>
              <c:numCache>
                <c:formatCode>General</c:formatCode>
                <c:ptCount val="3"/>
                <c:pt idx="0">
                  <c:v>329.6</c:v>
                </c:pt>
                <c:pt idx="1">
                  <c:v>269.5</c:v>
                </c:pt>
                <c:pt idx="2">
                  <c:v>349.8</c:v>
                </c:pt>
              </c:numCache>
            </c:numRef>
          </c:val>
        </c:ser>
        <c:ser>
          <c:idx val="2"/>
          <c:order val="2"/>
          <c:tx>
            <c:strRef>
              <c:f>'таб к диаг 3'!$B$6</c:f>
              <c:strCache>
                <c:ptCount val="1"/>
                <c:pt idx="0">
                  <c:v>Дефицит ( профицит)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3.6988217294196442E-2"/>
                  <c:y val="0.125988043161271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6000315024145882E-2"/>
                  <c:y val="0.126599154272382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2833431742219156E-2"/>
                  <c:y val="-3.7103966170895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3'!$C$3:$E$3</c:f>
              <c:strCache>
                <c:ptCount val="3"/>
                <c:pt idx="0">
                  <c:v>2014 год</c:v>
                </c:pt>
                <c:pt idx="1">
                  <c:v> 2015 год</c:v>
                </c:pt>
                <c:pt idx="2">
                  <c:v> 2016 год</c:v>
                </c:pt>
              </c:strCache>
            </c:strRef>
          </c:cat>
          <c:val>
            <c:numRef>
              <c:f>'таб к диаг 3'!$C$6:$E$6</c:f>
              <c:numCache>
                <c:formatCode>General</c:formatCode>
                <c:ptCount val="3"/>
                <c:pt idx="0">
                  <c:v>-3.7</c:v>
                </c:pt>
                <c:pt idx="1">
                  <c:v>-3.5</c:v>
                </c:pt>
                <c:pt idx="2">
                  <c:v>8.5999999999999748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6893056"/>
        <c:axId val="146907136"/>
        <c:axId val="0"/>
      </c:bar3DChart>
      <c:catAx>
        <c:axId val="1468930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46907136"/>
        <c:crosses val="autoZero"/>
        <c:auto val="1"/>
        <c:lblAlgn val="ctr"/>
        <c:lblOffset val="100"/>
        <c:noMultiLvlLbl val="0"/>
      </c:catAx>
      <c:valAx>
        <c:axId val="146907136"/>
        <c:scaling>
          <c:orientation val="minMax"/>
          <c:max val="350"/>
          <c:min val="-1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46893056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9.715299661034385E-2"/>
          <c:y val="0.93693300656106715"/>
          <c:w val="0.80706056582366803"/>
          <c:h val="5.0571841054166233E-2"/>
        </c:manualLayout>
      </c:layout>
      <c:overlay val="0"/>
      <c:txPr>
        <a:bodyPr/>
        <a:lstStyle/>
        <a:p>
          <a:pPr>
            <a:defRPr sz="1800" b="1"/>
          </a:pPr>
          <a:endParaRPr lang="ru-RU"/>
        </a:p>
      </c:txPr>
    </c:legend>
    <c:plotVisOnly val="1"/>
    <c:dispBlanksAs val="gap"/>
    <c:showDLblsOverMax val="0"/>
  </c:chart>
  <c:spPr>
    <a:noFill/>
  </c:spPr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9125961064003302E-2"/>
          <c:y val="8.6779110374821833E-2"/>
          <c:w val="0.91806037072393276"/>
          <c:h val="0.805199888559528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'таб к диаг 7'!$C$4</c:f>
              <c:strCache>
                <c:ptCount val="1"/>
                <c:pt idx="0">
                  <c:v>План на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2222144454437605E-2"/>
                  <c:y val="8.3302194862765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5555361136094012E-3"/>
                  <c:y val="-1.08432426050196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1388709050886994E-2"/>
                  <c:y val="9.12146987901945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7'!$C$5:$C$8</c:f>
              <c:numCache>
                <c:formatCode>#,##0</c:formatCode>
                <c:ptCount val="4"/>
                <c:pt idx="0">
                  <c:v>358269</c:v>
                </c:pt>
                <c:pt idx="1">
                  <c:v>366302</c:v>
                </c:pt>
                <c:pt idx="2">
                  <c:v>-8033</c:v>
                </c:pt>
                <c:pt idx="3">
                  <c:v>8500</c:v>
                </c:pt>
              </c:numCache>
            </c:numRef>
          </c:val>
        </c:ser>
        <c:ser>
          <c:idx val="1"/>
          <c:order val="1"/>
          <c:tx>
            <c:strRef>
              <c:f>'таб к диаг 7'!$D$4</c:f>
              <c:strCache>
                <c:ptCount val="1"/>
                <c:pt idx="0">
                  <c:v>Фактическое исполнение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666666559055121E-3"/>
                  <c:y val="8.33015896337402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8333332795275708E-3"/>
                  <c:y val="4.16507948168702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9444201420117598E-3"/>
                  <c:y val="4.50573133042090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7'!$B$5:$B$8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  <c:pt idx="3">
                  <c:v>Муниц.долг</c:v>
                </c:pt>
              </c:strCache>
            </c:strRef>
          </c:cat>
          <c:val>
            <c:numRef>
              <c:f>'таб к диаг 7'!$D$5:$D$8</c:f>
              <c:numCache>
                <c:formatCode>#,##0</c:formatCode>
                <c:ptCount val="4"/>
                <c:pt idx="0">
                  <c:v>358431</c:v>
                </c:pt>
                <c:pt idx="1">
                  <c:v>349781</c:v>
                </c:pt>
                <c:pt idx="2">
                  <c:v>8650</c:v>
                </c:pt>
                <c:pt idx="3">
                  <c:v>8500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7614720"/>
        <c:axId val="147636992"/>
      </c:barChart>
      <c:catAx>
        <c:axId val="1476147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anchor="t" anchorCtr="1"/>
          <a:lstStyle/>
          <a:p>
            <a:pPr>
              <a:defRPr sz="1600" b="1"/>
            </a:pPr>
            <a:endParaRPr lang="ru-RU"/>
          </a:p>
        </c:txPr>
        <c:crossAx val="147636992"/>
        <c:crosses val="autoZero"/>
        <c:auto val="1"/>
        <c:lblAlgn val="ctr"/>
        <c:lblOffset val="100"/>
        <c:noMultiLvlLbl val="0"/>
      </c:catAx>
      <c:valAx>
        <c:axId val="147636992"/>
        <c:scaling>
          <c:orientation val="minMax"/>
          <c:max val="380000"/>
          <c:min val="-2500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47614720"/>
        <c:crosses val="autoZero"/>
        <c:crossBetween val="between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10608927475520279"/>
          <c:y val="0.95817653476209752"/>
          <c:w val="0.75775478405967511"/>
          <c:h val="3.7658385756215364E-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spPr>
    <a:noFill/>
  </c:spPr>
  <c:externalData r:id="rId2">
    <c:autoUpdate val="0"/>
  </c:externalData>
  <c:userShapes r:id="rId3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1633259199738128E-2"/>
          <c:y val="0.13587128789340941"/>
          <c:w val="0.84493348153595649"/>
          <c:h val="0.72004401865890277"/>
        </c:manualLayout>
      </c:layout>
      <c:pie3DChart>
        <c:varyColors val="1"/>
        <c:ser>
          <c:idx val="0"/>
          <c:order val="0"/>
          <c:tx>
            <c:strRef>
              <c:f>'таб к диаг 4'!$C$3</c:f>
              <c:strCache>
                <c:ptCount val="1"/>
                <c:pt idx="0">
                  <c:v>тыс.руб.</c:v>
                </c:pt>
              </c:strCache>
            </c:strRef>
          </c:tx>
          <c:explosion val="25"/>
          <c:dPt>
            <c:idx val="0"/>
            <c:bubble3D val="0"/>
            <c:explosion val="50"/>
            <c:spPr>
              <a:solidFill>
                <a:srgbClr val="FFFF00"/>
              </a:solidFill>
            </c:spPr>
          </c:dPt>
          <c:dPt>
            <c:idx val="1"/>
            <c:bubble3D val="0"/>
            <c:spPr>
              <a:solidFill>
                <a:srgbClr val="66FF33"/>
              </a:solidFill>
            </c:spPr>
          </c:dPt>
          <c:dPt>
            <c:idx val="2"/>
            <c:bubble3D val="0"/>
            <c:explosion val="29"/>
            <c:spPr>
              <a:solidFill>
                <a:srgbClr val="3333FF"/>
              </a:solidFill>
            </c:spPr>
          </c:dPt>
          <c:dLbls>
            <c:dLbl>
              <c:idx val="0"/>
              <c:layout>
                <c:manualLayout>
                  <c:x val="0.11750739802487607"/>
                  <c:y val="5.8551035287255755E-2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Налоговые доходы
14%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4751553453399873E-2"/>
                  <c:y val="0.1997347467492295"/>
                </c:manualLayout>
              </c:layout>
              <c:tx>
                <c:rich>
                  <a:bodyPr/>
                  <a:lstStyle/>
                  <a:p>
                    <a:r>
                      <a:rPr lang="ru-RU" sz="1600"/>
                      <a:t>Неналоговые доходы
1%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5734603235685722E-2"/>
                  <c:y val="5.9774301885944868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/>
                      <a:t>Безвозмездные поступления 85%</a:t>
                    </a:r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 к диаг 4'!$B$4:$B$6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'таб к диаг 4'!$C$4:$C$6</c:f>
              <c:numCache>
                <c:formatCode>#,##0</c:formatCode>
                <c:ptCount val="3"/>
                <c:pt idx="0">
                  <c:v>49107</c:v>
                </c:pt>
                <c:pt idx="1">
                  <c:v>3663</c:v>
                </c:pt>
                <c:pt idx="2">
                  <c:v>305661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</c:spPr>
    </c:plotArea>
    <c:legend>
      <c:legendPos val="b"/>
      <c:layout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spPr>
    <a:noFill/>
  </c:spPr>
  <c:externalData r:id="rId2">
    <c:autoUpdate val="0"/>
  </c:externalData>
  <c:userShapes r:id="rId3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8177296051097402E-2"/>
          <c:y val="0.1472343625586128"/>
          <c:w val="0.86911207452142725"/>
          <c:h val="0.70699371848181924"/>
        </c:manualLayout>
      </c:layout>
      <c:lineChart>
        <c:grouping val="stacked"/>
        <c:varyColors val="0"/>
        <c:ser>
          <c:idx val="0"/>
          <c:order val="0"/>
          <c:tx>
            <c:strRef>
              <c:f>'таб к диаг 5'!$B$5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pPr>
              <a:solidFill>
                <a:srgbClr val="3366FF"/>
              </a:solidFill>
            </c:spPr>
          </c:marker>
          <c:dLbls>
            <c:dLbl>
              <c:idx val="0"/>
              <c:layout>
                <c:manualLayout>
                  <c:x val="-7.5166666074803226E-2"/>
                  <c:y val="-3.34188563508213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5966666462204732E-2"/>
                  <c:y val="4.24577545784305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'таб к диаг 5'!$C$5:$E$5</c:f>
              <c:numCache>
                <c:formatCode>#,##0</c:formatCode>
                <c:ptCount val="3"/>
                <c:pt idx="0">
                  <c:v>32542</c:v>
                </c:pt>
                <c:pt idx="1">
                  <c:v>47477</c:v>
                </c:pt>
                <c:pt idx="2">
                  <c:v>49107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576320"/>
        <c:axId val="147577856"/>
      </c:lineChart>
      <c:lineChart>
        <c:grouping val="stacked"/>
        <c:varyColors val="0"/>
        <c:ser>
          <c:idx val="1"/>
          <c:order val="1"/>
          <c:tx>
            <c:strRef>
              <c:f>'таб к диаг 5'!$B$6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</c:spPr>
          </c:marker>
          <c:dLbls>
            <c:dLbl>
              <c:idx val="0"/>
              <c:layout>
                <c:manualLayout>
                  <c:x val="-6.0133332859842598E-2"/>
                  <c:y val="2.04056445191542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5966666462204732E-2"/>
                  <c:y val="-2.99787666991064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 к диаг 5'!$C$4:$E$4</c:f>
              <c:strCache>
                <c:ptCount val="3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</c:strCache>
            </c:strRef>
          </c:cat>
          <c:val>
            <c:numRef>
              <c:f>'таб к диаг 5'!$C$6:$E$6</c:f>
              <c:numCache>
                <c:formatCode>#,##0</c:formatCode>
                <c:ptCount val="3"/>
                <c:pt idx="0">
                  <c:v>6689</c:v>
                </c:pt>
                <c:pt idx="1">
                  <c:v>3386</c:v>
                </c:pt>
                <c:pt idx="2">
                  <c:v>3663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072960"/>
        <c:axId val="112071424"/>
      </c:lineChart>
      <c:catAx>
        <c:axId val="1475763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47577856"/>
        <c:crosses val="autoZero"/>
        <c:auto val="1"/>
        <c:lblAlgn val="ctr"/>
        <c:lblOffset val="100"/>
        <c:noMultiLvlLbl val="0"/>
      </c:catAx>
      <c:valAx>
        <c:axId val="147577856"/>
        <c:scaling>
          <c:orientation val="minMax"/>
          <c:max val="50000"/>
          <c:min val="0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47576320"/>
        <c:crosses val="autoZero"/>
        <c:crossBetween val="between"/>
      </c:valAx>
      <c:valAx>
        <c:axId val="112071424"/>
        <c:scaling>
          <c:orientation val="minMax"/>
          <c:max val="15000"/>
          <c:min val="0"/>
        </c:scaling>
        <c:delete val="0"/>
        <c:axPos val="r"/>
        <c:numFmt formatCode="#,##0" sourceLinked="1"/>
        <c:majorTickMark val="none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112072960"/>
        <c:crosses val="max"/>
        <c:crossBetween val="between"/>
      </c:valAx>
      <c:catAx>
        <c:axId val="112072960"/>
        <c:scaling>
          <c:orientation val="minMax"/>
        </c:scaling>
        <c:delete val="1"/>
        <c:axPos val="t"/>
        <c:majorTickMark val="out"/>
        <c:minorTickMark val="none"/>
        <c:tickLblPos val="nextTo"/>
        <c:crossAx val="112071424"/>
        <c:crosses val="max"/>
        <c:auto val="1"/>
        <c:lblAlgn val="ctr"/>
        <c:lblOffset val="100"/>
        <c:noMultiLvlLbl val="0"/>
      </c:catAx>
      <c:spPr>
        <a:noFill/>
      </c:spPr>
    </c:plotArea>
    <c:legend>
      <c:legendPos val="b"/>
      <c:layout>
        <c:manualLayout>
          <c:xMode val="edge"/>
          <c:yMode val="edge"/>
          <c:x val="0.14902628229113207"/>
          <c:y val="0.94984637579872366"/>
          <c:w val="0.62814743599884049"/>
          <c:h val="3.765838575621535E-2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742677622674494"/>
          <c:y val="0.35451771653543307"/>
          <c:w val="0.53182069681165878"/>
          <c:h val="0.52289419291338601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0.10906215624079117"/>
                  <c:y val="-0.16949557086614178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0964430944969147"/>
                  <c:y val="-0.12818405511811018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7792658495706227E-2"/>
                  <c:y val="-1.2593503937007879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0459630791910336E-2"/>
                  <c:y val="6.504691601049870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5.3419420661195552E-2"/>
                  <c:y val="0.366434219160105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0.24517241887942137"/>
                  <c:y val="2.462844488188976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1471626679477555"/>
                  <c:y val="0.1174493110236220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7732621456248673"/>
                  <c:y val="3.502460629921259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0.19730417951981347"/>
                  <c:y val="-7.531791338582681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7715265603229483"/>
                  <c:y val="-0.19164747375328084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5.1476406059475781E-2"/>
                  <c:y val="-0.1712189960629922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399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19050">
                  <a:solidFill>
                    <a:srgbClr val="FFFF00"/>
                  </a:solidFill>
                </a:ln>
              </c:spPr>
            </c:leaderLines>
          </c:dLbls>
          <c:cat>
            <c:strRef>
              <c:f>Бюджет!$B$12:$B$23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 общего характера</c:v>
                </c:pt>
              </c:strCache>
            </c:strRef>
          </c:cat>
          <c:val>
            <c:numRef>
              <c:f>Бюджет!$C$12:$C$23</c:f>
              <c:numCache>
                <c:formatCode>#,##0.0</c:formatCode>
                <c:ptCount val="12"/>
                <c:pt idx="0">
                  <c:v>43423</c:v>
                </c:pt>
                <c:pt idx="1">
                  <c:v>313</c:v>
                </c:pt>
                <c:pt idx="2">
                  <c:v>2483</c:v>
                </c:pt>
                <c:pt idx="3">
                  <c:v>20512</c:v>
                </c:pt>
                <c:pt idx="4">
                  <c:v>6723</c:v>
                </c:pt>
                <c:pt idx="5">
                  <c:v>225414</c:v>
                </c:pt>
                <c:pt idx="6">
                  <c:v>28908</c:v>
                </c:pt>
                <c:pt idx="7">
                  <c:v>9450</c:v>
                </c:pt>
                <c:pt idx="8">
                  <c:v>1955</c:v>
                </c:pt>
                <c:pt idx="9">
                  <c:v>1449</c:v>
                </c:pt>
                <c:pt idx="10">
                  <c:v>5</c:v>
                </c:pt>
                <c:pt idx="11">
                  <c:v>9146</c:v>
                </c:pt>
              </c:numCache>
            </c:numRef>
          </c:val>
        </c:ser>
        <c:ser>
          <c:idx val="1"/>
          <c:order val="1"/>
          <c:explosion val="25"/>
          <c:cat>
            <c:strRef>
              <c:f>Бюджет!$B$12:$B$23</c:f>
              <c:strCache>
                <c:ptCount val="12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Обслуживание государственного и муниципального долга</c:v>
                </c:pt>
                <c:pt idx="11">
                  <c:v>Межбюджетные трансферты общего характера</c:v>
                </c:pt>
              </c:strCache>
            </c:strRef>
          </c:cat>
          <c:val>
            <c:numRef>
              <c:f>Бюджет!$D$12:$D$23</c:f>
              <c:numCache>
                <c:formatCode>0.0</c:formatCode>
                <c:ptCount val="12"/>
                <c:pt idx="0">
                  <c:v>12.4</c:v>
                </c:pt>
                <c:pt idx="1">
                  <c:v>0.1</c:v>
                </c:pt>
                <c:pt idx="2">
                  <c:v>0.70000000000000018</c:v>
                </c:pt>
                <c:pt idx="3">
                  <c:v>5.9</c:v>
                </c:pt>
                <c:pt idx="4">
                  <c:v>1.9000000000000001</c:v>
                </c:pt>
                <c:pt idx="5">
                  <c:v>64.400000000000006</c:v>
                </c:pt>
                <c:pt idx="6">
                  <c:v>8.3000000000000007</c:v>
                </c:pt>
                <c:pt idx="7">
                  <c:v>2.7</c:v>
                </c:pt>
                <c:pt idx="8">
                  <c:v>0.6000000000000002</c:v>
                </c:pt>
                <c:pt idx="9">
                  <c:v>0.4</c:v>
                </c:pt>
                <c:pt idx="10">
                  <c:v>0</c:v>
                </c:pt>
                <c:pt idx="11">
                  <c:v>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9">
          <a:noFill/>
        </a:ln>
      </c:spPr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5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39868501148841"/>
          <c:y val="0.11868496700669309"/>
          <c:w val="0.73965832473520743"/>
          <c:h val="0.72517342131548956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  <c:userShapes r:id="rId3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5"/>
      <c:hPercent val="5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spPr>
            <a:solidFill>
              <a:srgbClr val="9999FF"/>
            </a:solidFill>
            <a:ln w="25379">
              <a:noFill/>
            </a:ln>
          </c:spPr>
          <c:explosion val="20"/>
          <c:dPt>
            <c:idx val="1"/>
            <c:bubble3D val="0"/>
            <c:explosion val="46"/>
            <c:spPr>
              <a:solidFill>
                <a:srgbClr val="993366"/>
              </a:solidFill>
              <a:ln w="25379">
                <a:noFill/>
              </a:ln>
            </c:spPr>
          </c:dPt>
          <c:dPt>
            <c:idx val="2"/>
            <c:bubble3D val="0"/>
            <c:explosion val="75"/>
            <c:spPr>
              <a:solidFill>
                <a:srgbClr val="FFFFCC"/>
              </a:solidFill>
              <a:ln w="25379">
                <a:noFill/>
              </a:ln>
            </c:spPr>
          </c:dPt>
          <c:dPt>
            <c:idx val="3"/>
            <c:bubble3D val="0"/>
            <c:explosion val="84"/>
            <c:spPr>
              <a:solidFill>
                <a:srgbClr val="CCFFFF"/>
              </a:solidFill>
              <a:ln w="25379">
                <a:noFill/>
              </a:ln>
            </c:spPr>
          </c:dPt>
          <c:dPt>
            <c:idx val="4"/>
            <c:bubble3D val="0"/>
            <c:spPr>
              <a:solidFill>
                <a:srgbClr val="660066"/>
              </a:solidFill>
              <a:ln w="25379">
                <a:noFill/>
              </a:ln>
            </c:spPr>
          </c:dPt>
          <c:dPt>
            <c:idx val="5"/>
            <c:bubble3D val="0"/>
            <c:explosion val="35"/>
            <c:spPr>
              <a:solidFill>
                <a:srgbClr val="FF8080"/>
              </a:solidFill>
              <a:ln w="25379">
                <a:noFill/>
              </a:ln>
            </c:spPr>
          </c:dPt>
          <c:dPt>
            <c:idx val="6"/>
            <c:bubble3D val="0"/>
            <c:explosion val="33"/>
            <c:spPr>
              <a:solidFill>
                <a:srgbClr val="0066CC"/>
              </a:solidFill>
              <a:ln w="25379">
                <a:noFill/>
              </a:ln>
            </c:spPr>
          </c:dPt>
          <c:dPt>
            <c:idx val="7"/>
            <c:bubble3D val="0"/>
            <c:spPr>
              <a:solidFill>
                <a:srgbClr val="CCCCFF"/>
              </a:solidFill>
              <a:ln w="25379">
                <a:noFill/>
              </a:ln>
            </c:spPr>
          </c:dPt>
          <c:dPt>
            <c:idx val="8"/>
            <c:bubble3D val="0"/>
            <c:spPr>
              <a:solidFill>
                <a:srgbClr val="000080"/>
              </a:solidFill>
              <a:ln w="25379">
                <a:noFill/>
              </a:ln>
            </c:spPr>
          </c:dPt>
          <c:dLbls>
            <c:dLbl>
              <c:idx val="0"/>
              <c:layout>
                <c:manualLayout>
                  <c:x val="-0.10921192692960119"/>
                  <c:y val="-0.1058033080285845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3.3565510364794215E-2"/>
                  <c:y val="-0.2084269003634161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3701254528945923E-2"/>
                  <c:y val="-8.810488411623933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9.346027519641259E-2"/>
                  <c:y val="-1.328229566736461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2.5038437093453825E-2"/>
                  <c:y val="0.1101226529376136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4.1424855263503549E-2"/>
                  <c:y val="5.670438829730307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7.7061068145124784E-2"/>
                  <c:y val="4.831725561221659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12456056452342792"/>
                  <c:y val="-8.239585875582852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3.2493613492974201E-2"/>
                  <c:y val="-0.1624893707209929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%" sourceLinked="0"/>
            <c:spPr>
              <a:noFill/>
              <a:ln w="25379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'Табл к КОСГУ'!$A$3:$A$11</c:f>
              <c:strCache>
                <c:ptCount val="9"/>
                <c:pt idx="0">
                  <c:v>Оплата труда и начисления (211,212,213)</c:v>
                </c:pt>
                <c:pt idx="1">
                  <c:v>Прочие расходы (290)</c:v>
                </c:pt>
                <c:pt idx="2">
                  <c:v>Коммунальные услуги (223)</c:v>
                </c:pt>
                <c:pt idx="3">
                  <c:v>Прочие услуги</c:v>
                </c:pt>
                <c:pt idx="4">
                  <c:v>Пособия по социальной помощи населению (262, 263)</c:v>
                </c:pt>
                <c:pt idx="5">
                  <c:v>Безвозмездные перечисления государственным и муниципальным организациям (241)</c:v>
                </c:pt>
                <c:pt idx="6">
                  <c:v>Безвозмездные перечисления организациям, за исключением государственных и муниципальных организаций (242)</c:v>
                </c:pt>
                <c:pt idx="7">
                  <c:v>Увеличение стоимости основных средств, материальных запасов (310,340)</c:v>
                </c:pt>
                <c:pt idx="8">
                  <c:v>Перечисления другим бюджетам бюджетной системы Российской Федерации (251)</c:v>
                </c:pt>
              </c:strCache>
            </c:strRef>
          </c:cat>
          <c:val>
            <c:numRef>
              <c:f>'Табл к КОСГУ'!$B$3:$B$11</c:f>
              <c:numCache>
                <c:formatCode>General</c:formatCode>
                <c:ptCount val="9"/>
                <c:pt idx="0">
                  <c:v>51264</c:v>
                </c:pt>
                <c:pt idx="1">
                  <c:v>1443</c:v>
                </c:pt>
                <c:pt idx="2">
                  <c:v>2028</c:v>
                </c:pt>
                <c:pt idx="3">
                  <c:v>11837</c:v>
                </c:pt>
                <c:pt idx="4">
                  <c:v>8189</c:v>
                </c:pt>
                <c:pt idx="5">
                  <c:v>155157</c:v>
                </c:pt>
                <c:pt idx="6">
                  <c:v>12297</c:v>
                </c:pt>
                <c:pt idx="7">
                  <c:v>95017</c:v>
                </c:pt>
                <c:pt idx="8" formatCode="#,##0">
                  <c:v>12549</c:v>
                </c:pt>
              </c:numCache>
            </c:numRef>
          </c:val>
        </c:ser>
        <c:ser>
          <c:idx val="1"/>
          <c:order val="1"/>
          <c:spPr>
            <a:solidFill>
              <a:srgbClr val="993366"/>
            </a:solidFill>
            <a:ln w="12689">
              <a:solidFill>
                <a:srgbClr val="000000"/>
              </a:solidFill>
              <a:prstDash val="solid"/>
            </a:ln>
          </c:spPr>
          <c:explosion val="20"/>
          <c:dPt>
            <c:idx val="0"/>
            <c:bubble3D val="0"/>
            <c:spPr>
              <a:solidFill>
                <a:srgbClr val="9999FF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CC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CCFFFF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rgbClr val="660066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FF8080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6"/>
            <c:bubble3D val="0"/>
            <c:spPr>
              <a:solidFill>
                <a:srgbClr val="0066CC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7"/>
            <c:bubble3D val="0"/>
            <c:spPr>
              <a:solidFill>
                <a:srgbClr val="CCCCFF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Pt>
            <c:idx val="8"/>
            <c:bubble3D val="0"/>
            <c:spPr>
              <a:solidFill>
                <a:srgbClr val="000080"/>
              </a:solidFill>
              <a:ln w="12689">
                <a:solidFill>
                  <a:srgbClr val="000000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5379">
                <a:noFill/>
              </a:ln>
            </c:spPr>
            <c:txPr>
              <a:bodyPr/>
              <a:lstStyle/>
              <a:p>
                <a:pPr>
                  <a:defRPr sz="999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'Табл к КОСГУ'!$A$3:$A$11</c:f>
              <c:strCache>
                <c:ptCount val="9"/>
                <c:pt idx="0">
                  <c:v>Оплата труда и начисления (211,212,213)</c:v>
                </c:pt>
                <c:pt idx="1">
                  <c:v>Прочие расходы (290)</c:v>
                </c:pt>
                <c:pt idx="2">
                  <c:v>Коммунальные услуги (223)</c:v>
                </c:pt>
                <c:pt idx="3">
                  <c:v>Прочие услуги</c:v>
                </c:pt>
                <c:pt idx="4">
                  <c:v>Пособия по социальной помощи населению (262, 263)</c:v>
                </c:pt>
                <c:pt idx="5">
                  <c:v>Безвозмездные перечисления государственным и муниципальным организациям (241)</c:v>
                </c:pt>
                <c:pt idx="6">
                  <c:v>Безвозмездные перечисления организациям, за исключением государственных и муниципальных организаций (242)</c:v>
                </c:pt>
                <c:pt idx="7">
                  <c:v>Увеличение стоимости основных средств, материальных запасов (310,340)</c:v>
                </c:pt>
                <c:pt idx="8">
                  <c:v>Перечисления другим бюджетам бюджетной системы Российской Федерации (251)</c:v>
                </c:pt>
              </c:strCache>
            </c:strRef>
          </c:cat>
          <c:val>
            <c:numRef>
              <c:f>'Табл к КОСГУ'!$C$3:$C$11</c:f>
              <c:numCache>
                <c:formatCode>0%</c:formatCode>
                <c:ptCount val="9"/>
                <c:pt idx="0">
                  <c:v>0.14656027628716259</c:v>
                </c:pt>
                <c:pt idx="1">
                  <c:v>4.1254384886543309E-3</c:v>
                </c:pt>
                <c:pt idx="2">
                  <c:v>5.7979135516223008E-3</c:v>
                </c:pt>
                <c:pt idx="3">
                  <c:v>3.3841174906584406E-2</c:v>
                </c:pt>
                <c:pt idx="4">
                  <c:v>2.3411791949820036E-2</c:v>
                </c:pt>
                <c:pt idx="5">
                  <c:v>0.44358327067507958</c:v>
                </c:pt>
                <c:pt idx="6">
                  <c:v>3.5156283503106234E-2</c:v>
                </c:pt>
                <c:pt idx="7">
                  <c:v>0.27164711633850885</c:v>
                </c:pt>
                <c:pt idx="8">
                  <c:v>3.5876734299461664E-2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79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999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25"/>
      <c:hPercent val="5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4021580635753875"/>
          <c:y val="0.30981573071066681"/>
          <c:w val="0.49042787984835257"/>
          <c:h val="0.3388316089824025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25414">
              <a:noFill/>
            </a:ln>
          </c:spPr>
          <c:explosion val="25"/>
          <c:dPt>
            <c:idx val="0"/>
            <c:bubble3D val="0"/>
            <c:spPr>
              <a:solidFill>
                <a:srgbClr val="FF0000"/>
              </a:solidFill>
              <a:ln w="25414">
                <a:noFill/>
              </a:ln>
            </c:spPr>
          </c:dPt>
          <c:dPt>
            <c:idx val="1"/>
            <c:bubble3D val="0"/>
            <c:spPr>
              <a:solidFill>
                <a:srgbClr val="993366"/>
              </a:solidFill>
              <a:ln w="25414">
                <a:noFill/>
              </a:ln>
            </c:spPr>
          </c:dPt>
          <c:dLbls>
            <c:dLbl>
              <c:idx val="0"/>
              <c:layout>
                <c:manualLayout>
                  <c:x val="0.11355333916593756"/>
                  <c:y val="-6.2369969536333345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8.1733799941673985E-2"/>
                  <c:y val="-0.1267829866484024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1563387724476592E-2"/>
                  <c:y val="-7.1394158927523974E-2"/>
                </c:manualLayout>
              </c:layout>
              <c:tx>
                <c:rich>
                  <a:bodyPr/>
                  <a:lstStyle/>
                  <a:p>
                    <a:pPr>
                      <a:defRPr sz="1600" b="1" i="0" u="none" strike="noStrike" baseline="0">
                        <a:solidFill>
                          <a:schemeClr val="tx1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ru-RU" sz="1600">
                        <a:solidFill>
                          <a:schemeClr val="tx1"/>
                        </a:solidFill>
                      </a:rPr>
                      <a:t>Средства местного бюджета 26%
</a:t>
                    </a:r>
                    <a:endParaRPr lang="ru-RU"/>
                  </a:p>
                </c:rich>
              </c:tx>
              <c:spPr>
                <a:noFill/>
                <a:ln w="25414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%" sourceLinked="0"/>
            <c:spPr>
              <a:noFill/>
              <a:ln w="25414">
                <a:noFill/>
              </a:ln>
            </c:spPr>
            <c:txPr>
              <a:bodyPr/>
              <a:lstStyle/>
              <a:p>
                <a:pPr>
                  <a:defRPr sz="16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'Табл к образ'!$A$5:$A$6</c:f>
              <c:strCache>
                <c:ptCount val="2"/>
                <c:pt idx="0">
                  <c:v>Областные средства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'Табл к образ'!$B$5:$B$6</c:f>
              <c:numCache>
                <c:formatCode>#,##0</c:formatCode>
                <c:ptCount val="2"/>
                <c:pt idx="0">
                  <c:v>168913</c:v>
                </c:pt>
                <c:pt idx="1">
                  <c:v>56501</c:v>
                </c:pt>
              </c:numCache>
            </c:numRef>
          </c:val>
        </c:ser>
        <c:ser>
          <c:idx val="1"/>
          <c:order val="1"/>
          <c:spPr>
            <a:solidFill>
              <a:srgbClr val="993366"/>
            </a:solidFill>
            <a:ln w="12707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9999FF"/>
              </a:solidFill>
              <a:ln w="12707">
                <a:solidFill>
                  <a:srgbClr val="000000"/>
                </a:solidFill>
                <a:prstDash val="solid"/>
              </a:ln>
            </c:spPr>
          </c:dPt>
          <c:dLbls>
            <c:numFmt formatCode="0%" sourceLinked="0"/>
            <c:spPr>
              <a:noFill/>
              <a:ln w="25414">
                <a:noFill/>
              </a:ln>
            </c:spPr>
            <c:txPr>
              <a:bodyPr/>
              <a:lstStyle/>
              <a:p>
                <a:pPr>
                  <a:defRPr sz="1001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'Табл к образ'!$A$5:$A$6</c:f>
              <c:strCache>
                <c:ptCount val="2"/>
                <c:pt idx="0">
                  <c:v>Областные средства</c:v>
                </c:pt>
                <c:pt idx="1">
                  <c:v>Средства местного бюджета</c:v>
                </c:pt>
              </c:strCache>
            </c:strRef>
          </c:cat>
          <c:val>
            <c:numRef>
              <c:f>'Табл к образ'!$C$5:$C$6</c:f>
              <c:numCache>
                <c:formatCode>0</c:formatCode>
                <c:ptCount val="2"/>
                <c:pt idx="0">
                  <c:v>74.93456484512943</c:v>
                </c:pt>
                <c:pt idx="1">
                  <c:v>25.065435154870592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14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001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10"/>
          <c:dLbls>
            <c:dLbl>
              <c:idx val="0"/>
              <c:layout>
                <c:manualLayout>
                  <c:x val="-1.0904201687467587E-2"/>
                  <c:y val="-0.1725725223118501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9.590175133345924E-2"/>
                  <c:y val="-7.866227442441757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6.7615198157394168E-2"/>
                  <c:y val="8.157163172667812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1004 Охрана семьи и детства; </a:t>
                    </a:r>
                    <a:r>
                      <a:rPr lang="ru-RU" dirty="0" smtClean="0"/>
                      <a:t>2128,00</a:t>
                    </a:r>
                    <a:r>
                      <a:rPr lang="ru-RU" dirty="0"/>
                      <a:t>; 23%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99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0"/>
          </c:dLbls>
          <c:cat>
            <c:multiLvlStrRef>
              <c:f>Лист2!$A$15:$B$17</c:f>
              <c:multiLvlStrCache>
                <c:ptCount val="3"/>
                <c:lvl>
                  <c:pt idx="0">
                    <c:v>Пенсионное обеспечение</c:v>
                  </c:pt>
                  <c:pt idx="1">
                    <c:v>Социальное обеспечение населения</c:v>
                  </c:pt>
                  <c:pt idx="2">
                    <c:v>Охрана семьи и детства</c:v>
                  </c:pt>
                </c:lvl>
                <c:lvl>
                  <c:pt idx="0">
                    <c:v>1001</c:v>
                  </c:pt>
                  <c:pt idx="1">
                    <c:v>1003</c:v>
                  </c:pt>
                  <c:pt idx="2">
                    <c:v>1004</c:v>
                  </c:pt>
                </c:lvl>
              </c:multiLvlStrCache>
            </c:multiLvlStrRef>
          </c:cat>
          <c:val>
            <c:numRef>
              <c:f>Лист2!$C$15:$C$17</c:f>
              <c:numCache>
                <c:formatCode>#,##0.00</c:formatCode>
                <c:ptCount val="3"/>
                <c:pt idx="0">
                  <c:v>3893</c:v>
                </c:pt>
                <c:pt idx="1">
                  <c:v>3429</c:v>
                </c:pt>
                <c:pt idx="2">
                  <c:v>2128</c:v>
                </c:pt>
              </c:numCache>
            </c:numRef>
          </c:val>
        </c:ser>
        <c:ser>
          <c:idx val="1"/>
          <c:order val="1"/>
          <c:cat>
            <c:multiLvlStrRef>
              <c:f>Лист2!$A$15:$B$17</c:f>
              <c:multiLvlStrCache>
                <c:ptCount val="3"/>
                <c:lvl>
                  <c:pt idx="0">
                    <c:v>Пенсионное обеспечение</c:v>
                  </c:pt>
                  <c:pt idx="1">
                    <c:v>Социальное обеспечение населения</c:v>
                  </c:pt>
                  <c:pt idx="2">
                    <c:v>Охрана семьи и детства</c:v>
                  </c:pt>
                </c:lvl>
                <c:lvl>
                  <c:pt idx="0">
                    <c:v>1001</c:v>
                  </c:pt>
                  <c:pt idx="1">
                    <c:v>1003</c:v>
                  </c:pt>
                  <c:pt idx="2">
                    <c:v>1004</c:v>
                  </c:pt>
                </c:lvl>
              </c:multiLvlStrCache>
            </c:multiLvlStrRef>
          </c:cat>
          <c:val>
            <c:numRef>
              <c:f>Лист2!$D$15:$D$17</c:f>
              <c:numCache>
                <c:formatCode>0</c:formatCode>
                <c:ptCount val="3"/>
                <c:pt idx="0">
                  <c:v>41.195767195767196</c:v>
                </c:pt>
                <c:pt idx="1">
                  <c:v>36.285714285714285</c:v>
                </c:pt>
                <c:pt idx="2">
                  <c:v>22.518518518518526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91">
          <a:noFill/>
        </a:ln>
      </c:spPr>
    </c:plotArea>
    <c:plotVisOnly val="1"/>
    <c:dispBlanksAs val="zero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Объем розничного товарооборота,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 Товарооборот'!$B$71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2.2222222222222233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757328038820065E-2"/>
                  <c:y val="-3.2407407407407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 Товарооборот'!$A$72:$A$74</c:f>
              <c:strCache>
                <c:ptCount val="3"/>
                <c:pt idx="0">
                  <c:v>2014 год</c:v>
                </c:pt>
                <c:pt idx="1">
                  <c:v>2015</c:v>
                </c:pt>
                <c:pt idx="2">
                  <c:v>2016</c:v>
                </c:pt>
              </c:strCache>
            </c:strRef>
          </c:cat>
          <c:val>
            <c:numRef>
              <c:f>' Товарооборот'!$B$72:$B$74</c:f>
              <c:numCache>
                <c:formatCode>General</c:formatCode>
                <c:ptCount val="3"/>
                <c:pt idx="0">
                  <c:v>580</c:v>
                </c:pt>
                <c:pt idx="1">
                  <c:v>598</c:v>
                </c:pt>
                <c:pt idx="2">
                  <c:v>605.79999999999995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4292352"/>
        <c:axId val="174314624"/>
        <c:axId val="0"/>
      </c:bar3DChart>
      <c:catAx>
        <c:axId val="1742923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4314624"/>
        <c:crosses val="autoZero"/>
        <c:auto val="1"/>
        <c:lblAlgn val="ctr"/>
        <c:lblOffset val="100"/>
        <c:noMultiLvlLbl val="0"/>
      </c:catAx>
      <c:valAx>
        <c:axId val="1743146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42923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9343111133781279"/>
          <c:y val="0.1936761958984462"/>
          <c:w val="0.7180054457899836"/>
          <c:h val="0.39193086361611285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'таб к диаг 8'!$B$5</c:f>
              <c:strCache>
                <c:ptCount val="1"/>
                <c:pt idx="0">
                  <c:v>Муниципальный долг, тыс.рублей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 к диаг 8'!$C$5:$D$5</c:f>
              <c:numCache>
                <c:formatCode>General</c:formatCode>
                <c:ptCount val="2"/>
                <c:pt idx="0" formatCode="#,##0">
                  <c:v>8500</c:v>
                </c:pt>
              </c:numCache>
            </c:numRef>
          </c:val>
        </c:ser>
        <c:ser>
          <c:idx val="1"/>
          <c:order val="1"/>
          <c:tx>
            <c:strRef>
              <c:f>'таб к диаг 8'!$B$6</c:f>
              <c:strCache>
                <c:ptCount val="1"/>
                <c:pt idx="0">
                  <c:v>Доходы районного бюджета без учета безвозмездных поступлений, тыс.рублей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'таб к диаг 8'!$C$6:$D$6</c:f>
              <c:numCache>
                <c:formatCode>General</c:formatCode>
                <c:ptCount val="2"/>
                <c:pt idx="0" formatCode="#,##0">
                  <c:v>52770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3948032"/>
        <c:axId val="203949568"/>
      </c:barChart>
      <c:catAx>
        <c:axId val="203948032"/>
        <c:scaling>
          <c:orientation val="minMax"/>
        </c:scaling>
        <c:delete val="1"/>
        <c:axPos val="l"/>
        <c:majorTickMark val="out"/>
        <c:minorTickMark val="none"/>
        <c:tickLblPos val="nextTo"/>
        <c:crossAx val="203949568"/>
        <c:crosses val="autoZero"/>
        <c:auto val="1"/>
        <c:lblAlgn val="ctr"/>
        <c:lblOffset val="100"/>
        <c:noMultiLvlLbl val="0"/>
      </c:catAx>
      <c:valAx>
        <c:axId val="203949568"/>
        <c:scaling>
          <c:orientation val="minMax"/>
          <c:max val="55000"/>
          <c:min val="0"/>
        </c:scaling>
        <c:delete val="0"/>
        <c:axPos val="b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#,##0" sourceLinked="1"/>
        <c:majorTickMark val="out"/>
        <c:minorTickMark val="none"/>
        <c:tickLblPos val="nextTo"/>
        <c:spPr>
          <a:noFill/>
        </c:spPr>
        <c:txPr>
          <a:bodyPr/>
          <a:lstStyle/>
          <a:p>
            <a:pPr>
              <a:defRPr sz="1600"/>
            </a:pPr>
            <a:endParaRPr lang="ru-RU"/>
          </a:p>
        </c:txPr>
        <c:crossAx val="203948032"/>
        <c:crosses val="autoZero"/>
        <c:crossBetween val="between"/>
      </c:valAx>
      <c:spPr>
        <a:noFill/>
      </c:spPr>
    </c:plotArea>
    <c:legend>
      <c:legendPos val="b"/>
      <c:layout/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gap"/>
    <c:showDLblsOverMax val="0"/>
  </c:chart>
  <c:spPr>
    <a:noFill/>
  </c:spPr>
  <c:externalData r:id="rId2">
    <c:autoUpdate val="0"/>
  </c:externalData>
  <c:userShapes r:id="rId3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sz="1800" b="1" i="0" baseline="0" dirty="0">
                <a:solidFill>
                  <a:schemeClr val="bg1"/>
                </a:solidFill>
              </a:rPr>
              <a:t>Сведения об объеме </a:t>
            </a:r>
            <a:r>
              <a:rPr lang="ru-RU" sz="2000" b="1" i="0" baseline="0" dirty="0">
                <a:solidFill>
                  <a:schemeClr val="bg1"/>
                </a:solidFill>
              </a:rPr>
              <a:t>муниципального</a:t>
            </a:r>
            <a:r>
              <a:rPr lang="ru-RU" sz="1800" b="1" i="0" baseline="0" dirty="0">
                <a:solidFill>
                  <a:schemeClr val="bg1"/>
                </a:solidFill>
              </a:rPr>
              <a:t> долга  за 2016 год </a:t>
            </a:r>
            <a:endParaRPr lang="ru-RU" dirty="0">
              <a:solidFill>
                <a:schemeClr val="bg1"/>
              </a:solidFill>
            </a:endParaRP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'таб к диаг 4'!$A$5</c:f>
              <c:strCache>
                <c:ptCount val="1"/>
                <c:pt idx="0">
                  <c:v>Бюджетный кредит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'таб к диаг 4'!$B$4:$C$4</c:f>
              <c:strCache>
                <c:ptCount val="2"/>
                <c:pt idx="0">
                  <c:v>на 01.01.2016 года</c:v>
                </c:pt>
                <c:pt idx="1">
                  <c:v>на 01.01.2017 года</c:v>
                </c:pt>
              </c:strCache>
            </c:strRef>
          </c:cat>
          <c:val>
            <c:numRef>
              <c:f>'таб к диаг 4'!$B$5:$C$5</c:f>
              <c:numCache>
                <c:formatCode>#,##0.0</c:formatCode>
                <c:ptCount val="2"/>
                <c:pt idx="0">
                  <c:v>5000</c:v>
                </c:pt>
                <c:pt idx="1">
                  <c:v>8500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895424"/>
        <c:axId val="147896960"/>
      </c:lineChart>
      <c:catAx>
        <c:axId val="147895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47896960"/>
        <c:crosses val="autoZero"/>
        <c:auto val="1"/>
        <c:lblAlgn val="ctr"/>
        <c:lblOffset val="100"/>
        <c:noMultiLvlLbl val="0"/>
      </c:catAx>
      <c:valAx>
        <c:axId val="147896960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4789542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3646521677323983"/>
          <c:y val="0.93815644071329118"/>
          <c:w val="0.6437027928317367"/>
          <c:h val="4.9348320841647836E-2"/>
        </c:manualLayout>
      </c:layout>
      <c:overlay val="0"/>
      <c:txPr>
        <a:bodyPr/>
        <a:lstStyle/>
        <a:p>
          <a:pPr>
            <a:defRPr sz="16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'табл к диаграмме 5'!$B$4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3333FF"/>
            </a:solidFill>
          </c:spPr>
          <c:invertIfNegative val="0"/>
          <c:dLbls>
            <c:dLbl>
              <c:idx val="0"/>
              <c:layout>
                <c:manualLayout>
                  <c:x val="9.5666665913385941E-3"/>
                  <c:y val="0.197841275380133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033333214960639E-2"/>
                  <c:y val="0.310298421385682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'табл к диаграмме 5'!$C$3:$D$3</c:f>
              <c:strCache>
                <c:ptCount val="2"/>
                <c:pt idx="0">
                  <c:v>Верхний предел муниципального долга</c:v>
                </c:pt>
                <c:pt idx="1">
                  <c:v>Предельный объем муниципального долга</c:v>
                </c:pt>
              </c:strCache>
            </c:strRef>
          </c:cat>
          <c:val>
            <c:numRef>
              <c:f>'табл к диаграмме 5'!$C$4:$D$4</c:f>
              <c:numCache>
                <c:formatCode>#,##0.0</c:formatCode>
                <c:ptCount val="2"/>
                <c:pt idx="0">
                  <c:v>8500</c:v>
                </c:pt>
                <c:pt idx="1">
                  <c:v>10772</c:v>
                </c:pt>
              </c:numCache>
            </c:numRef>
          </c:val>
        </c:ser>
        <c:ser>
          <c:idx val="1"/>
          <c:order val="1"/>
          <c:tx>
            <c:strRef>
              <c:f>'табл к диаграмме 5'!$B$5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1.7766666526771648E-2"/>
                  <c:y val="0.197841275380133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866666494488075E-2"/>
                  <c:y val="0.181180957453385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'табл к диаграмме 5'!$C$3:$D$3</c:f>
              <c:strCache>
                <c:ptCount val="2"/>
                <c:pt idx="0">
                  <c:v>Верхний предел муниципального долга</c:v>
                </c:pt>
                <c:pt idx="1">
                  <c:v>Предельный объем муниципального долга</c:v>
                </c:pt>
              </c:strCache>
            </c:strRef>
          </c:cat>
          <c:val>
            <c:numRef>
              <c:f>'табл к диаграмме 5'!$C$5:$D$5</c:f>
              <c:numCache>
                <c:formatCode>#,##0.0</c:formatCode>
                <c:ptCount val="2"/>
                <c:pt idx="0">
                  <c:v>8500</c:v>
                </c:pt>
                <c:pt idx="1">
                  <c:v>8500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9618816"/>
        <c:axId val="209620352"/>
        <c:axId val="0"/>
      </c:bar3DChart>
      <c:catAx>
        <c:axId val="2096188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209620352"/>
        <c:crosses val="autoZero"/>
        <c:auto val="1"/>
        <c:lblAlgn val="ctr"/>
        <c:lblOffset val="100"/>
        <c:noMultiLvlLbl val="0"/>
      </c:catAx>
      <c:valAx>
        <c:axId val="20962035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09618816"/>
        <c:crosses val="autoZero"/>
        <c:crossBetween val="between"/>
      </c:valAx>
      <c:spPr>
        <a:noFill/>
      </c:spPr>
    </c:plotArea>
    <c:legend>
      <c:legendPos val="b"/>
      <c:layout>
        <c:manualLayout>
          <c:xMode val="edge"/>
          <c:yMode val="edge"/>
          <c:x val="0.11299772089503107"/>
          <c:y val="0.94984637579872366"/>
          <c:w val="0.69473789216741855"/>
          <c:h val="3.7658385756215294E-2"/>
        </c:manualLayout>
      </c:layout>
      <c:overlay val="0"/>
      <c:txPr>
        <a:bodyPr/>
        <a:lstStyle/>
        <a:p>
          <a:pPr>
            <a:defRPr sz="16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Численность  населения, занятых в экономике района, чел.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848840769903756"/>
          <c:y val="0.31505796150481213"/>
          <c:w val="0.86928937007874041"/>
          <c:h val="0.58748067949839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Лист1!$A$99</c:f>
              <c:strCache>
                <c:ptCount val="1"/>
                <c:pt idx="0">
                  <c:v>Численность  населения, занятых в экономике</c:v>
                </c:pt>
              </c:strCache>
            </c:strRef>
          </c:tx>
          <c:spPr>
            <a:ln w="76200"/>
          </c:spPr>
          <c:dLbls>
            <c:dLbl>
              <c:idx val="1"/>
              <c:layout>
                <c:manualLayout>
                  <c:x val="-0.10661111111111109"/>
                  <c:y val="8.33333333333333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7222222222221203E-3"/>
                  <c:y val="-5.55555555555554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trendline>
            <c:spPr>
              <a:ln w="44450">
                <a:noFill/>
              </a:ln>
            </c:spPr>
            <c:trendlineType val="linear"/>
            <c:dispRSqr val="0"/>
            <c:dispEq val="0"/>
          </c:trendline>
          <c:cat>
            <c:numRef>
              <c:f>Лист1!$B$98:$D$98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Лист1!$B$99:$D$99</c:f>
              <c:numCache>
                <c:formatCode>General</c:formatCode>
                <c:ptCount val="3"/>
                <c:pt idx="0">
                  <c:v>2530</c:v>
                </c:pt>
                <c:pt idx="1">
                  <c:v>2491</c:v>
                </c:pt>
                <c:pt idx="2">
                  <c:v>2411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74344064"/>
        <c:axId val="174345600"/>
      </c:lineChart>
      <c:catAx>
        <c:axId val="174344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4345600"/>
        <c:crosses val="autoZero"/>
        <c:auto val="1"/>
        <c:lblAlgn val="ctr"/>
        <c:lblOffset val="100"/>
        <c:noMultiLvlLbl val="0"/>
      </c:catAx>
      <c:valAx>
        <c:axId val="1743456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43440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Инвестиции в основной капитал </a:t>
            </a:r>
          </a:p>
          <a:p>
            <a:pPr>
              <a:defRPr/>
            </a:pPr>
            <a:r>
              <a:rPr lang="ru-RU"/>
              <a:t>на душу населения, тыс.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74543232"/>
        <c:axId val="174544768"/>
        <c:axId val="0"/>
      </c:bar3DChart>
      <c:catAx>
        <c:axId val="174543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74544768"/>
        <c:crosses val="autoZero"/>
        <c:auto val="1"/>
        <c:lblAlgn val="ctr"/>
        <c:lblOffset val="100"/>
        <c:noMultiLvlLbl val="0"/>
      </c:catAx>
      <c:valAx>
        <c:axId val="17454476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745432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Среднемесячная заработная плата, руб.</a:t>
            </a:r>
            <a:endParaRPr lang="ru-RU" dirty="0"/>
          </a:p>
        </c:rich>
      </c:tx>
      <c:layout>
        <c:manualLayout>
          <c:xMode val="edge"/>
          <c:yMode val="edge"/>
          <c:x val="0.15471915955698409"/>
          <c:y val="0"/>
        </c:manualLayout>
      </c:layout>
      <c:overlay val="1"/>
    </c:title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1"/>
        </a:solidFill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844636036608962"/>
          <c:y val="0.24009409582510155"/>
          <c:w val="0.72649377341911492"/>
          <c:h val="0.52525111944083502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chemeClr val="tx2">
                <a:lumMod val="60000"/>
                <a:lumOff val="40000"/>
              </a:schemeClr>
            </a:solidFill>
            <a:ln w="22225">
              <a:solidFill>
                <a:srgbClr val="FF0000"/>
              </a:solidFill>
            </a:ln>
            <a:effectLst>
              <a:outerShdw blurRad="635000" dist="50800" dir="5400000" algn="ctr" rotWithShape="0">
                <a:srgbClr val="FF0000"/>
              </a:outerShdw>
            </a:effectLst>
          </c:spPr>
          <c:invertIfNegative val="0"/>
          <c:dLbls>
            <c:dLbl>
              <c:idx val="0"/>
              <c:layout>
                <c:manualLayout>
                  <c:x val="2.3637121648568259E-2"/>
                  <c:y val="-2.56019940436725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5150263945472266E-3"/>
                  <c:y val="-1.8852967949797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364161141316485E-2"/>
                  <c:y val="-1.42233300242625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4746849433682625E-3"/>
                  <c:y val="-3.0622493558063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3332665213601692E-3"/>
                  <c:y val="-4.7356073339521416E-2"/>
                </c:manualLayout>
              </c:layout>
              <c:tx>
                <c:rich>
                  <a:bodyPr/>
                  <a:lstStyle/>
                  <a:p>
                    <a:r>
                      <a:rPr lang="en-US" sz="1300" dirty="0" smtClean="0"/>
                      <a:t>16</a:t>
                    </a:r>
                    <a:r>
                      <a:rPr lang="ru-RU" sz="1300" dirty="0" smtClean="0"/>
                      <a:t>081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3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'з плата'!$R$48:$R$52</c:f>
              <c:strCache>
                <c:ptCount val="5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</c:strCache>
            </c:strRef>
          </c:cat>
          <c:val>
            <c:numRef>
              <c:f>'з плата'!$S$50:$S$54</c:f>
              <c:numCache>
                <c:formatCode>General</c:formatCode>
                <c:ptCount val="5"/>
                <c:pt idx="0">
                  <c:v>11156</c:v>
                </c:pt>
                <c:pt idx="1">
                  <c:v>12764</c:v>
                </c:pt>
                <c:pt idx="2">
                  <c:v>15096</c:v>
                </c:pt>
                <c:pt idx="3">
                  <c:v>15471</c:v>
                </c:pt>
                <c:pt idx="4">
                  <c:v>16200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4557440"/>
        <c:axId val="174575616"/>
        <c:axId val="0"/>
      </c:bar3DChart>
      <c:catAx>
        <c:axId val="174557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ru-RU"/>
          </a:p>
        </c:txPr>
        <c:crossAx val="174575616"/>
        <c:crosses val="autoZero"/>
        <c:auto val="1"/>
        <c:lblAlgn val="ctr"/>
        <c:lblOffset val="100"/>
        <c:noMultiLvlLbl val="0"/>
      </c:catAx>
      <c:valAx>
        <c:axId val="174575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45574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chemeClr val="tx1"/>
                </a:solidFill>
                <a:effectLst/>
              </a:defRPr>
            </a:pPr>
            <a:r>
              <a:rPr lang="ru-RU" sz="1800" i="0" dirty="0">
                <a:solidFill>
                  <a:schemeClr val="tx1"/>
                </a:solidFill>
                <a:effectLst/>
              </a:rPr>
              <a:t>Среднемесячная пенсия, руб.</a:t>
            </a:r>
          </a:p>
        </c:rich>
      </c:tx>
      <c:layout>
        <c:manualLayout>
          <c:xMode val="edge"/>
          <c:yMode val="edge"/>
          <c:x val="0.22541748234870457"/>
          <c:y val="8.007208745419412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noFill/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670154073789776E-2"/>
          <c:y val="0.3157452468773716"/>
          <c:w val="0.89428368438860328"/>
          <c:h val="0.6132443686640222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'з плата'!$R$8</c:f>
              <c:strCache>
                <c:ptCount val="1"/>
                <c:pt idx="0">
                  <c:v>Руб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rgbClr val="FFFF00"/>
              </a:solidFill>
            </a:ln>
          </c:spPr>
          <c:invertIfNegative val="0"/>
          <c:dLbls>
            <c:dLbl>
              <c:idx val="0"/>
              <c:layout>
                <c:manualLayout>
                  <c:x val="2.3830866136700084E-2"/>
                  <c:y val="-3.41964679253286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0480705290061115E-3"/>
                  <c:y val="-2.8935472859893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4029375523931685E-2"/>
                  <c:y val="-1.57829851963055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7931235100543614E-3"/>
                  <c:y val="-2.1043980261740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7053490115878998E-2"/>
                  <c:y val="2.630497532717589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11646</a:t>
                    </a:r>
                  </a:p>
                  <a:p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'з плата'!$Q$9:$Q$13</c:f>
              <c:strCache>
                <c:ptCount val="5"/>
                <c:pt idx="0">
                  <c:v>2012 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 год</c:v>
                </c:pt>
              </c:strCache>
            </c:strRef>
          </c:cat>
          <c:val>
            <c:numRef>
              <c:f>'з плата'!$R$9:$R$13</c:f>
              <c:numCache>
                <c:formatCode>General</c:formatCode>
                <c:ptCount val="5"/>
                <c:pt idx="0">
                  <c:v>8285</c:v>
                </c:pt>
                <c:pt idx="1">
                  <c:v>8730</c:v>
                </c:pt>
                <c:pt idx="2">
                  <c:v>9494</c:v>
                </c:pt>
                <c:pt idx="3">
                  <c:v>10573</c:v>
                </c:pt>
                <c:pt idx="4">
                  <c:v>11257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74582784"/>
        <c:axId val="174663552"/>
        <c:axId val="0"/>
      </c:bar3DChart>
      <c:catAx>
        <c:axId val="174582784"/>
        <c:scaling>
          <c:orientation val="minMax"/>
        </c:scaling>
        <c:delete val="0"/>
        <c:axPos val="b"/>
        <c:majorTickMark val="out"/>
        <c:minorTickMark val="none"/>
        <c:tickLblPos val="nextTo"/>
        <c:crossAx val="174663552"/>
        <c:crosses val="autoZero"/>
        <c:auto val="1"/>
        <c:lblAlgn val="ctr"/>
        <c:lblOffset val="100"/>
        <c:noMultiLvlLbl val="0"/>
      </c:catAx>
      <c:valAx>
        <c:axId val="174663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45827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Доходы населения в среднем на душу, тыс.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'Дох населения'!$J$53</c:f>
              <c:strCache>
                <c:ptCount val="1"/>
                <c:pt idx="0">
                  <c:v>доходы в среднем на душу населения, тыс руб.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000000000000001E-2"/>
                  <c:y val="-2.77777777777776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666666666666666E-2"/>
                  <c:y val="-2.31481481481481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000000000000001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'Дох населения'!$K$52:$M$52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'Дох населения'!$K$53:$M$53</c:f>
              <c:numCache>
                <c:formatCode>0.00</c:formatCode>
                <c:ptCount val="3"/>
                <c:pt idx="0">
                  <c:v>130.29319875030041</c:v>
                </c:pt>
                <c:pt idx="1">
                  <c:v>141.14397937891246</c:v>
                </c:pt>
                <c:pt idx="2">
                  <c:v>150.67432567432567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0580992"/>
        <c:axId val="190599168"/>
        <c:axId val="0"/>
      </c:bar3DChart>
      <c:catAx>
        <c:axId val="190580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0599168"/>
        <c:crosses val="autoZero"/>
        <c:auto val="1"/>
        <c:lblAlgn val="ctr"/>
        <c:lblOffset val="100"/>
        <c:noMultiLvlLbl val="0"/>
      </c:catAx>
      <c:valAx>
        <c:axId val="19059916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905809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Прожиточный </a:t>
            </a:r>
            <a:r>
              <a:rPr lang="ru-RU" dirty="0" smtClean="0"/>
              <a:t>минимум                               </a:t>
            </a:r>
            <a:r>
              <a:rPr lang="ru-RU" dirty="0"/>
              <a:t>в среднем на  душу населения, </a:t>
            </a:r>
            <a:r>
              <a:rPr lang="ru-RU" dirty="0" smtClean="0"/>
              <a:t>руб.</a:t>
            </a:r>
            <a:endParaRPr lang="ru-RU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Лист1!$A$95</c:f>
              <c:strCache>
                <c:ptCount val="1"/>
                <c:pt idx="0">
                  <c:v>Прожиточный минимум в среднем на  душу населения, руб</c:v>
                </c:pt>
              </c:strCache>
            </c:strRef>
          </c:tx>
          <c:spPr>
            <a:ln w="57150"/>
          </c:spPr>
          <c:dLbls>
            <c:txPr>
              <a:bodyPr/>
              <a:lstStyle/>
              <a:p>
                <a:pPr>
                  <a:defRPr sz="1600" b="1" i="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Лист1!$B$94:$D$94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Лист1!$B$95:$D$95</c:f>
              <c:numCache>
                <c:formatCode>General</c:formatCode>
                <c:ptCount val="3"/>
                <c:pt idx="0">
                  <c:v>6306.2</c:v>
                </c:pt>
                <c:pt idx="1">
                  <c:v>7461.8</c:v>
                </c:pt>
                <c:pt idx="2">
                  <c:v>7643.2</c:v>
                </c:pt>
              </c:numCache>
            </c:numRef>
          </c:val>
          <c:smooth val="0"/>
        </c:ser>
        <c:dLbls>
          <c:dLblPos val="b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0614144"/>
        <c:axId val="190629376"/>
      </c:lineChart>
      <c:catAx>
        <c:axId val="190614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0629376"/>
        <c:crosses val="autoZero"/>
        <c:auto val="1"/>
        <c:lblAlgn val="ctr"/>
        <c:lblOffset val="100"/>
        <c:noMultiLvlLbl val="0"/>
      </c:catAx>
      <c:valAx>
        <c:axId val="190629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06141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0.14173</cdr:x>
      <cdr:y>0.79753</cdr:y>
    </cdr:from>
    <cdr:to>
      <cdr:x>0.3404</cdr:x>
      <cdr:y>0.98921</cdr:y>
    </cdr:to>
    <cdr:sp macro="" textlink="">
      <cdr:nvSpPr>
        <cdr:cNvPr id="3" name="Трапеция 2"/>
        <cdr:cNvSpPr/>
      </cdr:nvSpPr>
      <cdr:spPr>
        <a:xfrm xmlns:a="http://schemas.openxmlformats.org/drawingml/2006/main">
          <a:off x="1317038" y="4863602"/>
          <a:ext cx="1846204" cy="116889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baseline="0">
              <a:solidFill>
                <a:sysClr val="windowText" lastClr="000000"/>
              </a:solidFill>
            </a:rPr>
            <a:t>41,7 тыс.рублей на 1 жителя</a:t>
          </a:r>
          <a:endParaRPr lang="ru-RU" sz="1600" b="1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0.40241</cdr:x>
      <cdr:y>0.80058</cdr:y>
    </cdr:from>
    <cdr:to>
      <cdr:x>0.60235</cdr:x>
      <cdr:y>0.99306</cdr:y>
    </cdr:to>
    <cdr:sp macro="" textlink="">
      <cdr:nvSpPr>
        <cdr:cNvPr id="6" name="Трапеция 5"/>
        <cdr:cNvSpPr/>
      </cdr:nvSpPr>
      <cdr:spPr>
        <a:xfrm xmlns:a="http://schemas.openxmlformats.org/drawingml/2006/main">
          <a:off x="3739446" y="4882170"/>
          <a:ext cx="1857962" cy="1173849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>
              <a:solidFill>
                <a:sysClr val="windowText" lastClr="000000"/>
              </a:solidFill>
            </a:rPr>
            <a:t>35,0</a:t>
          </a:r>
          <a:r>
            <a:rPr lang="ru-RU" sz="1600" b="1" baseline="0">
              <a:solidFill>
                <a:sysClr val="windowText" lastClr="000000"/>
              </a:solidFill>
            </a:rPr>
            <a:t> </a:t>
          </a:r>
          <a:r>
            <a:rPr lang="ru-RU" sz="1600" b="1">
              <a:solidFill>
                <a:sysClr val="windowText" lastClr="000000"/>
              </a:solidFill>
            </a:rPr>
            <a:t>тыс.рублей на 1 жителя</a:t>
          </a:r>
        </a:p>
      </cdr:txBody>
    </cdr:sp>
  </cdr:relSizeAnchor>
  <cdr:relSizeAnchor xmlns:cdr="http://schemas.openxmlformats.org/drawingml/2006/chartDrawing">
    <cdr:from>
      <cdr:x>0.6517</cdr:x>
      <cdr:y>0.80058</cdr:y>
    </cdr:from>
    <cdr:to>
      <cdr:x>0.8567</cdr:x>
      <cdr:y>0.99113</cdr:y>
    </cdr:to>
    <cdr:sp macro="" textlink="">
      <cdr:nvSpPr>
        <cdr:cNvPr id="7" name="Трапеция 6"/>
        <cdr:cNvSpPr/>
      </cdr:nvSpPr>
      <cdr:spPr>
        <a:xfrm xmlns:a="http://schemas.openxmlformats.org/drawingml/2006/main">
          <a:off x="6056020" y="4882171"/>
          <a:ext cx="1905000" cy="1162088"/>
        </a:xfrm>
        <a:prstGeom xmlns:a="http://schemas.openxmlformats.org/drawingml/2006/main" prst="trapezoid">
          <a:avLst/>
        </a:prstGeom>
        <a:noFill xmlns:a="http://schemas.openxmlformats.org/drawingml/2006/main"/>
        <a:ln xmlns:a="http://schemas.openxmlformats.org/drawingml/2006/main" w="38100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600" b="1" baseline="0">
              <a:solidFill>
                <a:sysClr val="windowText" lastClr="000000"/>
              </a:solidFill>
            </a:rPr>
            <a:t>47,1 тыс.рублей на 1 жителя</a:t>
          </a:r>
          <a:endParaRPr lang="ru-RU" sz="1600" b="1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0.75324</cdr:x>
      <cdr:y>0.87158</cdr:y>
    </cdr:from>
    <cdr:to>
      <cdr:x>0.75816</cdr:x>
      <cdr:y>0.87908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999627" y="5315185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0.49478</cdr:x>
      <cdr:y>0.05978</cdr:y>
    </cdr:from>
    <cdr:to>
      <cdr:x>0.59318</cdr:x>
      <cdr:y>0.20972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597870" y="3645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0.40873</cdr:x>
      <cdr:y>0.06556</cdr:y>
    </cdr:from>
    <cdr:to>
      <cdr:x>0.50713</cdr:x>
      <cdr:y>0.2155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98241" y="39981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fontAlgn="base"/>
          <a:endParaRPr lang="ru-RU" sz="1100" b="0" i="0" baseline="0"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0.20753</cdr:x>
      <cdr:y>0</cdr:y>
    </cdr:from>
    <cdr:to>
      <cdr:x>0.86429</cdr:x>
      <cdr:y>0.10798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28511" y="0"/>
          <a:ext cx="6103062" cy="6584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>
              <a:solidFill>
                <a:schemeClr val="bg1"/>
              </a:solidFill>
            </a:rPr>
            <a:t>Соблюдение ограничений, установленных решением  о бюджете за 2016 год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0.58463</cdr:x>
      <cdr:y>0.09641</cdr:y>
    </cdr:from>
    <cdr:to>
      <cdr:x>0.68303</cdr:x>
      <cdr:y>0.24636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32778" y="58796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0.47074</cdr:x>
      <cdr:y>0.05978</cdr:y>
    </cdr:from>
    <cdr:to>
      <cdr:x>0.56914</cdr:x>
      <cdr:y>0.20972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74444" y="3645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</cdr:x>
      <cdr:y>0</cdr:y>
    </cdr:from>
    <cdr:to>
      <cdr:x>0.00262</cdr:x>
      <cdr:y>0.004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0"/>
          <a:ext cx="24386" cy="2438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0.4062</cdr:x>
      <cdr:y>0.07713</cdr:y>
    </cdr:from>
    <cdr:to>
      <cdr:x>0.5046</cdr:x>
      <cdr:y>0.22707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774722" y="4703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0.19108</cdr:x>
      <cdr:y>0.47436</cdr:y>
    </cdr:from>
    <cdr:to>
      <cdr:x>0.28948</cdr:x>
      <cdr:y>0.6243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775648" y="28927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/>
            <a:t>100%</a:t>
          </a:r>
        </a:p>
      </cdr:txBody>
    </cdr:sp>
  </cdr:relSizeAnchor>
  <cdr:relSizeAnchor xmlns:cdr="http://schemas.openxmlformats.org/drawingml/2006/chartDrawing">
    <cdr:from>
      <cdr:x>0.4138</cdr:x>
      <cdr:y>0.47821</cdr:y>
    </cdr:from>
    <cdr:to>
      <cdr:x>0.52485</cdr:x>
      <cdr:y>0.54185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845278" y="2916296"/>
          <a:ext cx="1031992" cy="3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400" b="1"/>
            <a:t>95,5%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0.33281</cdr:x>
      <cdr:y>0.54185</cdr:y>
    </cdr:from>
    <cdr:to>
      <cdr:x>0.38975</cdr:x>
      <cdr:y>0.59005</cdr:y>
    </cdr:to>
    <cdr:sp macro="" textlink="">
      <cdr:nvSpPr>
        <cdr:cNvPr id="2" name="TextBox 1"/>
        <cdr:cNvSpPr txBox="1"/>
      </cdr:nvSpPr>
      <cdr:spPr>
        <a:xfrm xmlns:a="http://schemas.openxmlformats.org/drawingml/2006/main" rot="11128931" flipV="1">
          <a:off x="3092685" y="3304350"/>
          <a:ext cx="529167" cy="2939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0.26954</cdr:x>
      <cdr:y>0.47628</cdr:y>
    </cdr:from>
    <cdr:to>
      <cdr:x>0.3809</cdr:x>
      <cdr:y>0.53606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04722" y="2904537"/>
          <a:ext cx="1034815" cy="364537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/>
            <a:t>305</a:t>
          </a:r>
          <a:r>
            <a:rPr lang="ru-RU" sz="1600" b="1" baseline="0"/>
            <a:t> 661</a:t>
          </a:r>
          <a:endParaRPr lang="ru-RU" sz="1600" b="1"/>
        </a:p>
      </cdr:txBody>
    </cdr:sp>
  </cdr:relSizeAnchor>
  <cdr:relSizeAnchor xmlns:cdr="http://schemas.openxmlformats.org/drawingml/2006/chartDrawing">
    <cdr:from>
      <cdr:x>0.58083</cdr:x>
      <cdr:y>0.18897</cdr:y>
    </cdr:from>
    <cdr:to>
      <cdr:x>0.65423</cdr:x>
      <cdr:y>0.24489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397499" y="1152400"/>
          <a:ext cx="682037" cy="34101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/>
            <a:t>49 107</a:t>
          </a:r>
        </a:p>
      </cdr:txBody>
    </cdr:sp>
  </cdr:relSizeAnchor>
  <cdr:relSizeAnchor xmlns:cdr="http://schemas.openxmlformats.org/drawingml/2006/chartDrawing">
    <cdr:from>
      <cdr:x>0.72636</cdr:x>
      <cdr:y>0.27189</cdr:y>
    </cdr:from>
    <cdr:to>
      <cdr:x>0.7871</cdr:x>
      <cdr:y>0.32588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749833" y="1658057"/>
          <a:ext cx="564425" cy="329258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/>
            <a:t>3 663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0.10254</cdr:x>
      <cdr:y>0.06373</cdr:y>
    </cdr:from>
    <cdr:to>
      <cdr:x>0.90486</cdr:x>
      <cdr:y>0.14869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52499" y="382964"/>
          <a:ext cx="7453067" cy="5106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0.06871</cdr:x>
      <cdr:y>0.04902</cdr:y>
    </cdr:from>
    <cdr:to>
      <cdr:x>0.95877</cdr:x>
      <cdr:y>0.11601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38272" y="294588"/>
          <a:ext cx="8268093" cy="4026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0.01538</cdr:x>
      <cdr:y>0.92263</cdr:y>
    </cdr:from>
    <cdr:to>
      <cdr:x>0.92453</cdr:x>
      <cdr:y>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2875" y="6103301"/>
          <a:ext cx="8443162" cy="5118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800" dirty="0"/>
            <a:t>Всего расходов </a:t>
          </a:r>
          <a:r>
            <a:rPr lang="ru-RU" sz="2800" dirty="0" smtClean="0"/>
            <a:t>349 781 тыс</a:t>
          </a:r>
          <a:r>
            <a:rPr lang="ru-RU" sz="2800" dirty="0"/>
            <a:t>. руб.</a:t>
          </a:r>
        </a:p>
        <a:p xmlns:a="http://schemas.openxmlformats.org/drawingml/2006/main">
          <a:endParaRPr lang="ru-RU" sz="2800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0.0983</cdr:x>
      <cdr:y>0.79826</cdr:y>
    </cdr:from>
    <cdr:to>
      <cdr:x>0.93698</cdr:x>
      <cdr:y>0.99289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44826" y="4646543"/>
          <a:ext cx="7181022" cy="11347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/>
            <a:t>Всего на образование израсходовано 225 414 тыс. руб., из них на строительство </a:t>
          </a:r>
          <a:r>
            <a:rPr lang="ru-RU" sz="1800" b="1" dirty="0" err="1"/>
            <a:t>пристроя</a:t>
          </a:r>
          <a:r>
            <a:rPr lang="ru-RU" sz="1800" b="1" dirty="0"/>
            <a:t> на 16 классов к Тонкинской средней школе 89 250 тыс. руб</a:t>
          </a:r>
          <a:r>
            <a:rPr lang="ru-RU" sz="1800" b="1" dirty="0" smtClean="0"/>
            <a:t>. или </a:t>
          </a:r>
          <a:r>
            <a:rPr lang="ru-RU" sz="1800" b="1" dirty="0"/>
            <a:t>40% от расходов на образование.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0.07</cdr:x>
      <cdr:y>0.39619</cdr:y>
    </cdr:from>
    <cdr:to>
      <cdr:x>0.1625</cdr:x>
      <cdr:y>0.54613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50488" y="2416097"/>
          <a:ext cx="859573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0.08875</cdr:x>
      <cdr:y>0.41143</cdr:y>
    </cdr:from>
    <cdr:to>
      <cdr:x>0.18625</cdr:x>
      <cdr:y>0.52381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24726" y="2509023"/>
          <a:ext cx="906037" cy="6853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b="1" dirty="0"/>
            <a:t>2016 год</a:t>
          </a:r>
        </a:p>
        <a:p xmlns:a="http://schemas.openxmlformats.org/drawingml/2006/main">
          <a:endParaRPr lang="ru-RU" sz="1800" dirty="0"/>
        </a:p>
      </cdr:txBody>
    </cdr:sp>
  </cdr:relSizeAnchor>
  <cdr:relSizeAnchor xmlns:cdr="http://schemas.openxmlformats.org/drawingml/2006/chartDrawing">
    <cdr:from>
      <cdr:x>0.095</cdr:x>
      <cdr:y>0.72</cdr:y>
    </cdr:from>
    <cdr:to>
      <cdr:x>0.8875</cdr:x>
      <cdr:y>0.77714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882805" y="4390792"/>
          <a:ext cx="7364452" cy="3484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/>
            <a:t>Удельный вес</a:t>
          </a:r>
          <a:r>
            <a:rPr lang="ru-RU" sz="2000" b="1" baseline="0"/>
            <a:t> муниципального долга  - 16,1 %</a:t>
          </a:r>
          <a:endParaRPr lang="ru-RU" sz="2000" b="1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FC9DD0E-33E6-49DE-BEBE-1033EB21F2B5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2FED952-2BD0-4A9F-BA46-EFA1505156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0999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D45EE62-B7F1-49C6-8C50-47AF6D2F8F60}" type="datetimeFigureOut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08B7E9C6-FF88-4119-875D-C5CF3DAAB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92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0900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ABB8F4D2-D6E6-4E92-AFB9-DC884F36F3BC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75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1924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D4FDCE8E-205F-407D-B33A-60B813B756AE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76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05BF90-8C21-4F71-88CE-7D4CF8FFD166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1FFC3E4-CEE2-4FF1-BCF0-7386A0775945}" type="slidenum">
              <a:rPr lang="ru-RU" sz="1200" b="0">
                <a:solidFill>
                  <a:schemeClr val="tx1"/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 b="0" dirty="0">
              <a:solidFill>
                <a:schemeClr val="tx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4756" name="Номер слайда 3"/>
          <p:cNvSpPr txBox="1">
            <a:spLocks noGrp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7CA0B8EA-7E51-43FF-8212-6E68545F7B95}" type="slidenum">
              <a:rPr lang="en-US" altLang="ru-RU" sz="1200" b="0">
                <a:solidFill>
                  <a:schemeClr val="tx1"/>
                </a:solidFill>
                <a:latin typeface="Arial" charset="0"/>
              </a:rPr>
              <a:pPr algn="r" eaLnBrk="1" hangingPunct="1"/>
              <a:t>19</a:t>
            </a:fld>
            <a:endParaRPr lang="en-US" altLang="ru-RU" sz="1200" b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4875"/>
            <a:ext cx="4984750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Rectangle 3"/>
          <p:cNvSpPr>
            <a:spLocks noGrp="1"/>
          </p:cNvSpPr>
          <p:nvPr>
            <p:ph type="body" idx="1"/>
          </p:nvPr>
        </p:nvSpPr>
        <p:spPr bwMode="auto">
          <a:xfrm>
            <a:off x="906463" y="4716463"/>
            <a:ext cx="4984750" cy="44656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8852" name="Номер слайда 1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r" eaLnBrk="1" hangingPunct="1"/>
            <a:fld id="{CD326190-D129-4856-AE45-F587E24AFA12}" type="slidenum">
              <a:rPr lang="ru-RU" sz="1200" b="0">
                <a:solidFill>
                  <a:schemeClr val="tx1"/>
                </a:solidFill>
                <a:latin typeface="Calibri" pitchFamily="34" charset="0"/>
              </a:rPr>
              <a:pPr algn="r" eaLnBrk="1" hangingPunct="1"/>
              <a:t>65</a:t>
            </a:fld>
            <a:endParaRPr lang="ru-RU" sz="1200" b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BAAC0-A0B9-4A49-A806-2697A440D2A2}" type="datetime1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7EDA8-A5AD-4EB3-9C14-3C54DAF1C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532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B8124-561A-4953-A807-C77685D47625}" type="datetime1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DBD90-EA4E-42D6-BF21-965A319DD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03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2ADBA-B292-4B65-A8FF-F897886EAA96}" type="datetime1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5B3E2-C22D-43AA-8C3D-B6F8DF387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17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8DB46-8CFE-4462-A5FE-D61DCF1ABC3E}" type="datetime1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AC993-2F8E-42D6-8DF2-A372170388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244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DAA09-A9C9-4F68-B24D-5EAC4A5C8C03}" type="datetime1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F71EE-DFAB-4DC9-A433-3DC71469E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22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3D33B-7D87-4C26-90D1-0702A59B6570}" type="datetime1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EC223-DBEE-4413-A272-274FEDF25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60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9E389-32EC-4A8B-9E33-51BF28766557}" type="datetime1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64A50-49AC-4C96-A07B-4A8E858A5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495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0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3F791688-4AA8-43E7-9C91-EBBB196C592D}" type="datetime1">
              <a:rPr lang="ru-RU"/>
              <a:pPr>
                <a:defRPr/>
              </a:pPr>
              <a:t>10.03.2017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 b="0">
                <a:latin typeface="Candara" pitchFamily="34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b="0">
                <a:solidFill>
                  <a:schemeClr val="tx2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4701F628-953C-4B04-ACED-342647B03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1" r:id="rId1"/>
    <p:sldLayoutId id="2147484542" r:id="rId2"/>
    <p:sldLayoutId id="2147484543" r:id="rId3"/>
    <p:sldLayoutId id="2147484544" r:id="rId4"/>
    <p:sldLayoutId id="2147484545" r:id="rId5"/>
    <p:sldLayoutId id="2147484546" r:id="rId6"/>
    <p:sldLayoutId id="2147484547" r:id="rId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7" Type="http://schemas.openxmlformats.org/officeDocument/2006/relationships/chart" Target="../charts/chart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oleObject" Target="../embeddings/_____Microsoft_Excel_97-20031.xls"/><Relationship Id="rId4" Type="http://schemas.openxmlformats.org/officeDocument/2006/relationships/chart" Target="../charts/char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9.xml"/><Relationship Id="rId4" Type="http://schemas.openxmlformats.org/officeDocument/2006/relationships/image" Target="../media/image41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5.emf"/><Relationship Id="rId4" Type="http://schemas.openxmlformats.org/officeDocument/2006/relationships/oleObject" Target="../embeddings/_____Microsoft_Excel_97-20035.xls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hyperlink" Target="http://mf.nnov.ru/JavaScript'%20type='text/javascript'%3e%20%3c!--%20var%20prefix%20=%20'mailto:';%20var%20suffix%20=%20'';%20var%20attribs%20=%20'';%20var%20path%20=%20'hr'%20+%20'ef'%20+%20'=';%20var%20addy46399%20=%20'official'%20+%20'@';%20addy46399%20=%20addy46399%20+%20'fin'%20+%20'.'%20+%20'kreml'%20+%20'.'%20+%20'nnov'%20+%20'.'%20+%20'ru';%20document.write(%20'%3ca%20'%20+%20path%20+%20'/''%20+%20prefix%20+%20addy46399%20+%20suffix%20+%20'/''%20+%20attribs%20+%20'%3e'%20);%20document.write(%20addy46399%20);%20document.write(%20'%3c/a%3e'%20);%20/--%3e%20%3c/script%3e%3cscript%20language='JavaScript'%20type='text/javascript'%3e%20%3c!--%20document.write(%20'%3cspan%20style=/'display:%20none;/'%3e'%20);%20/--%3e%20%3c/script%3e&#1069;&#1090;&#1086;&#1090;%20e-mail%20&#1072;&#1076;&#1088;&#1077;&#1089;%20&#1079;&#1072;&#1097;&#1080;&#1097;&#1077;&#1085;%20&#1086;&#1090;%20&#1089;&#1087;&#1072;&#1084;-&#1073;&#1086;&#1090;&#1086;&#1074;,%20&#1076;&#1083;&#1103;%20&#1077;&#1075;&#1086;%20&#1087;&#1088;&#1086;&#1089;&#1084;&#1086;&#1090;&#1088;&#1072;%20&#1091;%20&#1042;&#1072;&#1089;%20&#1076;&#1086;&#1083;&#1078;&#1077;&#1085;%20&#1073;&#1099;&#1090;&#1100;%20&#1074;&#1082;&#1083;&#1102;&#1095;&#1077;&#1085;%20Javascript%20%3cscript%20language='JavaScript'%20type='text/javascript'%3e%20%3c!--%20document.write(%20'%3c/'%20);%20document.write(%20'span%3e" TargetMode="External"/><Relationship Id="rId4" Type="http://schemas.openxmlformats.org/officeDocument/2006/relationships/hyperlink" Target="http://www.government-nnov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9B8868-FFDB-4E56-A7BF-1DCEA643C037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1138" y="5732463"/>
            <a:ext cx="8064500" cy="981075"/>
          </a:xfrm>
        </p:spPr>
        <p:txBody>
          <a:bodyPr/>
          <a:lstStyle/>
          <a:p>
            <a:pPr marL="1233488" lvl="4" indent="0" algn="ctr" eaLnBrk="1" hangingPunct="1">
              <a:buFont typeface="Symbol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</a:rPr>
              <a:t>по проекту решения Земского собрания «Об исполнении районного бюджета за 2016 год»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260648"/>
            <a:ext cx="432048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Тонкинский муниципальный район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lumMod val="2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Нижегородской области </a:t>
            </a: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0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lumMod val="2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9221" name="TextBox 8"/>
          <p:cNvSpPr txBox="1">
            <a:spLocks noChangeArrowheads="1"/>
          </p:cNvSpPr>
          <p:nvPr/>
        </p:nvSpPr>
        <p:spPr bwMode="auto">
          <a:xfrm>
            <a:off x="5759450" y="2852738"/>
            <a:ext cx="936625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 dirty="0">
              <a:solidFill>
                <a:schemeClr val="tx1"/>
              </a:solidFill>
              <a:latin typeface="Candara" pitchFamily="34" charset="0"/>
            </a:endParaRPr>
          </a:p>
        </p:txBody>
      </p:sp>
      <p:sp>
        <p:nvSpPr>
          <p:cNvPr id="9222" name="Rectangle 12"/>
          <p:cNvSpPr>
            <a:spLocks noChangeArrowheads="1"/>
          </p:cNvSpPr>
          <p:nvPr/>
        </p:nvSpPr>
        <p:spPr bwMode="auto">
          <a:xfrm>
            <a:off x="1619250" y="5116513"/>
            <a:ext cx="6337300" cy="6159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3600" dirty="0"/>
              <a:t>Бюджет для граждан</a:t>
            </a:r>
          </a:p>
        </p:txBody>
      </p:sp>
      <p:sp>
        <p:nvSpPr>
          <p:cNvPr id="11" name="Номер слайда 10"/>
          <p:cNvSpPr txBox="1">
            <a:spLocks noGrp="1"/>
          </p:cNvSpPr>
          <p:nvPr/>
        </p:nvSpPr>
        <p:spPr>
          <a:xfrm>
            <a:off x="3990975" y="6249988"/>
            <a:ext cx="1162050" cy="365125"/>
          </a:xfrm>
          <a:prstGeom prst="rect">
            <a:avLst/>
          </a:prstGeom>
          <a:noFill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1515195-74C1-4DBD-AC3D-39E301F91B2E}" type="slidenum">
              <a:rPr lang="ru-RU" sz="1000" b="0">
                <a:latin typeface="+mn-lt"/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sz="1000" b="0" dirty="0">
              <a:latin typeface="+mn-lt"/>
              <a:cs typeface="+mn-cs"/>
            </a:endParaRPr>
          </a:p>
        </p:txBody>
      </p:sp>
      <p:pic>
        <p:nvPicPr>
          <p:cNvPr id="92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755775"/>
            <a:ext cx="4891088" cy="336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11" descr="Z:\Мои документы\Бюджет 2015\Годовой отчет 2015\Бюджет для граждан 2015\1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2192338"/>
            <a:ext cx="274161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2"/>
          <p:cNvPicPr>
            <a:picLocks noChangeAspect="1" noChangeArrowheads="1"/>
          </p:cNvPicPr>
          <p:nvPr/>
        </p:nvPicPr>
        <p:blipFill>
          <a:blip r:embed="rId5">
            <a:lum bright="-12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260350"/>
            <a:ext cx="1138237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B2A59D-C651-4DEC-A011-3B1A8EB0DEE3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10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123" y="167548"/>
            <a:ext cx="8229600" cy="858424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C000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rgbClr val="FFC000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фактических показателей социально-экономического развития района</a:t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8122132"/>
              </p:ext>
            </p:extLst>
          </p:nvPr>
        </p:nvGraphicFramePr>
        <p:xfrm>
          <a:off x="343107" y="983641"/>
          <a:ext cx="4176464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8400874"/>
              </p:ext>
            </p:extLst>
          </p:nvPr>
        </p:nvGraphicFramePr>
        <p:xfrm>
          <a:off x="4735595" y="983641"/>
          <a:ext cx="4273644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0873954"/>
              </p:ext>
            </p:extLst>
          </p:nvPr>
        </p:nvGraphicFramePr>
        <p:xfrm>
          <a:off x="262561" y="3830492"/>
          <a:ext cx="4608512" cy="3031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4240688"/>
              </p:ext>
            </p:extLst>
          </p:nvPr>
        </p:nvGraphicFramePr>
        <p:xfrm>
          <a:off x="4897443" y="3900434"/>
          <a:ext cx="3924944" cy="2952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6494F3-F7B0-4AED-B7C0-2410A66AE7E8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10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123" y="167548"/>
            <a:ext cx="8229600" cy="858424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C000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rgbClr val="FFC000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фактических показателей социально-экономического развития области (продолжение)</a:t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/>
        </p:nvGraphicFramePr>
        <p:xfrm>
          <a:off x="487123" y="4072261"/>
          <a:ext cx="4166013" cy="2514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/>
        </p:nvGraphicFramePr>
        <p:xfrm>
          <a:off x="5076056" y="4038601"/>
          <a:ext cx="3640667" cy="257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464" name="Диаграмма 10"/>
          <p:cNvGraphicFramePr>
            <a:graphicFrameLocks/>
          </p:cNvGraphicFramePr>
          <p:nvPr/>
        </p:nvGraphicFramePr>
        <p:xfrm>
          <a:off x="4849813" y="1146175"/>
          <a:ext cx="4237037" cy="284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07" r:id="rId5" imgW="4237087" imgH="2847079" progId="Excel.Sheet.8">
                  <p:embed/>
                </p:oleObj>
              </mc:Choice>
              <mc:Fallback>
                <p:oleObj r:id="rId5" imgW="4237087" imgH="2847079" progId="Excel.Sheet.8">
                  <p:embed/>
                  <p:pic>
                    <p:nvPicPr>
                      <p:cNvPr id="0" name="Picture 2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9813" y="1146175"/>
                        <a:ext cx="4237037" cy="2844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/>
        </p:nvGraphicFramePr>
        <p:xfrm>
          <a:off x="460235" y="1196752"/>
          <a:ext cx="441317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0" y="0"/>
            <a:ext cx="9144000" cy="112474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Уровень средней заработной платы работников бюджетных 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учреждений в </a:t>
            </a: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Тонкинском муниципальном  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районе, руб. 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564425"/>
              </p:ext>
            </p:extLst>
          </p:nvPr>
        </p:nvGraphicFramePr>
        <p:xfrm>
          <a:off x="251519" y="1412777"/>
          <a:ext cx="8784976" cy="5328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36889"/>
                <a:gridCol w="2078528"/>
                <a:gridCol w="2069559"/>
              </a:tblGrid>
              <a:tr h="2960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7117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2015 год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2016 год</a:t>
                      </a:r>
                      <a:endParaRPr lang="ru-RU" sz="1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социальных работников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16 570,7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18006,3</a:t>
                      </a:r>
                      <a:endParaRPr lang="ru-RU" sz="1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работников учреждений культуры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14 085,4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14133,2</a:t>
                      </a:r>
                      <a:endParaRPr lang="ru-RU" sz="1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врачей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31 486,7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30628,5</a:t>
                      </a:r>
                      <a:endParaRPr lang="ru-RU" sz="1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среднего медицинского   персонала  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16 022,7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15737,4</a:t>
                      </a:r>
                      <a:endParaRPr lang="ru-RU" sz="1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0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младшего медицинского персонала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10 873,3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11973,3</a:t>
                      </a:r>
                      <a:endParaRPr lang="ru-RU" sz="1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Уровень средней заработной платы педагогических работников образовательных учреждений общего образования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25250,7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25530,0</a:t>
                      </a:r>
                      <a:endParaRPr lang="ru-RU" sz="18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Уровень средней заработной платы педагогических работников дошкольных образовательных учреждений  </a:t>
                      </a:r>
                      <a:endParaRPr lang="ru-RU" sz="14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21 569,7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21560,4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7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Уровень средней заработной платы педагогических работников учреждений дополнительного образования детей</a:t>
                      </a:r>
                      <a:endParaRPr lang="ru-RU" sz="14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19428,5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21 202,0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438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107504" y="0"/>
            <a:ext cx="9036496" cy="141277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Процент  заработной платы работников бюджетных учреждений  к заработной плате работников, занятых в реальном секторе экономики в </a:t>
            </a: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2015-2016 </a:t>
            </a:r>
            <a:r>
              <a:rPr lang="ru-RU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годах,  %.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543429"/>
              </p:ext>
            </p:extLst>
          </p:nvPr>
        </p:nvGraphicFramePr>
        <p:xfrm>
          <a:off x="107504" y="1628800"/>
          <a:ext cx="8928991" cy="49863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16445"/>
                <a:gridCol w="2150445"/>
                <a:gridCol w="2462101"/>
              </a:tblGrid>
              <a:tr h="6337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95" marR="5295" marT="5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95" marR="5295" marT="5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95" marR="5295" marT="5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52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средней заработной платы социальных работников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95" marR="5295" marT="5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2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средней заработной платы работников учреждений культуры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95" marR="5295" marT="5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средней заработной платы врачей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95" marR="5295" marT="5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2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средней заработной платы среднего медицинского   персонала  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95" marR="5295" marT="5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25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средней заработной платы младшего медицинского персонала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95" marR="5295" marT="5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74,5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86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средней заработной платы педагогических работников образовательных учреждений общего образования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95" marR="5295" marT="5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163,2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158,8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9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Уровень средней заработной платы педагогических работников дошкольных образовательных учреждений  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95" marR="5295" marT="5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139,4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9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средней заработной платы педагогических работников учреждений дополнительного образования детей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95" marR="5295" marT="52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125,6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045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3" name="Блок-схема: альтернативный процесс 2"/>
          <p:cNvSpPr/>
          <p:nvPr/>
        </p:nvSpPr>
        <p:spPr>
          <a:xfrm>
            <a:off x="251520" y="10510"/>
            <a:ext cx="8640960" cy="111423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Итоги развития малого и среднего предпринимательства в 2016 году</a:t>
            </a:r>
            <a:endParaRPr lang="ru-RU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4689" y="1836506"/>
            <a:ext cx="7772400" cy="576064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Инвестиции в основной капитал </a:t>
            </a:r>
            <a:endParaRPr lang="ru-RU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79442" y="1188434"/>
            <a:ext cx="7772400" cy="64807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Количество субъектов малого бизнеса  - 160, в том числе индивидуальных предпринимателей- 119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681" y="2493305"/>
            <a:ext cx="5115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Доля малого бизнеса </a:t>
            </a:r>
          </a:p>
          <a:p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общем объеме инвестиций </a:t>
            </a:r>
            <a:endParaRPr lang="ru-RU" sz="2400" b="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052" y="3334721"/>
            <a:ext cx="50434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ОТГРУЖЕНО ТОВАРОВ </a:t>
            </a:r>
          </a:p>
          <a:p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СОБСТВЕННОГО ПРОИЗВОДСТВА, </a:t>
            </a:r>
          </a:p>
          <a:p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ВЫПОЛНЕНО РАБОТ И УСЛУГ</a:t>
            </a:r>
          </a:p>
          <a:p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СОБСТВЕННЫМИ СИЛАМИ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9442" y="5301208"/>
            <a:ext cx="4812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Доля малого бизнеса в общем </a:t>
            </a:r>
          </a:p>
          <a:p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объеме  отгруженных товаров, </a:t>
            </a:r>
          </a:p>
          <a:p>
            <a:r>
              <a:rPr lang="ru-RU" sz="2400" b="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произведенных услуг   </a:t>
            </a:r>
            <a:endParaRPr lang="ru-RU" sz="2400" b="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72081" y="5326466"/>
            <a:ext cx="10791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109,5 </a:t>
            </a:r>
            <a:r>
              <a:rPr lang="ru-RU" sz="2400" b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%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611520" y="1971258"/>
            <a:ext cx="3235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400" b="0" cap="all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 </a:t>
            </a:r>
            <a:r>
              <a:rPr lang="ru-RU" sz="2400" b="0" cap="all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146,36 </a:t>
            </a:r>
            <a:r>
              <a:rPr lang="ru-RU" sz="2400" b="0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млн. руб.</a:t>
            </a:r>
            <a:endParaRPr lang="ru-RU" sz="2400" b="0" cap="all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j-ea"/>
              <a:cs typeface="+mj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86333" y="2888775"/>
            <a:ext cx="9428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0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85,2 </a:t>
            </a:r>
            <a:r>
              <a:rPr lang="ru-RU" sz="2400" b="0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%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652120" y="3849768"/>
            <a:ext cx="315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0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440,58 </a:t>
            </a:r>
            <a:r>
              <a:rPr lang="ru-RU" sz="2400" b="0" dirty="0" err="1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млн.руб</a:t>
            </a:r>
            <a:r>
              <a:rPr lang="ru-RU" sz="2400" b="0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</a:t>
            </a:r>
            <a:endParaRPr lang="ru-RU" sz="2400" b="0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081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C6986C-0571-40DC-9E9B-F3E9C1B069A0}" type="slidenum">
              <a:rPr lang="ru-RU"/>
              <a:pPr>
                <a:defRPr/>
              </a:pPr>
              <a:t>15</a:t>
            </a:fld>
            <a:endParaRPr lang="ru-RU"/>
          </a:p>
        </p:txBody>
      </p:sp>
      <p:sp>
        <p:nvSpPr>
          <p:cNvPr id="20483" name="TextBox 1"/>
          <p:cNvSpPr txBox="1">
            <a:spLocks noChangeArrowheads="1"/>
          </p:cNvSpPr>
          <p:nvPr/>
        </p:nvSpPr>
        <p:spPr bwMode="auto">
          <a:xfrm>
            <a:off x="4716463" y="5194300"/>
            <a:ext cx="2016125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0484" name="TextBox 1"/>
          <p:cNvSpPr txBox="1">
            <a:spLocks noChangeArrowheads="1"/>
          </p:cNvSpPr>
          <p:nvPr/>
        </p:nvSpPr>
        <p:spPr bwMode="auto">
          <a:xfrm>
            <a:off x="6621463" y="5391150"/>
            <a:ext cx="20161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0485" name="Номер слайда 13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927171"/>
              </p:ext>
            </p:extLst>
          </p:nvPr>
        </p:nvGraphicFramePr>
        <p:xfrm>
          <a:off x="142844" y="0"/>
          <a:ext cx="8858312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35551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Сколько доходов поступило в консолидированный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бюджет района в 2014 - 2016 годах,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A8CC53-62F6-4764-917E-DE0CF0954336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 useBgFill="1"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schemeClr val="tx1"/>
                </a:solidFill>
              </a:rPr>
              <a:t>Итоги       2003</a:t>
            </a:r>
          </a:p>
        </p:txBody>
      </p:sp>
      <p:sp useBgFill="1"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schemeClr val="tx1"/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168394"/>
              </p:ext>
            </p:extLst>
          </p:nvPr>
        </p:nvGraphicFramePr>
        <p:xfrm>
          <a:off x="0" y="0"/>
          <a:ext cx="9144000" cy="678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35551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неналоговых доходов консолидированного бюджета за 2014 – 2016 годы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graphicFrame>
        <p:nvGraphicFramePr>
          <p:cNvPr id="8" name="Group 1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943264"/>
              </p:ext>
            </p:extLst>
          </p:nvPr>
        </p:nvGraphicFramePr>
        <p:xfrm>
          <a:off x="142875" y="640853"/>
          <a:ext cx="9001155" cy="6091165"/>
        </p:xfrm>
        <a:graphic>
          <a:graphicData uri="http://schemas.openxmlformats.org/drawingml/2006/table">
            <a:tbl>
              <a:tblPr/>
              <a:tblGrid>
                <a:gridCol w="3259204"/>
                <a:gridCol w="1124612"/>
                <a:gridCol w="1124612"/>
                <a:gridCol w="1206327"/>
                <a:gridCol w="1124612"/>
                <a:gridCol w="1161788"/>
              </a:tblGrid>
              <a:tr h="21221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CB4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CB4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57550" marR="5755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21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первоначальному плану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к уточненному плану </a:t>
                      </a:r>
                    </a:p>
                    <a:p>
                      <a:pPr marL="3175" marR="0" lvl="0" indent="-31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488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</a:txBody>
                  <a:tcPr marL="57550" marR="5755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74 515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72 116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72 445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70 281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67 078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67 405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53 210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49 481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49 799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6 107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7 876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7 878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4 482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3 857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3 857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5 886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4 997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5 000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налоговые доходы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867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4 234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5 038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5 040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44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- 193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-193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71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Возврат остатков субсидий и субвенций прошлых лет из бюджетов поселений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3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199 053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305 260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305 131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67 235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67 235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67 235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115 872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111 888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111 759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15 946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124 486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124 486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781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1 089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1 089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005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273 568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377 183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377 383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7550" marR="5755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Заголовок 6"/>
          <p:cNvSpPr txBox="1">
            <a:spLocks/>
          </p:cNvSpPr>
          <p:nvPr/>
        </p:nvSpPr>
        <p:spPr>
          <a:xfrm>
            <a:off x="486685" y="37285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>
                <a:solidFill>
                  <a:schemeClr val="bg1"/>
                </a:solidFill>
              </a:rPr>
              <a:t>Доходы консолидированного бюджета</a:t>
            </a:r>
            <a:endParaRPr lang="ru-RU" sz="2000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95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C5842-4348-4506-8BB6-5E71254973A0}" type="slidenum">
              <a:rPr lang="ru-RU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432031"/>
              </p:ext>
            </p:extLst>
          </p:nvPr>
        </p:nvGraphicFramePr>
        <p:xfrm>
          <a:off x="142844" y="116631"/>
          <a:ext cx="8858312" cy="6741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67544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исполнения по основным налоговым доходам консолидированного бюджета за 2015-2016 годы, </a:t>
            </a:r>
            <a:r>
              <a:rPr lang="ru-RU" sz="2000" dirty="0" err="1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ABA1FC-32DE-45E4-8606-022035BBDB12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971550" y="1700213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100000"/>
            </a:pPr>
            <a:endParaRPr lang="ru-RU" altLang="ru-RU" b="0">
              <a:latin typeface="Arial" charset="0"/>
            </a:endParaRP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5076825" y="1844675"/>
            <a:ext cx="23764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buSzPct val="100000"/>
            </a:pPr>
            <a:endParaRPr lang="ru-RU" altLang="ru-RU" b="0">
              <a:latin typeface="Arial" charset="0"/>
            </a:endParaRPr>
          </a:p>
        </p:txBody>
      </p:sp>
      <p:sp>
        <p:nvSpPr>
          <p:cNvPr id="23558" name="Text Box 23"/>
          <p:cNvSpPr txBox="1">
            <a:spLocks noChangeArrowheads="1"/>
          </p:cNvSpPr>
          <p:nvPr/>
        </p:nvSpPr>
        <p:spPr bwMode="auto">
          <a:xfrm>
            <a:off x="7092950" y="6453188"/>
            <a:ext cx="18716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accent1"/>
              </a:buClr>
              <a:buSzPct val="100000"/>
            </a:pPr>
            <a:r>
              <a:rPr lang="ru-RU" altLang="ru-RU" sz="1600" b="0">
                <a:solidFill>
                  <a:schemeClr val="tx1"/>
                </a:solidFill>
                <a:latin typeface="Verdana" pitchFamily="34" charset="0"/>
              </a:rPr>
              <a:t>      </a:t>
            </a:r>
            <a:endParaRPr lang="ru-RU" altLang="ru-RU" b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2307" name="AutoShape 29"/>
          <p:cNvSpPr>
            <a:spLocks noChangeArrowheads="1"/>
          </p:cNvSpPr>
          <p:nvPr/>
        </p:nvSpPr>
        <p:spPr bwMode="auto">
          <a:xfrm>
            <a:off x="6607146" y="1380278"/>
            <a:ext cx="4746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rgbClr val="70140A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7240588" y="1201738"/>
            <a:ext cx="1652587" cy="6429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67 235,4</a:t>
            </a:r>
            <a:endParaRPr lang="ru-RU" altLang="ru-RU" dirty="0">
              <a:solidFill>
                <a:schemeClr val="tx1"/>
              </a:solidFill>
              <a:latin typeface="Verdana" pitchFamily="34" charset="0"/>
            </a:endParaRP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0266" name="Rectangle 37"/>
          <p:cNvSpPr>
            <a:spLocks noChangeArrowheads="1"/>
          </p:cNvSpPr>
          <p:nvPr/>
        </p:nvSpPr>
        <p:spPr bwMode="auto">
          <a:xfrm>
            <a:off x="1549370" y="5850790"/>
            <a:ext cx="5903943" cy="60239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300" dirty="0" smtClean="0">
                <a:solidFill>
                  <a:schemeClr val="bg1"/>
                </a:solidFill>
              </a:rPr>
              <a:t>Всего получено 304 043 тыс. рублей</a:t>
            </a: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360363" y="1131888"/>
            <a:ext cx="6227762" cy="7762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Дотации на выравнивание бюджетной 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обеспеченности и поддержку мер 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сбалансированности бюджетов 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387350" y="2997200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schemeClr val="tx1"/>
                </a:solidFill>
                <a:latin typeface="Tahoma" pitchFamily="34" charset="0"/>
              </a:rPr>
              <a:t>Субсидии</a:t>
            </a:r>
            <a:endParaRPr lang="ru-RU" altLang="ru-RU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368300" y="2184400"/>
            <a:ext cx="6219825" cy="4810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Субвенции</a:t>
            </a:r>
          </a:p>
        </p:txBody>
      </p:sp>
      <p:sp>
        <p:nvSpPr>
          <p:cNvPr id="12318" name="AutoShape 30"/>
          <p:cNvSpPr>
            <a:spLocks noChangeArrowheads="1"/>
          </p:cNvSpPr>
          <p:nvPr/>
        </p:nvSpPr>
        <p:spPr bwMode="auto">
          <a:xfrm>
            <a:off x="6611144" y="2225656"/>
            <a:ext cx="461962" cy="485776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7240588" y="2092325"/>
            <a:ext cx="1652587" cy="5984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111 759,2</a:t>
            </a: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12320" name="AutoShape 30"/>
          <p:cNvSpPr>
            <a:spLocks noChangeArrowheads="1"/>
          </p:cNvSpPr>
          <p:nvPr/>
        </p:nvSpPr>
        <p:spPr bwMode="auto">
          <a:xfrm>
            <a:off x="6608763" y="3978274"/>
            <a:ext cx="449263" cy="485776"/>
          </a:xfrm>
          <a:prstGeom prst="rightArrow">
            <a:avLst>
              <a:gd name="adj1" fmla="val 50000"/>
              <a:gd name="adj2" fmla="val 25036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7223125" y="2919413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120 903,8</a:t>
            </a: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3" name="Rectangle 24"/>
          <p:cNvSpPr>
            <a:spLocks noChangeArrowheads="1"/>
          </p:cNvSpPr>
          <p:nvPr/>
        </p:nvSpPr>
        <p:spPr bwMode="auto">
          <a:xfrm>
            <a:off x="368300" y="4656138"/>
            <a:ext cx="6192838" cy="9207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Поступления из Фонда содействия 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реформированию</a:t>
            </a:r>
          </a:p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 altLang="ru-RU">
                <a:solidFill>
                  <a:schemeClr val="tx1"/>
                </a:solidFill>
                <a:latin typeface="Tahoma" pitchFamily="34" charset="0"/>
              </a:rPr>
              <a:t>жилищно – коммунального хозяйства</a:t>
            </a:r>
          </a:p>
        </p:txBody>
      </p:sp>
      <p:sp>
        <p:nvSpPr>
          <p:cNvPr id="4" name="AutoShape 30"/>
          <p:cNvSpPr>
            <a:spLocks noChangeArrowheads="1"/>
          </p:cNvSpPr>
          <p:nvPr/>
        </p:nvSpPr>
        <p:spPr bwMode="auto">
          <a:xfrm>
            <a:off x="6656388" y="4873624"/>
            <a:ext cx="449263" cy="485776"/>
          </a:xfrm>
          <a:prstGeom prst="rightArrow">
            <a:avLst>
              <a:gd name="adj1" fmla="val 50000"/>
              <a:gd name="adj2" fmla="val 25036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7223125" y="4803775"/>
            <a:ext cx="1652588" cy="5984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3 582,1</a:t>
            </a: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360363" y="3933825"/>
            <a:ext cx="6200775" cy="5222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">
              <a:buClr>
                <a:schemeClr val="accent1"/>
              </a:buClr>
              <a:buSzPct val="100000"/>
              <a:buFont typeface="Symbol" pitchFamily="18" charset="2"/>
              <a:buNone/>
              <a:defRPr/>
            </a:pPr>
            <a:r>
              <a:rPr lang="ru-RU">
                <a:solidFill>
                  <a:schemeClr val="tx1"/>
                </a:solidFill>
                <a:latin typeface="Tahoma" pitchFamily="34" charset="0"/>
              </a:rPr>
              <a:t>Иные межбюджетные трансферты</a:t>
            </a:r>
            <a:endParaRPr lang="ru-RU" altLang="ru-RU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7223125" y="3906838"/>
            <a:ext cx="1652588" cy="6000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562,5</a:t>
            </a:r>
          </a:p>
          <a:p>
            <a:pPr algn="ctr">
              <a:buClr>
                <a:schemeClr val="accent1"/>
              </a:buClr>
              <a:buSzPct val="100000"/>
              <a:defRPr/>
            </a:pPr>
            <a:r>
              <a:rPr lang="ru-RU" altLang="ru-RU" dirty="0">
                <a:solidFill>
                  <a:schemeClr val="tx1"/>
                </a:solidFill>
                <a:latin typeface="Tahoma" pitchFamily="34" charset="0"/>
              </a:rPr>
              <a:t>тыс. рублей</a:t>
            </a:r>
          </a:p>
        </p:txBody>
      </p:sp>
      <p:sp>
        <p:nvSpPr>
          <p:cNvPr id="8" name="AutoShape 30"/>
          <p:cNvSpPr>
            <a:spLocks noChangeArrowheads="1"/>
          </p:cNvSpPr>
          <p:nvPr/>
        </p:nvSpPr>
        <p:spPr bwMode="auto">
          <a:xfrm>
            <a:off x="6634957" y="3014644"/>
            <a:ext cx="461962" cy="48577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70140A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rgbClr val="7F7F7F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Courier New" pitchFamily="49" charset="0"/>
              <a:buChar char="o"/>
              <a:defRPr sz="1600">
                <a:solidFill>
                  <a:srgbClr val="7F7F7F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>
                <a:solidFill>
                  <a:srgbClr val="7F7F7F"/>
                </a:solidFill>
                <a:latin typeface="Century Gothic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0" smtClean="0">
              <a:solidFill>
                <a:schemeClr val="tx1"/>
              </a:solidFill>
              <a:latin typeface="Arial" charset="0"/>
              <a:cs typeface="+mn-cs"/>
            </a:endParaRPr>
          </a:p>
        </p:txBody>
      </p:sp>
      <p:sp>
        <p:nvSpPr>
          <p:cNvPr id="24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87350" y="49645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Безвозмездные поступления из федерального, областного бюджетов и Фонда содействия реформированию ЖКХ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DE641-4C04-4AC1-ACFF-28C0305ABA44}" type="slidenum">
              <a:rPr lang="ru-RU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0243" name="Rectangle 15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43338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</a:t>
            </a:r>
          </a:p>
        </p:txBody>
      </p:sp>
      <p:graphicFrame>
        <p:nvGraphicFramePr>
          <p:cNvPr id="25714" name="Group 11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68627665"/>
              </p:ext>
            </p:extLst>
          </p:nvPr>
        </p:nvGraphicFramePr>
        <p:xfrm>
          <a:off x="250825" y="404813"/>
          <a:ext cx="8642350" cy="5615975"/>
        </p:xfrm>
        <a:graphic>
          <a:graphicData uri="http://schemas.openxmlformats.org/drawingml/2006/table">
            <a:tbl>
              <a:tblPr/>
              <a:tblGrid>
                <a:gridCol w="638175"/>
                <a:gridCol w="6743700"/>
                <a:gridCol w="1260475"/>
              </a:tblGrid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Общие понятия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4 - 6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Социально-экономические показатели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– 11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размер заработной платы работников бюджетной сферы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12-13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на поддержку субъектов малого и среднего предпринимательства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консолидированного бюджета по доходам и расходам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15– 26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по муниципальным программам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27-29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районного бюджета в 2014 – 2016 годах и за 2016год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30-31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районного бюджета за 2016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32-34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9. 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за 2016 год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35-36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образование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37-44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 районного бюджета на физкультуру и спорт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45-47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отрасль культура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48-61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6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районного бюджета на социальную политику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населения Тонкинского муниципального района Нижегородской области доступным и комфортных жильем на 2016 – 2018 годы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Поступления и расходы дорожного фонда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7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16.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Verdana" pitchFamily="34" charset="0"/>
                          <a:cs typeface="Times New Roman" pitchFamily="18" charset="0"/>
                        </a:rPr>
                        <a:t>Участие в пилотном проекте по поддержке местных инициатив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22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D66B1-B52E-4015-AE03-55B3459B438E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338328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консолидированного бюджета района по расходам в 2013 - 2016 годах</a:t>
            </a:r>
          </a:p>
        </p:txBody>
      </p:sp>
      <p:sp>
        <p:nvSpPr>
          <p:cNvPr id="2" name="Трапеция 1"/>
          <p:cNvSpPr/>
          <p:nvPr/>
        </p:nvSpPr>
        <p:spPr>
          <a:xfrm>
            <a:off x="684213" y="5014913"/>
            <a:ext cx="1800225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3" name="TextBox 1"/>
          <p:cNvSpPr txBox="1">
            <a:spLocks noChangeArrowheads="1"/>
          </p:cNvSpPr>
          <p:nvPr/>
        </p:nvSpPr>
        <p:spPr bwMode="auto">
          <a:xfrm>
            <a:off x="576263" y="5030788"/>
            <a:ext cx="2016125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>
                <a:solidFill>
                  <a:schemeClr val="folHlink"/>
                </a:solidFill>
                <a:latin typeface="Verdana" pitchFamily="34" charset="0"/>
              </a:rPr>
              <a:t>34 </a:t>
            </a:r>
          </a:p>
          <a:p>
            <a:pPr algn="ctr" eaLnBrk="1" hangingPunct="1"/>
            <a:r>
              <a:rPr lang="ru-RU" sz="140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  <a:p>
            <a:pPr algn="ctr" eaLnBrk="1" hangingPunct="1"/>
            <a:endParaRPr lang="ru-RU" sz="1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9" name="Трапеция 8"/>
          <p:cNvSpPr/>
          <p:nvPr/>
        </p:nvSpPr>
        <p:spPr>
          <a:xfrm>
            <a:off x="2627313" y="5030788"/>
            <a:ext cx="1800225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5" name="TextBox 1"/>
          <p:cNvSpPr txBox="1">
            <a:spLocks noChangeArrowheads="1"/>
          </p:cNvSpPr>
          <p:nvPr/>
        </p:nvSpPr>
        <p:spPr bwMode="auto">
          <a:xfrm>
            <a:off x="2698750" y="5040313"/>
            <a:ext cx="1876425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>
                <a:solidFill>
                  <a:schemeClr val="folHlink"/>
                </a:solidFill>
                <a:latin typeface="Verdana" pitchFamily="34" charset="0"/>
              </a:rPr>
              <a:t>41 </a:t>
            </a:r>
          </a:p>
          <a:p>
            <a:pPr algn="ctr" eaLnBrk="1" hangingPunct="1"/>
            <a:r>
              <a:rPr lang="ru-RU" sz="140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11" name="Трапеция 10"/>
          <p:cNvSpPr/>
          <p:nvPr/>
        </p:nvSpPr>
        <p:spPr>
          <a:xfrm>
            <a:off x="4572000" y="5013325"/>
            <a:ext cx="1757363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4587" name="TextBox 1"/>
          <p:cNvSpPr txBox="1">
            <a:spLocks noChangeArrowheads="1"/>
          </p:cNvSpPr>
          <p:nvPr/>
        </p:nvSpPr>
        <p:spPr bwMode="auto">
          <a:xfrm>
            <a:off x="4575175" y="5040313"/>
            <a:ext cx="1757363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1400">
                <a:solidFill>
                  <a:schemeClr val="folHlink"/>
                </a:solidFill>
                <a:latin typeface="Verdana" pitchFamily="34" charset="0"/>
              </a:rPr>
              <a:t>35 </a:t>
            </a:r>
          </a:p>
          <a:p>
            <a:pPr algn="ctr" eaLnBrk="1" hangingPunct="1"/>
            <a:r>
              <a:rPr lang="ru-RU" sz="140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 eaLnBrk="1" hangingPunct="1"/>
            <a:r>
              <a:rPr lang="ru-RU" sz="140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  <a:p>
            <a:pPr algn="ctr" eaLnBrk="1" hangingPunct="1"/>
            <a:endParaRPr lang="ru-RU" sz="1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8" name="TextBox 1"/>
          <p:cNvSpPr txBox="1">
            <a:spLocks noChangeArrowheads="1"/>
          </p:cNvSpPr>
          <p:nvPr/>
        </p:nvSpPr>
        <p:spPr bwMode="auto">
          <a:xfrm>
            <a:off x="6621463" y="5391150"/>
            <a:ext cx="201612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24589" name="Номер слайда 13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4590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0533109"/>
              </p:ext>
            </p:extLst>
          </p:nvPr>
        </p:nvGraphicFramePr>
        <p:xfrm>
          <a:off x="469900" y="1485900"/>
          <a:ext cx="8434388" cy="278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3" name="Лист" r:id="rId3" imgW="6562610" imgH="2086020" progId="Excel.Sheet.8">
                  <p:embed/>
                </p:oleObj>
              </mc:Choice>
              <mc:Fallback>
                <p:oleObj name="Лист" r:id="rId3" imgW="6562610" imgH="2086020" progId="Excel.Sheet.8">
                  <p:embed/>
                  <p:pic>
                    <p:nvPicPr>
                      <p:cNvPr id="0" name="Picture 3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900" y="1485900"/>
                        <a:ext cx="8434388" cy="278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Трапеция 12"/>
          <p:cNvSpPr/>
          <p:nvPr/>
        </p:nvSpPr>
        <p:spPr>
          <a:xfrm>
            <a:off x="6443663" y="5013325"/>
            <a:ext cx="1757362" cy="1352550"/>
          </a:xfrm>
          <a:prstGeom prst="trapezoid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schemeClr val="folHlink"/>
                </a:solidFill>
                <a:latin typeface="Verdana" pitchFamily="34" charset="0"/>
              </a:rPr>
              <a:t>46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тыс. рублей </a:t>
            </a:r>
          </a:p>
          <a:p>
            <a:pPr algn="ctr">
              <a:defRPr/>
            </a:pPr>
            <a:r>
              <a:rPr lang="ru-RU" sz="1400" dirty="0">
                <a:solidFill>
                  <a:schemeClr val="tx1"/>
                </a:solidFill>
                <a:latin typeface="Verdana" pitchFamily="34" charset="0"/>
              </a:rPr>
              <a:t>на 1 жителя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84368" y="2492896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млн.руб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21</a:t>
            </a:fld>
            <a:endParaRPr lang="ru-RU"/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198438" y="6249988"/>
            <a:ext cx="8869362" cy="5254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2"/>
                </a:solidFill>
                <a:latin typeface="Candara" pitchFamily="34" charset="0"/>
              </a:defRPr>
            </a:lvl1pPr>
            <a:lvl2pPr marL="742950" indent="-285750">
              <a:defRPr sz="2200">
                <a:solidFill>
                  <a:schemeClr val="tx2"/>
                </a:solidFill>
                <a:latin typeface="Candara" pitchFamily="34" charset="0"/>
              </a:defRPr>
            </a:lvl2pPr>
            <a:lvl3pPr marL="1143000">
              <a:defRPr sz="2000">
                <a:solidFill>
                  <a:schemeClr val="tx2"/>
                </a:solidFill>
                <a:latin typeface="Candara" pitchFamily="34" charset="0"/>
              </a:defRPr>
            </a:lvl3pPr>
            <a:lvl4pPr marL="1600200">
              <a:defRPr sz="2000">
                <a:solidFill>
                  <a:schemeClr val="tx2"/>
                </a:solidFill>
                <a:latin typeface="Candara" pitchFamily="34" charset="0"/>
              </a:defRPr>
            </a:lvl4pPr>
            <a:lvl5pPr marL="2057400">
              <a:defRPr sz="1600">
                <a:solidFill>
                  <a:schemeClr val="tx2"/>
                </a:solidFill>
                <a:latin typeface="Candara" pitchFamily="34" charset="0"/>
              </a:defRPr>
            </a:lvl5pPr>
            <a:lvl6pPr marL="2514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6pPr>
            <a:lvl7pPr marL="29718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7pPr>
            <a:lvl8pPr marL="3429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8pPr>
            <a:lvl9pPr marL="38862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"/>
              <a:defRPr sz="1600">
                <a:solidFill>
                  <a:schemeClr val="tx2"/>
                </a:solidFill>
                <a:latin typeface="Candara" pitchFamily="34" charset="0"/>
              </a:defRPr>
            </a:lvl9pPr>
          </a:lstStyle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Всего расходов за 2016 год – 367,0 млн. рублей,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  <a:buClr>
                <a:schemeClr val="accent1"/>
              </a:buClr>
              <a:buSzPct val="100000"/>
              <a:defRPr/>
            </a:pPr>
            <a:r>
              <a:rPr lang="ru-RU" altLang="ru-RU" sz="1800" dirty="0" smtClean="0">
                <a:solidFill>
                  <a:schemeClr val="tx1"/>
                </a:solidFill>
                <a:latin typeface="Cambria" pitchFamily="18" charset="0"/>
              </a:rPr>
              <a:t>в т.ч. расходы по отраслям социальной сферы – 267,2 млн. руб. или 73% </a:t>
            </a:r>
          </a:p>
        </p:txBody>
      </p:sp>
      <p:graphicFrame>
        <p:nvGraphicFramePr>
          <p:cNvPr id="25605" name="Диаграмма 7"/>
          <p:cNvGraphicFramePr>
            <a:graphicFrameLocks noGrp="1"/>
          </p:cNvGraphicFramePr>
          <p:nvPr/>
        </p:nvGraphicFramePr>
        <p:xfrm>
          <a:off x="147638" y="1049338"/>
          <a:ext cx="8651875" cy="4806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48" r:id="rId3" imgW="8650974" imgH="4810161" progId="Excel.Sheet.8">
                  <p:embed/>
                </p:oleObj>
              </mc:Choice>
              <mc:Fallback>
                <p:oleObj r:id="rId3" imgW="8650974" imgH="4810161" progId="Excel.Sheet.8">
                  <p:embed/>
                  <p:pic>
                    <p:nvPicPr>
                      <p:cNvPr id="0" name="Picture 2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8" y="1049338"/>
                        <a:ext cx="8651875" cy="4806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0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2016 году, 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652" y="12998"/>
            <a:ext cx="8229600" cy="83892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Анализ  по разделам и подразделам классификации расходов консолидированного бюджета за 2015-2016 годы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300618"/>
              </p:ext>
            </p:extLst>
          </p:nvPr>
        </p:nvGraphicFramePr>
        <p:xfrm>
          <a:off x="0" y="980726"/>
          <a:ext cx="9143999" cy="58772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6376"/>
                <a:gridCol w="460375"/>
                <a:gridCol w="2635250"/>
                <a:gridCol w="809624"/>
                <a:gridCol w="714374"/>
                <a:gridCol w="730249"/>
                <a:gridCol w="841374"/>
                <a:gridCol w="650876"/>
                <a:gridCol w="650876"/>
                <a:gridCol w="682625"/>
                <a:gridCol w="762000"/>
              </a:tblGrid>
              <a:tr h="12994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Раздел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7296" marR="7296" marT="729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подраздел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7296" marR="7296" marT="729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Наименование подраздела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7296" marR="7296" marT="729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Исполнение 2015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7296" marR="7296" marT="729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Первоначальный бюджет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7296" marR="7296" marT="729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Уточненный план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7296" marR="7296" marT="729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Исполнение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7296" marR="7296" marT="729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Исполнение к первоначальному бюджету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7296" marR="7296" marT="729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Исполнение к уточненному плану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7296" marR="7296" marT="729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Рост исп-я 2016 к 2015 году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7296" marR="7296" marT="7296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Структура исполнения 2016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7296" marR="7296" marT="7296" marB="0" anchor="ctr">
                    <a:solidFill>
                      <a:schemeClr val="accent1"/>
                    </a:solidFill>
                  </a:tcPr>
                </a:tc>
              </a:tr>
              <a:tr h="23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01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0100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Общегосударственные вопросы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56 673,00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50 757,00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53 507,00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52 826,00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104,1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98,7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93,2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14,4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</a:tr>
              <a:tr h="86736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0103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1 585,00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1 888,00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1 990,00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1 990,00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105,4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125,6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0,5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</a:tr>
              <a:tr h="10393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0104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Функционирование Правительства Российской Федерации, высших исполнительных органов государственной власти субъектов Российской Федерации, местных администраций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24 438,00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19 124,00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20 992,00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20 992,00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109,8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85,9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5,7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</a:tr>
              <a:tr h="23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0105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Судебная система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100,0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</a:tr>
              <a:tr h="7345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0106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9 428,00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8 561,00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10 069,00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10 069,00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117,6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100,0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106,8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2,7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</a:tr>
              <a:tr h="3727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0107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Обеспечение проведения выборов и референдумов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600,00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0,2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</a:tr>
              <a:tr h="23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0111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Резервные фонды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725,00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 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</a:tr>
              <a:tr h="23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0113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Другие общегосударственные вопросы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20 620,00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20 457,00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20 453,00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19 772,00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96,7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96,7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95,9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5,4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</a:tr>
              <a:tr h="2382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0200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Национальная оборона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273,00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315,00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313,00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313,00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99,4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114,7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0,1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</a:tr>
              <a:tr h="3727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0203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Мобилизационная и вневойсковая подготовка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273,00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315,00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313,00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313,00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99,4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114,7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0,1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7296" marR="7296" marT="7296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87364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23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881685"/>
              </p:ext>
            </p:extLst>
          </p:nvPr>
        </p:nvGraphicFramePr>
        <p:xfrm>
          <a:off x="1" y="116628"/>
          <a:ext cx="9143998" cy="67413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6375"/>
                <a:gridCol w="460376"/>
                <a:gridCol w="2635251"/>
                <a:gridCol w="809624"/>
                <a:gridCol w="714374"/>
                <a:gridCol w="730249"/>
                <a:gridCol w="841375"/>
                <a:gridCol w="650874"/>
                <a:gridCol w="650874"/>
                <a:gridCol w="682625"/>
                <a:gridCol w="762001"/>
              </a:tblGrid>
              <a:tr h="11028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Раздел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подраздел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подраздела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Исполнение 2015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Первоначальный бюджет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Уточненный план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Исполнение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Исполнение к первоначальному бюджету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Исполнение к уточненному плану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Рост исп-я 2016 к 2015 году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Структура исполнения 2016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</a:tr>
              <a:tr h="3704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03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0300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6 970,00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7 410,00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7 136,00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7 131,00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96,2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99,9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102,3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1,9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7366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03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0309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2 476,00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2 632,00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2 271,00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2 271,00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86,3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100,0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91,7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0,6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070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0310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Обеспечение пожарной безопасности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4 494,00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4 778,00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4 865,00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4 860,00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101,7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99,9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108,1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1,3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146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0400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Национальная экономика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29 344,00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26 405,00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30 002,00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27 635,00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104,7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92,1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94,2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7,5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932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0401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Общеэкономические вопросы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57,00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100,0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140,4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146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0405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Сельское хозяйство и рыболовство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19 154,00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17 661,00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15 800,00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15 800,00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89,5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100,0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82,5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4,3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146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0406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Водное хозяйство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15,00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19,00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19,00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126,7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146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0408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Транспорт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1 920,00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350,00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0,0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932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0409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Дорожное хозяйство (дорожные фонды)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5 716,00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6 107,00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11 357,00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8 990,00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147,2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79,2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157,3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2,4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146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0410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Связь и информатика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625,00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625,00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0,2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932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04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0412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Другие вопросы в области национальной экономики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2 482,00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2 207,00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2 121,00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2 121,00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96,1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85,5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0,6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146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0500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Жилищно-коммунальное хозяйство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20 049,00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7 361,00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13 645,00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11 867,00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161,2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87,0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59,2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3,2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235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0501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Жилищное хозяйство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12 955,00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387,00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6 118,00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4 697,00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 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76,8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36,3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1,3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146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0502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Коммунальное хозяйство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1 474,00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300,00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721,00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721,00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240,3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48,9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0,2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235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0503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Благоустройство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4 181,00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5 250,00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5 300,00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4 943,00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94,2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93,3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118,2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1,3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7041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05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0505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Другие вопросы в области жилищно-коммунального хозяйства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1 439,00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1 424,00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1 506,00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1 506,00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105,8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100,0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104,7</a:t>
                      </a:r>
                      <a:endParaRPr lang="ru-RU" sz="1100" b="1" i="0" u="none" strike="noStrike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0,4</a:t>
                      </a:r>
                      <a:endParaRPr lang="ru-RU" sz="1100" b="1" i="0" u="none" strike="noStrike" dirty="0">
                        <a:effectLst/>
                        <a:latin typeface="Arial Narrow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26903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24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379717"/>
              </p:ext>
            </p:extLst>
          </p:nvPr>
        </p:nvGraphicFramePr>
        <p:xfrm>
          <a:off x="0" y="116628"/>
          <a:ext cx="9144000" cy="67413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6376"/>
                <a:gridCol w="460376"/>
                <a:gridCol w="2635252"/>
                <a:gridCol w="809624"/>
                <a:gridCol w="714374"/>
                <a:gridCol w="730249"/>
                <a:gridCol w="841375"/>
                <a:gridCol w="650874"/>
                <a:gridCol w="650874"/>
                <a:gridCol w="682625"/>
                <a:gridCol w="762001"/>
              </a:tblGrid>
              <a:tr h="11048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Раздел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подраздел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подраздела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Исполнение 2015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Первоначальный бюджет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Уточненный план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Исполнение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Исполнение к первоначальному бюджету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Исполнение к уточненному плану 2016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solidFill>
                            <a:schemeClr val="bg1"/>
                          </a:solidFill>
                          <a:effectLst/>
                        </a:rPr>
                        <a:t>Рост исп-я 2016 к 2015 году</a:t>
                      </a:r>
                      <a:endParaRPr lang="ru-RU" sz="1100" b="1" i="0" u="none" strike="noStrike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solidFill>
                            <a:schemeClr val="bg1"/>
                          </a:solidFill>
                          <a:effectLst/>
                        </a:rPr>
                        <a:t>Структура исполнения 2016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solidFill>
                      <a:schemeClr val="accent1"/>
                    </a:solidFill>
                  </a:tcPr>
                </a:tc>
              </a:tr>
              <a:tr h="3134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06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0600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Охрана окружающей среды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90,00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0,0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4727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06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0603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Охрана объектов растительного и животного мира и среды их обитания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90,00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0,0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4727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07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0700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Образование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129 119,00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138 110,00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239 583,00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225 415,00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163,2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94,1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174,6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61,4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93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07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0701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Дошкольное образование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36 721,00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37 471,00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38 247,00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38 247,00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102,1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104,2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10,4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93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07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0702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Общее образование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76 254,00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84 362,00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183 345,00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169 298,00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200,7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92,3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222,0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46,1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151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07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0707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Молодежная политика и оздоровление детей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1 530,00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1 545,00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2 025,00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1 904,00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123,2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94,0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124,4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0,5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93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07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0709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Другие вопросы в области образования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14 614,00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14 732,00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15 966,00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15 966,00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108,4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109,3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4,4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46381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08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0800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Культура и кинематография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29 842,00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27 833,00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28 907,00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28 907,00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103,9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96,9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7,9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075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08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0801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Культура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25 305,00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23 352,00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24 995,00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24 995,00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107,0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98,8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6,8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752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08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0804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Другие вопросы в области культуры, кинематографии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4 537,00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4 481,00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3 912,00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3 912,00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87,3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86,2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1,1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93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1000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Социальная политика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8 335,00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10 501,00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9 705,00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9 450,00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90,0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97,4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113,4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2,6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151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1001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Пенсионное обеспечение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2 274,00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3 350,00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3 893,00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3 893,00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116,2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171,2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1,1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151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Социальное обеспечение населения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2 851,00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3 590,00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3 429,00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3 429,00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95,5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120,3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0,9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151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1004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Охрана семьи и детства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3 210,00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3 561,00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2 383,00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2 128,00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59,8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89,3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66,3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0,6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93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1006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Другие вопросы в области социальной политики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0,0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73793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82D699-1977-4514-AE6F-F226BB8A4B26}" type="slidenum">
              <a:rPr lang="ru-RU"/>
              <a:pPr>
                <a:defRPr/>
              </a:pPr>
              <a:t>25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839399"/>
              </p:ext>
            </p:extLst>
          </p:nvPr>
        </p:nvGraphicFramePr>
        <p:xfrm>
          <a:off x="179513" y="116628"/>
          <a:ext cx="8784974" cy="3744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8272"/>
                <a:gridCol w="442300"/>
                <a:gridCol w="2531782"/>
                <a:gridCol w="777836"/>
                <a:gridCol w="686326"/>
                <a:gridCol w="701577"/>
                <a:gridCol w="808339"/>
                <a:gridCol w="625318"/>
                <a:gridCol w="625318"/>
                <a:gridCol w="655823"/>
                <a:gridCol w="732083"/>
              </a:tblGrid>
              <a:tr h="7874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Раздел</a:t>
                      </a:r>
                      <a:endParaRPr lang="ru-RU" sz="11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подраздел</a:t>
                      </a:r>
                      <a:endParaRPr lang="ru-RU" sz="11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Наименование подраздела</a:t>
                      </a:r>
                      <a:endParaRPr lang="ru-RU" sz="11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 dirty="0">
                          <a:effectLst/>
                        </a:rPr>
                        <a:t>Исполнение 2015</a:t>
                      </a:r>
                      <a:endParaRPr lang="ru-RU" sz="1100" b="1" i="0" u="none" strike="noStrike" dirty="0"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Первоначальный бюджет 2016</a:t>
                      </a:r>
                      <a:endParaRPr lang="ru-RU" sz="1100" b="1" i="0" u="none" strike="noStrike"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Уточненный план 2016</a:t>
                      </a:r>
                      <a:endParaRPr lang="ru-RU" sz="1100" b="1" i="0" u="none" strike="noStrike"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Исполнение 2016</a:t>
                      </a:r>
                      <a:endParaRPr lang="ru-RU" sz="1100" b="1" i="0" u="none" strike="noStrike"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Исполнение к первоначальному бюджету 2016</a:t>
                      </a:r>
                      <a:endParaRPr lang="ru-RU" sz="1100" b="1" i="0" u="none" strike="noStrike"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Исполнение к уточненному плану 2016</a:t>
                      </a:r>
                      <a:endParaRPr lang="ru-RU" sz="1100" b="1" i="0" u="none" strike="noStrike"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Рост исп-я 2016 к 2015 году</a:t>
                      </a:r>
                      <a:endParaRPr lang="ru-RU" sz="1100" b="1" i="0" u="none" strike="noStrike"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u="none" strike="noStrike">
                          <a:effectLst/>
                        </a:rPr>
                        <a:t>Структура исполнения 2016</a:t>
                      </a:r>
                      <a:endParaRPr lang="ru-RU" sz="1100" b="1" i="0" u="none" strike="noStrike">
                        <a:effectLst/>
                        <a:latin typeface="MS Sans Serif"/>
                      </a:endParaRPr>
                    </a:p>
                  </a:txBody>
                  <a:tcPr marL="3835" marR="3835" marT="3835" marB="0" anchor="ctr">
                    <a:noFill/>
                  </a:tcPr>
                </a:tc>
              </a:tr>
              <a:tr h="3584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11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1100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Физическая культура и спорт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2 710,00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1 840,00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1 955,00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1 955,00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106,3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72,1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0,5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11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1102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Массовый спорт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2 710,00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1 840,00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1 955,00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1 955,00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106,3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72,1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0,5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1200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Средства массовой информации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1 530,00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1 440,00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1 449,00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1 449,00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100,6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94,7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0,4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1202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Периодическая печать и издательства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1 530,00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1 440,00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1 449,00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1 449,00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100,6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94,7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0,4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1300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6,00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83,3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500,0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0,0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1301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Обслуживание муниципального долга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1,00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6,00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5,00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83,3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500,0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Arial Narrow"/>
                        </a:rPr>
                        <a:t>0,0</a:t>
                      </a:r>
                    </a:p>
                  </a:txBody>
                  <a:tcPr marL="7620" marR="7620" marT="7620" marB="0" anchor="ctr"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effectLst/>
                          <a:latin typeface="MS Sans Serif"/>
                        </a:rPr>
                        <a:t> 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 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ИТОГО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284 846,00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272 068,00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386 207,00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366 953,00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effectLst/>
                          <a:latin typeface="Arial Narrow"/>
                        </a:rPr>
                        <a:t>134,9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95,0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128,8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effectLst/>
                          <a:latin typeface="Arial Narrow"/>
                        </a:rPr>
                        <a:t>100,0</a:t>
                      </a:r>
                    </a:p>
                  </a:txBody>
                  <a:tcPr marL="7620" marR="7620" marT="7620" marB="0" anchor="b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136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45B51A-9E98-4BBE-A5BD-38BE1C2F7882}" type="slidenum">
              <a:rPr lang="ru-RU"/>
              <a:pPr>
                <a:defRPr/>
              </a:pPr>
              <a:t>26</a:t>
            </a:fld>
            <a:endParaRPr lang="ru-RU"/>
          </a:p>
        </p:txBody>
      </p:sp>
      <p:graphicFrame>
        <p:nvGraphicFramePr>
          <p:cNvPr id="2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80625"/>
              </p:ext>
            </p:extLst>
          </p:nvPr>
        </p:nvGraphicFramePr>
        <p:xfrm>
          <a:off x="260350" y="1285875"/>
          <a:ext cx="8747125" cy="5208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40444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консолидированного бюджета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в программном формате 2016 году, 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F330EC-854D-4311-871C-4406CD6FD46E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7653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7654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5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6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7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8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9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10776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</a:rPr>
              <a:t>Структура расходов консолидированного бюджета по программам в % и тыс. рублей</a:t>
            </a:r>
            <a:endParaRPr lang="ru-RU" sz="2000" b="0" dirty="0">
              <a:solidFill>
                <a:schemeClr val="bg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542775"/>
              </p:ext>
            </p:extLst>
          </p:nvPr>
        </p:nvGraphicFramePr>
        <p:xfrm>
          <a:off x="107505" y="1036638"/>
          <a:ext cx="8928990" cy="57769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4095"/>
                <a:gridCol w="3061290"/>
                <a:gridCol w="943441"/>
                <a:gridCol w="791817"/>
                <a:gridCol w="791817"/>
                <a:gridCol w="825510"/>
                <a:gridCol w="825510"/>
                <a:gridCol w="825510"/>
              </a:tblGrid>
              <a:tr h="11056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КЦСР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Наименование КЦСР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Исполнение 2015</a:t>
                      </a:r>
                    </a:p>
                  </a:txBody>
                  <a:tcPr marL="7620" marR="7620" marT="7620" marB="0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Первоначальный бюджет 2016 года</a:t>
                      </a:r>
                    </a:p>
                  </a:txBody>
                  <a:tcPr marL="7620" marR="7620" marT="7620" marB="0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Ассигнования 2016 год</a:t>
                      </a:r>
                    </a:p>
                  </a:txBody>
                  <a:tcPr marL="7620" marR="7620" marT="7620" marB="0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Исполнение 2016</a:t>
                      </a:r>
                    </a:p>
                  </a:txBody>
                  <a:tcPr marL="7620" marR="7620" marT="7620" marB="0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Процент исполнения 2016</a:t>
                      </a:r>
                    </a:p>
                  </a:txBody>
                  <a:tcPr marL="7620" marR="7620" marT="7620" marB="0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Доля в общих расходах 2016 года</a:t>
                      </a:r>
                    </a:p>
                  </a:txBody>
                  <a:tcPr marL="7620" marR="7620" marT="7620" marB="0" anchorCtr="1">
                    <a:noFill/>
                  </a:tcPr>
                </a:tc>
              </a:tr>
              <a:tr h="2293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284 846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272 068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386 207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366 953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95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</a:tr>
              <a:tr h="2293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Программные расходы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229 596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222 592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effectLst/>
                          <a:latin typeface="Times New Roman"/>
                        </a:rPr>
                        <a:t>328 370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312 520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95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i="0" u="none" strike="noStrike">
                          <a:effectLst/>
                          <a:latin typeface="Times New Roman"/>
                        </a:rPr>
                        <a:t>85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</a:tr>
              <a:tr h="8884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0100000000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МП "Развитие образования Тонкинского муниципального района Нижегородской области"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123 069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134 088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235 621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221 246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94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60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</a:tr>
              <a:tr h="1108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0200000000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МП "Социальная поддержка граждан Тонкинского муниципального района Нижегородской области на 2015-2017 годы"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2 888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3 831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4 408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4 408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</a:tr>
              <a:tr h="1108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Times New Roman"/>
                        </a:rPr>
                        <a:t>0300000000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МП "Обеспечение населения Тонкинского муниципального района Нижегородской области доступным и комфортным жильем на 2015-2017 годы"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16 652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5 619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9 351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7 881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84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</a:tr>
              <a:tr h="1108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Times New Roman"/>
                        </a:rPr>
                        <a:t>0400000000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МП "Совершенствование социальной и инженерной инфраструктуры Тонкинского муниципального района на 2015-2017 годы"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3 570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2 407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2 576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2 576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effectLst/>
                          <a:latin typeface="Times New Roman"/>
                        </a:rPr>
                        <a:t>100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7620" marR="7620" marT="7620" marB="0" anchor="ctr" anchorCtr="1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158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7C31D4-95CD-4D84-BCF5-8D17AF7AF4ED}" type="slidenum">
              <a:rPr lang="ru-RU"/>
              <a:pPr>
                <a:defRPr/>
              </a:pPr>
              <a:t>28</a:t>
            </a:fld>
            <a:endParaRPr lang="ru-RU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8677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8678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9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0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1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2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83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541021"/>
              </p:ext>
            </p:extLst>
          </p:nvPr>
        </p:nvGraphicFramePr>
        <p:xfrm>
          <a:off x="-2" y="188640"/>
          <a:ext cx="9144000" cy="64415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6549"/>
                <a:gridCol w="2604092"/>
                <a:gridCol w="783770"/>
                <a:gridCol w="914398"/>
                <a:gridCol w="767444"/>
                <a:gridCol w="767444"/>
                <a:gridCol w="800101"/>
                <a:gridCol w="800101"/>
                <a:gridCol w="800101"/>
              </a:tblGrid>
              <a:tr h="8575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КЦСР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КЦСР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Исполнение 2015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633" marR="2633" marT="263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Первоначальный бюджет 2016 года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633" marR="2633" marT="263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Ассигнования 2016 год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633" marR="2633" marT="263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Исполнение 2016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633" marR="2633" marT="263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Процент исполнения 2016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633" marR="2633" marT="263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Доля в общих расходах 2016 года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633" marR="2633" marT="263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Рост к 2015 году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2633" marR="2633" marT="2633" marB="0" anchorCtr="1">
                    <a:solidFill>
                      <a:schemeClr val="accent1"/>
                    </a:solidFill>
                  </a:tcPr>
                </a:tc>
              </a:tr>
              <a:tr h="8575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0500000000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МП "Содействие занятости населения Тонкинского муниципального района Нижегородской области на 2015-2017 годы"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57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80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80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140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</a:tr>
              <a:tr h="6440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0600000000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МП "Развитие культуры Тонкинского муниципального района Нижегородской области на 2015-2017 годы"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34 109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32 198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33 128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33 128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9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97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</a:tr>
              <a:tr h="8575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0700000000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МП "Развитие физической культуры и спорта в Тонкинском муниципальном районе Нижегородской области на 2015-2017 годы"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2 701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1 840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1 937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1 937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72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</a:tr>
              <a:tr h="8575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0800000000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МП "Развитие агропромышленного комплекса Тонкинского муниципального района Нижегородской области" до 2020 года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19 153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17 662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15 790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15 790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4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82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</a:tr>
              <a:tr h="8575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0900000000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МП "Управление муниципальным имуществом Тонкинского муниципального района Нижегородской области"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2 432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2 146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2 191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2 191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90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</a:tr>
              <a:tr h="6520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1000000000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МП "Управление муниципальными финансами Тонкинского муниципального района Нижегородской области"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13 566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12 473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13 370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13 370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4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99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</a:tr>
              <a:tr h="8575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1100000000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МП "Развитие предпринимательства Тонкинского муниципального района Нижегородской области" на 2015-2017 годы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150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67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2633" marR="2633" marT="2633" marB="0" anchor="ctr" anchorCtr="1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9709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7F51DE-BEF5-4CA8-BFC1-09B865512A58}" type="slidenum">
              <a:rPr lang="ru-RU"/>
              <a:pPr>
                <a:defRPr/>
              </a:pPr>
              <a:t>29</a:t>
            </a:fld>
            <a:endParaRPr lang="ru-RU"/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9700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29701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29702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3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4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5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6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707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303707"/>
              </p:ext>
            </p:extLst>
          </p:nvPr>
        </p:nvGraphicFramePr>
        <p:xfrm>
          <a:off x="0" y="225545"/>
          <a:ext cx="9036495" cy="57744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015"/>
                <a:gridCol w="2565357"/>
                <a:gridCol w="866700"/>
                <a:gridCol w="811509"/>
                <a:gridCol w="758419"/>
                <a:gridCol w="758419"/>
                <a:gridCol w="790692"/>
                <a:gridCol w="790692"/>
                <a:gridCol w="790692"/>
              </a:tblGrid>
              <a:tr h="79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КЦСР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 КЦСР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Исполнение 2015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53" marR="1853" marT="185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Первоначальный бюджет 2016 года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53" marR="1853" marT="185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Ассигнования 2016 год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53" marR="1853" marT="185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Исполнение 2016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53" marR="1853" marT="185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Процент исполнения 2016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53" marR="1853" marT="185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Доля в общих расходах 2016 года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53" marR="1853" marT="1853" marB="0" anchorCtr="1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Рост к 2015 году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1853" marR="1853" marT="1853" marB="0" anchorCtr="1">
                    <a:solidFill>
                      <a:schemeClr val="accent1"/>
                    </a:solidFill>
                  </a:tcPr>
                </a:tc>
              </a:tr>
              <a:tr h="9933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1200000000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МП " Обеспечение безопасности жизнедеятельности населения Тонкинского муниципального района Нижегородской области на 2015-2017 годы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5 470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3 426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4 044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4 044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74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</a:tr>
              <a:tr h="795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1300000000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МП "Профилактика правонарушений на территории Тонкинского муниципального района Нижегородской области"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368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373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365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365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99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</a:tr>
              <a:tr h="13898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4000000000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Муниципальные программы сельских поселений "Обеспечение первичных мер пожарной безопасности на территориях сельсоветов Тонкинского муниципального района Нижегородской области на 2015-2017 года"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4 361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4 621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4 766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4 761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109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</a:tr>
              <a:tr h="11198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>
                          <a:effectLst/>
                        </a:rPr>
                        <a:t>4100000000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>
                          <a:effectLst/>
                        </a:rPr>
                        <a:t>Муниципальные программы сельских поселений "Благоустройство территориях сельсоветов Тонкинского муниципального района Нижегородской области"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1 050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>
                          <a:effectLst/>
                        </a:rPr>
                        <a:t>1 728</a:t>
                      </a:r>
                      <a:endParaRPr lang="ru-RU" sz="1100" b="1" i="0" u="none" strike="noStrike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643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643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100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61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</a:tr>
              <a:tr h="6811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effectLst/>
                        </a:rPr>
                        <a:t>7700000000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u="none" strike="noStrike" dirty="0">
                          <a:effectLst/>
                        </a:rPr>
                        <a:t>Непрограммные расходы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55 250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49 476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57 837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54 433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94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15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1" u="none" strike="noStrike" dirty="0">
                          <a:effectLst/>
                        </a:rPr>
                        <a:t>99</a:t>
                      </a:r>
                      <a:endParaRPr lang="ru-RU" sz="1100" b="1" i="0" u="none" strike="noStrike" dirty="0">
                        <a:effectLst/>
                        <a:latin typeface="Times New Roman"/>
                      </a:endParaRPr>
                    </a:p>
                  </a:txBody>
                  <a:tcPr marL="1853" marR="1853" marT="1853" marB="0" anchor="ctr" anchorCtr="1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6059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10711C-353C-4DD1-BF61-5F1397EB3DE3}" type="slidenum">
              <a:rPr lang="ru-RU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11267" name="Rectangle 15"/>
          <p:cNvSpPr>
            <a:spLocks noGrp="1"/>
          </p:cNvSpPr>
          <p:nvPr>
            <p:ph type="title" idx="4294967295"/>
          </p:nvPr>
        </p:nvSpPr>
        <p:spPr>
          <a:xfrm>
            <a:off x="457200" y="908050"/>
            <a:ext cx="8229600" cy="503238"/>
          </a:xfrm>
        </p:spPr>
        <p:txBody>
          <a:bodyPr/>
          <a:lstStyle/>
          <a:p>
            <a:pPr eaLnBrk="1" hangingPunct="1"/>
            <a:r>
              <a:rPr lang="ru-RU" sz="1800" dirty="0" smtClean="0">
                <a:solidFill>
                  <a:schemeClr val="tx2"/>
                </a:solidFill>
                <a:latin typeface="Tahoma" pitchFamily="34" charset="0"/>
              </a:rPr>
              <a:t>ОГЛАВЛЕНИЕ (продолжение)</a:t>
            </a:r>
          </a:p>
        </p:txBody>
      </p:sp>
      <p:graphicFrame>
        <p:nvGraphicFramePr>
          <p:cNvPr id="126037" name="Group 8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25783909"/>
              </p:ext>
            </p:extLst>
          </p:nvPr>
        </p:nvGraphicFramePr>
        <p:xfrm>
          <a:off x="457200" y="2043113"/>
          <a:ext cx="8435975" cy="3152114"/>
        </p:xfrm>
        <a:graphic>
          <a:graphicData uri="http://schemas.openxmlformats.org/drawingml/2006/table">
            <a:tbl>
              <a:tblPr/>
              <a:tblGrid>
                <a:gridCol w="622300"/>
                <a:gridCol w="6583363"/>
                <a:gridCol w="1230312"/>
              </a:tblGrid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№№ п/п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Содержание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Номера страниц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Муниципальная программа «Развитие агропромышленного комплекса Тонкинского муниципального района Нижегородской области до 2020 года» 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66-69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ahoma" pitchFamily="34" charset="0"/>
                          <a:cs typeface="Times New Roman" pitchFamily="18" charset="0"/>
                        </a:rPr>
                        <a:t>Итоги реализации муниципальной программы «Совершенствование социальной и инженерной инфраструктуры Тонкинского муниципального района на 2015 – 2017 годы»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 муниципальной программы   «Содействие  занятости населения Тонкинского муниципального района на 2015-2017 годы»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20.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Муниципальный долг Тонкинского муниципального района Нижегородской области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72-74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21.</a:t>
                      </a:r>
                    </a:p>
                  </a:txBody>
                  <a:tcPr marT="45731" marB="4573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Открытые   информационные ресурсы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75-76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86" name="Номер слайда 5"/>
          <p:cNvSpPr txBox="1">
            <a:spLocks noGrp="1"/>
          </p:cNvSpPr>
          <p:nvPr/>
        </p:nvSpPr>
        <p:spPr bwMode="auto">
          <a:xfrm>
            <a:off x="3990975" y="6492875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0AF597-46AC-4EC0-B629-2E06D107CF5B}" type="slidenum">
              <a:rPr lang="ru-RU"/>
              <a:pPr>
                <a:defRPr/>
              </a:pPr>
              <a:t>30</a:t>
            </a:fld>
            <a:endParaRPr lang="ru-RU"/>
          </a:p>
        </p:txBody>
      </p:sp>
      <p:sp>
        <p:nvSpPr>
          <p:cNvPr id="27651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122827"/>
              </p:ext>
            </p:extLst>
          </p:nvPr>
        </p:nvGraphicFramePr>
        <p:xfrm>
          <a:off x="-74341" y="0"/>
          <a:ext cx="9218341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723481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в  2014 - 2016 годах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BA5DAD-CB86-4910-90B2-9060A72D7302}" type="slidenum">
              <a:rPr lang="ru-RU"/>
              <a:pPr>
                <a:defRPr/>
              </a:pPr>
              <a:t>31</a:t>
            </a:fld>
            <a:endParaRPr lang="ru-RU"/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4975225" y="3565525"/>
            <a:ext cx="5873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03801"/>
              </p:ext>
            </p:extLst>
          </p:nvPr>
        </p:nvGraphicFramePr>
        <p:xfrm>
          <a:off x="0" y="404663"/>
          <a:ext cx="9144032" cy="6447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-1731"/>
            <a:ext cx="8229600" cy="72346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Исполнение районного бюджета за 2016 год,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5F99B9-C257-418B-A10C-C94630D93835}" type="slidenum">
              <a:rPr lang="ru-RU"/>
              <a:pPr>
                <a:defRPr/>
              </a:pPr>
              <a:t>32</a:t>
            </a:fld>
            <a:endParaRPr lang="ru-RU"/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760747"/>
              </p:ext>
            </p:extLst>
          </p:nvPr>
        </p:nvGraphicFramePr>
        <p:xfrm>
          <a:off x="-74341" y="0"/>
          <a:ext cx="9292683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23528" y="116632"/>
            <a:ext cx="8229600" cy="817867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доходов районного бюджета в % и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тыс.рублей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78A66-44EA-496B-959B-5F998979C9CB}" type="slidenum">
              <a:rPr lang="ru-RU"/>
              <a:pPr>
                <a:defRPr/>
              </a:pPr>
              <a:t>33</a:t>
            </a:fld>
            <a:endParaRPr lang="ru-RU"/>
          </a:p>
        </p:txBody>
      </p:sp>
      <p:sp useBgFill="1"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3987800" y="65214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100">
                <a:solidFill>
                  <a:schemeClr val="tx1"/>
                </a:solidFill>
              </a:rPr>
              <a:t>Итоги       2003</a:t>
            </a:r>
          </a:p>
        </p:txBody>
      </p:sp>
      <p:sp useBgFill="1"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4140200" y="6597650"/>
            <a:ext cx="1905000" cy="2603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100">
              <a:solidFill>
                <a:schemeClr val="tx1"/>
              </a:solidFill>
            </a:endParaRP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431521"/>
              </p:ext>
            </p:extLst>
          </p:nvPr>
        </p:nvGraphicFramePr>
        <p:xfrm>
          <a:off x="-74341" y="0"/>
          <a:ext cx="9292683" cy="678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26423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изменений налоговых и неналоговых доходов </a:t>
            </a:r>
            <a:b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районного бюджета за 3 года, </a:t>
            </a:r>
            <a:r>
              <a:rPr lang="ru-RU" sz="2000" dirty="0" err="1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FB784C-CD04-4E79-9C8D-363959A69EE9}" type="slidenum">
              <a:rPr lang="ru-RU"/>
              <a:pPr>
                <a:defRPr/>
              </a:pPr>
              <a:t>34</a:t>
            </a:fld>
            <a:endParaRPr lang="ru-RU"/>
          </a:p>
        </p:txBody>
      </p:sp>
      <p:sp>
        <p:nvSpPr>
          <p:cNvPr id="31748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57200" y="338138"/>
            <a:ext cx="8229600" cy="8588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30796" name="Group 7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84517"/>
              </p:ext>
            </p:extLst>
          </p:nvPr>
        </p:nvGraphicFramePr>
        <p:xfrm>
          <a:off x="333375" y="1443038"/>
          <a:ext cx="8477250" cy="4806950"/>
        </p:xfrm>
        <a:graphic>
          <a:graphicData uri="http://schemas.openxmlformats.org/drawingml/2006/table">
            <a:tbl>
              <a:tblPr/>
              <a:tblGrid>
                <a:gridCol w="2198710"/>
                <a:gridCol w="1223958"/>
                <a:gridCol w="1223959"/>
                <a:gridCol w="1354144"/>
                <a:gridCol w="1285879"/>
                <a:gridCol w="1190600"/>
              </a:tblGrid>
              <a:tr h="105521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2014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2015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2016 год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2016 г. к 2015 г. в  тыс. руб.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Прирост  2016г. 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к 2015 г. в %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092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Налоговые доходы всего, из них: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32 542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47 477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49 397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+1 920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+4,0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11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25 191,6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42 480,7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44 820,6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+2 339,9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+5,5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Единый налог на вмененный доход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4 098,2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4 153,5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3 857,5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6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  <a:ea typeface="Verdana" pitchFamily="34" charset="0"/>
                          <a:cs typeface="Times New Roman" pitchFamily="18" charset="0"/>
                        </a:rPr>
                        <a:t>Госпошлина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618,9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608,9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-179,1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-22,7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Заголовок 6"/>
          <p:cNvSpPr txBox="1">
            <a:spLocks/>
          </p:cNvSpPr>
          <p:nvPr/>
        </p:nvSpPr>
        <p:spPr>
          <a:xfrm>
            <a:off x="469296" y="174887"/>
            <a:ext cx="8175600" cy="60356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Поступление основных налогов в районный бюджет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в 2014 - 2016 годах</a:t>
            </a:r>
          </a:p>
        </p:txBody>
      </p:sp>
      <p:sp>
        <p:nvSpPr>
          <p:cNvPr id="31796" name="Номер слайда 8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39BA07-E9D1-453B-A6AC-80F8AB59F48C}" type="slidenum">
              <a:rPr lang="ru-RU"/>
              <a:pPr>
                <a:defRPr/>
              </a:pPr>
              <a:t>35</a:t>
            </a:fld>
            <a:endParaRPr lang="ru-RU"/>
          </a:p>
        </p:txBody>
      </p:sp>
      <p:sp>
        <p:nvSpPr>
          <p:cNvPr id="32772" name="Text Box 3"/>
          <p:cNvSpPr txBox="1">
            <a:spLocks noChangeArrowheads="1"/>
          </p:cNvSpPr>
          <p:nvPr/>
        </p:nvSpPr>
        <p:spPr bwMode="auto">
          <a:xfrm>
            <a:off x="1149350" y="5370513"/>
            <a:ext cx="33274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773" name="Text Box 6"/>
          <p:cNvSpPr txBox="1">
            <a:spLocks noChangeArrowheads="1"/>
          </p:cNvSpPr>
          <p:nvPr/>
        </p:nvSpPr>
        <p:spPr bwMode="auto">
          <a:xfrm rot="11494872" flipV="1">
            <a:off x="2535238" y="3748088"/>
            <a:ext cx="792162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>
              <a:solidFill>
                <a:schemeClr val="tx1"/>
              </a:solidFill>
            </a:endParaRPr>
          </a:p>
        </p:txBody>
      </p:sp>
      <p:sp>
        <p:nvSpPr>
          <p:cNvPr id="32774" name="Text Box 10"/>
          <p:cNvSpPr txBox="1">
            <a:spLocks noChangeArrowheads="1"/>
          </p:cNvSpPr>
          <p:nvPr/>
        </p:nvSpPr>
        <p:spPr bwMode="auto">
          <a:xfrm>
            <a:off x="1357313" y="3748088"/>
            <a:ext cx="498475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200">
              <a:solidFill>
                <a:schemeClr val="tx1"/>
              </a:solidFill>
            </a:endParaRPr>
          </a:p>
        </p:txBody>
      </p:sp>
      <p:sp>
        <p:nvSpPr>
          <p:cNvPr id="32775" name="Text Box 12"/>
          <p:cNvSpPr txBox="1">
            <a:spLocks noChangeArrowheads="1"/>
          </p:cNvSpPr>
          <p:nvPr/>
        </p:nvSpPr>
        <p:spPr bwMode="auto">
          <a:xfrm>
            <a:off x="2230438" y="3565525"/>
            <a:ext cx="406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6" name="Text Box 13"/>
          <p:cNvSpPr txBox="1">
            <a:spLocks noChangeArrowheads="1"/>
          </p:cNvSpPr>
          <p:nvPr/>
        </p:nvSpPr>
        <p:spPr bwMode="auto">
          <a:xfrm>
            <a:off x="2230438" y="3565525"/>
            <a:ext cx="49688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7" name="Text Box 14"/>
          <p:cNvSpPr txBox="1">
            <a:spLocks noChangeArrowheads="1"/>
          </p:cNvSpPr>
          <p:nvPr/>
        </p:nvSpPr>
        <p:spPr bwMode="auto">
          <a:xfrm rot="1259923">
            <a:off x="2949575" y="2117725"/>
            <a:ext cx="542925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500">
              <a:solidFill>
                <a:schemeClr val="tx1"/>
              </a:solidFill>
            </a:endParaRPr>
          </a:p>
        </p:txBody>
      </p:sp>
      <p:sp>
        <p:nvSpPr>
          <p:cNvPr id="32778" name="Text Box 15"/>
          <p:cNvSpPr txBox="1">
            <a:spLocks noChangeArrowheads="1"/>
          </p:cNvSpPr>
          <p:nvPr/>
        </p:nvSpPr>
        <p:spPr bwMode="auto">
          <a:xfrm>
            <a:off x="2949575" y="3116263"/>
            <a:ext cx="31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9" name="Text Box 18"/>
          <p:cNvSpPr txBox="1">
            <a:spLocks noChangeArrowheads="1"/>
          </p:cNvSpPr>
          <p:nvPr/>
        </p:nvSpPr>
        <p:spPr bwMode="auto">
          <a:xfrm>
            <a:off x="4643438" y="6446838"/>
            <a:ext cx="19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0" name="Text Box 19"/>
          <p:cNvSpPr txBox="1">
            <a:spLocks noChangeArrowheads="1"/>
          </p:cNvSpPr>
          <p:nvPr/>
        </p:nvSpPr>
        <p:spPr bwMode="auto">
          <a:xfrm rot="10800000" flipV="1">
            <a:off x="820738" y="6096000"/>
            <a:ext cx="80105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000">
                <a:solidFill>
                  <a:schemeClr val="tx1"/>
                </a:solidFill>
              </a:rPr>
              <a:t>Всего расходов – 349,8 млн. рублей, в т.ч. расходы по отраслям социальной сферы – 267,2 млн. рублей (76%)</a:t>
            </a:r>
          </a:p>
        </p:txBody>
      </p:sp>
      <p:sp>
        <p:nvSpPr>
          <p:cNvPr id="32781" name="Text Box 20"/>
          <p:cNvSpPr txBox="1">
            <a:spLocks noChangeArrowheads="1"/>
          </p:cNvSpPr>
          <p:nvPr/>
        </p:nvSpPr>
        <p:spPr bwMode="auto">
          <a:xfrm>
            <a:off x="927100" y="5816600"/>
            <a:ext cx="75596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82" name="Text Box 21"/>
          <p:cNvSpPr txBox="1">
            <a:spLocks noChangeArrowheads="1"/>
          </p:cNvSpPr>
          <p:nvPr/>
        </p:nvSpPr>
        <p:spPr bwMode="auto">
          <a:xfrm>
            <a:off x="428625" y="3397250"/>
            <a:ext cx="7207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endParaRPr lang="ru-RU" sz="1600">
              <a:solidFill>
                <a:schemeClr val="tx1"/>
              </a:solidFill>
            </a:endParaRPr>
          </a:p>
        </p:txBody>
      </p:sp>
      <p:graphicFrame>
        <p:nvGraphicFramePr>
          <p:cNvPr id="2" name="Диаграмм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094360"/>
              </p:ext>
            </p:extLst>
          </p:nvPr>
        </p:nvGraphicFramePr>
        <p:xfrm>
          <a:off x="-71438" y="381000"/>
          <a:ext cx="9286876" cy="609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27856" y="-4988"/>
            <a:ext cx="8229600" cy="795489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районного бюджета по отраслям в % и млн. рублей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53E31A-5199-4D3F-97C4-04BEF46A8DD9}" type="slidenum">
              <a:rPr lang="ru-RU"/>
              <a:pPr>
                <a:defRPr/>
              </a:pPr>
              <a:t>36</a:t>
            </a:fld>
            <a:endParaRPr lang="ru-RU"/>
          </a:p>
        </p:txBody>
      </p:sp>
      <p:sp>
        <p:nvSpPr>
          <p:cNvPr id="33795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7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8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9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0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801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graphicFrame>
        <p:nvGraphicFramePr>
          <p:cNvPr id="11" name="Диаграмм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203675"/>
              </p:ext>
            </p:extLst>
          </p:nvPr>
        </p:nvGraphicFramePr>
        <p:xfrm>
          <a:off x="-142875" y="-146843"/>
          <a:ext cx="9286875" cy="66151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" name="Диаграмм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769251"/>
              </p:ext>
            </p:extLst>
          </p:nvPr>
        </p:nvGraphicFramePr>
        <p:xfrm>
          <a:off x="434714" y="930275"/>
          <a:ext cx="8320088" cy="528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Заголовок 6"/>
          <p:cNvSpPr>
            <a:spLocks noGrp="1"/>
          </p:cNvSpPr>
          <p:nvPr>
            <p:ph type="title" idx="4294967295"/>
          </p:nvPr>
        </p:nvSpPr>
        <p:spPr>
          <a:xfrm>
            <a:off x="251520" y="0"/>
            <a:ext cx="8712967" cy="820046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Структура расходов районного бюджета</a:t>
            </a:r>
            <a:b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по экономической структуре за 2016 год, тыс. руб.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  <p:graphicFrame>
        <p:nvGraphicFramePr>
          <p:cNvPr id="9" name="Объект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870068"/>
              </p:ext>
            </p:extLst>
          </p:nvPr>
        </p:nvGraphicFramePr>
        <p:xfrm>
          <a:off x="323528" y="976560"/>
          <a:ext cx="8572500" cy="5822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368845" y="17197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бюджетных средств  израсходовано на образование в 2016 году (млн. руб. и %)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69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дошкольном образовании в 2016 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rrowheads="1"/>
          </p:cNvSpPr>
          <p:nvPr/>
        </p:nvSpPr>
        <p:spPr bwMode="auto">
          <a:xfrm>
            <a:off x="323850" y="1412875"/>
            <a:ext cx="8715375" cy="2952750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000"/>
              <a:t>Для социальной группы «Дети от 2 месяцев до 7 лет» в 2016 </a:t>
            </a:r>
          </a:p>
          <a:p>
            <a:pPr algn="just"/>
            <a:r>
              <a:rPr lang="ru-RU" sz="2000"/>
              <a:t>году оказывалось 2 муниципальные услуги для  386 </a:t>
            </a:r>
          </a:p>
          <a:p>
            <a:pPr algn="just"/>
            <a:r>
              <a:rPr lang="ru-RU" sz="2000"/>
              <a:t>воспитанников. </a:t>
            </a:r>
          </a:p>
          <a:p>
            <a:pPr algn="just"/>
            <a:r>
              <a:rPr lang="ru-RU" sz="2000"/>
              <a:t>Общий объем финансовых средств, поступивших в дошкольные</a:t>
            </a:r>
          </a:p>
          <a:p>
            <a:pPr algn="just"/>
            <a:r>
              <a:rPr lang="ru-RU" sz="2000"/>
              <a:t>образовательные организации в расчете на одного </a:t>
            </a:r>
          </a:p>
          <a:p>
            <a:pPr algn="just"/>
            <a:r>
              <a:rPr lang="ru-RU" sz="2000"/>
              <a:t>воспитанника составил 99 тыс. руб., что выше уровня 2015 года</a:t>
            </a:r>
          </a:p>
          <a:p>
            <a:pPr algn="just"/>
            <a:r>
              <a:rPr lang="ru-RU" sz="2000"/>
              <a:t>на 6 %. </a:t>
            </a:r>
          </a:p>
        </p:txBody>
      </p:sp>
      <p:pic>
        <p:nvPicPr>
          <p:cNvPr id="10" name="Picture 2" descr="Z:\Мои документы\Бюджет 2015\Годовой отчет 2015\Бюджет для граждан 2015\дочь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4625975"/>
            <a:ext cx="2938462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257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50" y="320156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по общему образованию в 2016 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2" descr="Z:\Мои документы\Бюджет 2015\Годовой отчет 2015\Бюджет для граждан 2015\IMG_11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237038"/>
            <a:ext cx="4248150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31"/>
          <p:cNvSpPr>
            <a:spLocks noChangeAspect="1" noChangeArrowheads="1"/>
          </p:cNvSpPr>
          <p:nvPr/>
        </p:nvSpPr>
        <p:spPr bwMode="auto">
          <a:xfrm>
            <a:off x="428625" y="1341438"/>
            <a:ext cx="8429625" cy="2744787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endParaRPr lang="ru-RU" sz="2000" dirty="0"/>
          </a:p>
          <a:p>
            <a:pPr algn="just"/>
            <a:r>
              <a:rPr lang="ru-RU" sz="2000" dirty="0"/>
              <a:t>Для социальной группы «Население от 6 лет 6 месяцев до 18 </a:t>
            </a:r>
          </a:p>
          <a:p>
            <a:pPr algn="just"/>
            <a:r>
              <a:rPr lang="ru-RU" sz="2000" dirty="0"/>
              <a:t>лет» школами оказывалось 4 муниципальные услуги  </a:t>
            </a:r>
            <a:r>
              <a:rPr lang="ru-RU" sz="1600" dirty="0"/>
              <a:t>(3 услуги</a:t>
            </a:r>
          </a:p>
          <a:p>
            <a:pPr algn="just"/>
            <a:r>
              <a:rPr lang="ru-RU" sz="1600" dirty="0"/>
              <a:t>по предоставлению   общедоступного и бесплатного (начального, основного </a:t>
            </a:r>
          </a:p>
          <a:p>
            <a:pPr algn="just"/>
            <a:r>
              <a:rPr lang="ru-RU" sz="1600" dirty="0"/>
              <a:t>общего, среднего (полного) общего образования и 1 услуга по организации </a:t>
            </a:r>
          </a:p>
          <a:p>
            <a:pPr algn="just"/>
            <a:r>
              <a:rPr lang="ru-RU" sz="1600" dirty="0"/>
              <a:t>летнего отдыха) </a:t>
            </a:r>
            <a:r>
              <a:rPr lang="ru-RU" sz="2000" dirty="0"/>
              <a:t>для  1044 учащихся. </a:t>
            </a:r>
          </a:p>
          <a:p>
            <a:pPr algn="just"/>
            <a:r>
              <a:rPr lang="ru-RU" sz="2000" dirty="0"/>
              <a:t>Общий объем финансовых средств, поступивших в </a:t>
            </a:r>
          </a:p>
          <a:p>
            <a:pPr algn="just"/>
            <a:r>
              <a:rPr lang="ru-RU" sz="2000" dirty="0"/>
              <a:t>общеобразовательные организации в расчете на одного </a:t>
            </a:r>
          </a:p>
          <a:p>
            <a:pPr algn="just"/>
            <a:r>
              <a:rPr lang="ru-RU" sz="2000" dirty="0"/>
              <a:t>ученика составил 62,4 тыс. руб., что выше уровня 2015 года</a:t>
            </a:r>
          </a:p>
          <a:p>
            <a:pPr algn="just"/>
            <a:r>
              <a:rPr lang="ru-RU" sz="2000" dirty="0"/>
              <a:t>на 6 %. </a:t>
            </a:r>
          </a:p>
          <a:p>
            <a:pPr algn="just"/>
            <a:endParaRPr lang="ru-RU" sz="2000" dirty="0"/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78446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92F61-F18A-4153-9C54-F53D6833834C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12291" name="Объект 1"/>
          <p:cNvSpPr>
            <a:spLocks noGrp="1"/>
          </p:cNvSpPr>
          <p:nvPr>
            <p:ph idx="1"/>
          </p:nvPr>
        </p:nvSpPr>
        <p:spPr>
          <a:xfrm>
            <a:off x="322263" y="1201738"/>
            <a:ext cx="8642350" cy="5413375"/>
          </a:xfrm>
        </p:spPr>
        <p:txBody>
          <a:bodyPr anchor="t"/>
          <a:lstStyle/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Отчет об исполнении бюджета содержит данные об исполнении бюджета по доходам, расходам и источникам финансирования дефицита бюджета в соответствии с бюджетной классификацией Российской Федерации.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Годовой отчет об исполнении районного бюджета подлежит рассмотрению Земским собранием Тонкинского муниципального района Нижегородской области и утверждается решением Земского собрания Тонкинского муниципального района Нижегородской области.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Решением Земского собрания Тонкинского муниципального района Нижегородской области об исполнении районного бюджета утверждается отчет об исполнении районного бюджета за отчетный финансовый год с указанием общего объема доходов, расходов и дефицита (профицита) районного бюджета.</a:t>
            </a:r>
          </a:p>
          <a:p>
            <a:pPr indent="457200" algn="just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</a:rPr>
              <a:t>В отчете об исполнении районного бюджета указывается сколько и каких доходов поступило в бюджет за год и на какие цели эти денежные средства были израсходованы. </a:t>
            </a:r>
          </a:p>
          <a:p>
            <a:pPr indent="457200" algn="just" eaLnBrk="1" hangingPunct="1">
              <a:buFont typeface="Symbol" pitchFamily="18" charset="2"/>
              <a:buChar char=""/>
            </a:pPr>
            <a:endParaRPr lang="ru-RU" sz="2000" dirty="0" smtClean="0">
              <a:latin typeface="Tahoma" pitchFamily="34" charset="0"/>
            </a:endParaRPr>
          </a:p>
        </p:txBody>
      </p:sp>
      <p:sp>
        <p:nvSpPr>
          <p:cNvPr id="12292" name="Номер слайда 4"/>
          <p:cNvSpPr txBox="1">
            <a:spLocks noGrp="1"/>
          </p:cNvSpPr>
          <p:nvPr/>
        </p:nvSpPr>
        <p:spPr bwMode="auto">
          <a:xfrm flipH="1">
            <a:off x="8243888" y="6249988"/>
            <a:ext cx="649287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2138" y="188640"/>
            <a:ext cx="8571037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Что такое отчет об исполнении районного бюджета</a:t>
            </a:r>
          </a:p>
        </p:txBody>
      </p:sp>
      <p:sp>
        <p:nvSpPr>
          <p:cNvPr id="12296" name="Номер слайда 6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D53C3E-4514-4254-910A-60D272A6EE80}" type="slidenum">
              <a:rPr lang="ru-RU"/>
              <a:pPr>
                <a:defRPr/>
              </a:pPr>
              <a:t>40</a:t>
            </a:fld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745" y="96331"/>
            <a:ext cx="8534430" cy="134602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Сведения об общественно-значимом проекте «Строительство объекта «Пристрой к зданию МБОУ «Тонкинская СШ»» </a:t>
            </a:r>
            <a:endParaRPr lang="ru-RU" sz="22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990" name="Прямоугольник 1"/>
          <p:cNvSpPr>
            <a:spLocks noChangeArrowheads="1"/>
          </p:cNvSpPr>
          <p:nvPr/>
        </p:nvSpPr>
        <p:spPr bwMode="auto">
          <a:xfrm>
            <a:off x="4295775" y="1557338"/>
            <a:ext cx="4572000" cy="477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 b="0"/>
              <a:t>В 2016 году рост расходов районного бюджета на 129,8% к уровню 2015 года обусловлен строительством объекта «Пристрой к зданию МБОУ «Тонкинская СШ» на 16 классов в р.п. Тонкино Нижегородской области, который включен в государственную программу «Создание новых мест в общеобразовательных организациях Нижегородской области в соответствии с прогнозируемой потребностью и современными условиями обучения на 2016-2025 годы».</a:t>
            </a:r>
          </a:p>
          <a:p>
            <a:r>
              <a:rPr lang="ru-RU" sz="1600" b="0"/>
              <a:t>	Сметная стоимость строительства объекта составляет 248 983, 2 тыс. руб. из них освоено за 2016 год 85 000 тыс. руб. или 34%. Основная доля расходов на строительство 84 150 тыс. руб. или 99% - средства областного бюджета и 1% - 850 тыс. руб. средства районного бюджета.</a:t>
            </a:r>
          </a:p>
        </p:txBody>
      </p:sp>
      <p:graphicFrame>
        <p:nvGraphicFramePr>
          <p:cNvPr id="41991" name="Диаграмма 7"/>
          <p:cNvGraphicFramePr>
            <a:graphicFrameLocks/>
          </p:cNvGraphicFramePr>
          <p:nvPr/>
        </p:nvGraphicFramePr>
        <p:xfrm>
          <a:off x="301625" y="4197350"/>
          <a:ext cx="3865563" cy="2522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8" r:id="rId3" imgW="3865199" imgH="2517866" progId="Excel.Chart.8">
                  <p:embed/>
                </p:oleObj>
              </mc:Choice>
              <mc:Fallback>
                <p:oleObj r:id="rId3" imgW="3865199" imgH="2517866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4197350"/>
                        <a:ext cx="3865563" cy="2522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992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3" y="1598613"/>
            <a:ext cx="3621087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6056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30211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по дополнительному образованию в 2016 году </a:t>
            </a:r>
            <a:endParaRPr lang="ru-RU" sz="20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428625" y="1316038"/>
            <a:ext cx="8429625" cy="2497137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sz="2000"/>
              <a:t>Для социальной группы «Население от 6 лет до 18 лет» </a:t>
            </a:r>
          </a:p>
          <a:p>
            <a:pPr algn="just"/>
            <a:r>
              <a:rPr lang="ru-RU" sz="2000"/>
              <a:t>оказывалась  муниципальная услуга «Предоставление </a:t>
            </a:r>
          </a:p>
          <a:p>
            <a:pPr algn="just"/>
            <a:r>
              <a:rPr lang="ru-RU" sz="2000"/>
              <a:t>дополнительного образования общей направленности» в </a:t>
            </a:r>
          </a:p>
          <a:p>
            <a:pPr algn="just"/>
            <a:r>
              <a:rPr lang="ru-RU" sz="2000"/>
              <a:t>Доме детского творчества и  Детско-юношеской спортивной </a:t>
            </a:r>
          </a:p>
          <a:p>
            <a:pPr algn="just"/>
            <a:r>
              <a:rPr lang="ru-RU" sz="2000"/>
              <a:t>Школе для 826 учащихся.</a:t>
            </a:r>
          </a:p>
          <a:p>
            <a:pPr algn="just"/>
            <a:r>
              <a:rPr lang="ru-RU" sz="1600"/>
              <a:t>Общий объем финансовых средств, поступивших в организации </a:t>
            </a:r>
          </a:p>
          <a:p>
            <a:pPr algn="just"/>
            <a:r>
              <a:rPr lang="ru-RU" sz="1600"/>
              <a:t>дополнительного образования в расчете на одного учащегося составил </a:t>
            </a:r>
          </a:p>
          <a:p>
            <a:pPr algn="just"/>
            <a:r>
              <a:rPr lang="ru-RU" sz="1600"/>
              <a:t>7,7 тыс. руб., что на уровне 2015 года. </a:t>
            </a:r>
          </a:p>
        </p:txBody>
      </p:sp>
      <p:pic>
        <p:nvPicPr>
          <p:cNvPr id="12" name="Picture 3" descr="Z:\ФОТО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450" y="4022725"/>
            <a:ext cx="3924300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22725"/>
            <a:ext cx="3455987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41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35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36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37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38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39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4040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Индикаторы в системе образования 2015-2016 годы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0825" y="1123950"/>
          <a:ext cx="8569325" cy="55435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0982"/>
                <a:gridCol w="6398064"/>
                <a:gridCol w="864134"/>
                <a:gridCol w="936145"/>
              </a:tblGrid>
              <a:tr h="840897">
                <a:tc>
                  <a:txBody>
                    <a:bodyPr/>
                    <a:lstStyle/>
                    <a:p>
                      <a:endParaRPr lang="ru-RU" sz="600" dirty="0">
                        <a:effectLst/>
                        <a:latin typeface="Calibri"/>
                      </a:endParaRPr>
                    </a:p>
                  </a:txBody>
                  <a:tcPr marL="35582" marR="35582" marT="71174" marB="106761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582" marR="35582" marT="71174" marB="106761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582" marR="35582" marT="71174" marB="106761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5582" marR="35582" marT="71174" marB="106761" anchor="ctr"/>
                </a:tc>
              </a:tr>
              <a:tr h="10954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Доступность дошкольного образования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детей в возрасте от 3 до 7 лет, которым предоставлено место на программах дошкольного образования в общей численности детей, зарегистрированных в электронной очереди на получение такого места в текущем учебном году (процент)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4805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воспитанников, приходящихся на одного педагогического работника в дошкольных образовательных организациях (человек)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8,9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7737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педагогов дошкольного образования (тысяча рублей)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21,56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21,56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241874">
                <a:tc>
                  <a:txBody>
                    <a:bodyPr/>
                    <a:lstStyle/>
                    <a:p>
                      <a:endParaRPr lang="ru-RU" sz="1400" dirty="0">
                        <a:effectLst/>
                        <a:latin typeface="Calibri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Начальное, основное и среднее общее образование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88208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Охват детей начальным общим, основным общим и средним общим образованием (отношение численности учащихся, осваивающих образовательные программы начального общего, основного общего или среднего общего образования, к численности детей в возрасте 7 - 17 лет). (процент)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99,59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99,86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77370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численности лиц, занимающихся во вторую или третью смены, в общей численности учащихся общеобразовательных организаций (процент)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17,03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12,10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  <a:tr h="4552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  <a:endParaRPr lang="ru-RU" sz="14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162" marR="35582" marT="14235" marB="1423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0069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59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60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61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62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63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5064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Индикаторы в системе образования 2015-2016 годы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0825" y="1123950"/>
          <a:ext cx="8569325" cy="5421312"/>
        </p:xfrm>
        <a:graphic>
          <a:graphicData uri="http://schemas.openxmlformats.org/drawingml/2006/table">
            <a:tbl>
              <a:tblPr/>
              <a:tblGrid>
                <a:gridCol w="371475"/>
                <a:gridCol w="6397625"/>
                <a:gridCol w="865188"/>
                <a:gridCol w="935037"/>
              </a:tblGrid>
              <a:tr h="8414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I. Общее образование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35580" marR="35580" marT="71167" marB="10675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001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лиц, обеспеченных горячим питанием, в общей численности обучающихся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604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компьютеров, подключенных к сети Интернет (в расчете на 100 учащихся)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2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909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 ЕГЭ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русскому языку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математике (профильный)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70,94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54,72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74,13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57,76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732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выпускников общеобразовательных организаций, получивших аттестат об основном общем образовании, от общей численности выпускников общеобразовательных организаций (процент)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775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учащихся в общеобразовательных организациях в расчете на 1 педагогического работника (человек)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9043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  педагогических работников муниципальных общеобразовательных организаций: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педагогических работников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учителей (тысяча рублей)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25,25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25,72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25,25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25,78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27000" marR="63500" marT="25403" marB="25403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3664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3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4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5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6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7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6088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661312" cy="78105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Индикаторы в системе образования 2015-2016 годы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0825" y="1271588"/>
          <a:ext cx="8661400" cy="2733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970"/>
                <a:gridCol w="6177825"/>
                <a:gridCol w="1080131"/>
                <a:gridCol w="1028474"/>
              </a:tblGrid>
              <a:tr h="486213">
                <a:tc>
                  <a:txBody>
                    <a:bodyPr/>
                    <a:lstStyle/>
                    <a:p>
                      <a:endParaRPr lang="ru-RU" sz="1400" dirty="0">
                        <a:effectLst/>
                        <a:latin typeface="Calibri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Дополнительное образование детей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  <a:latin typeface="Calibri"/>
                        </a:rPr>
                        <a:t>2015 год</a:t>
                      </a:r>
                      <a:endParaRPr lang="ru-RU" sz="1400" dirty="0">
                        <a:effectLst/>
                        <a:latin typeface="Calibri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effectLst/>
                          <a:latin typeface="Calibri"/>
                        </a:rPr>
                        <a:t>2016 год</a:t>
                      </a:r>
                      <a:endParaRPr lang="ru-RU" sz="1400" dirty="0">
                        <a:effectLst/>
                        <a:latin typeface="Calibri"/>
                      </a:endParaRPr>
                    </a:p>
                  </a:txBody>
                  <a:tcPr marL="127001" marR="63501" marT="25399" marB="25399" anchor="ctr"/>
                </a:tc>
              </a:tr>
              <a:tr h="116991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Охват детей в возрасте 5 - 18 лет дополнительными общеобразовательными программами (удельный вес численности детей, получающих услуги дополнительного образования, в общей численности детей в возрасте 5 - 18 лет) (процент)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70,80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84,00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</a:tr>
              <a:tr h="107755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Среднемесячная заработная плата  педагогических работников муниципальных организаций дополнительного образования (</a:t>
                      </a:r>
                      <a:r>
                        <a:rPr lang="ru-RU" sz="1400" dirty="0" smtClean="0">
                          <a:effectLst/>
                        </a:rPr>
                        <a:t>тыс. руб.)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21,12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21,10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27001" marR="63501" marT="25399" marB="25399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19896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физическую культуру и спорт в 2016 году</a:t>
            </a:r>
          </a:p>
        </p:txBody>
      </p:sp>
      <p:sp>
        <p:nvSpPr>
          <p:cNvPr id="39941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465638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Расходы на массовый спорт в 2016 году составили 1 859,2 тыс. рублей.</a:t>
            </a:r>
          </a:p>
          <a:p>
            <a:pPr algn="just" eaLnBrk="1" hangingPunct="1"/>
            <a: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оказывались 2 услуги:</a:t>
            </a:r>
          </a:p>
          <a:p>
            <a:pPr algn="just" eaLnBrk="1" hangingPunct="1"/>
            <a: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-организация и проведение официальных физкультурных (физкультурно-оздоровительных) мероприятий в количестве 26 мероприятий,</a:t>
            </a:r>
          </a:p>
          <a:p>
            <a:pPr algn="just" eaLnBrk="1" hangingPunct="1"/>
            <a: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организация и проведение официальных спортивных мероприятий в количестве 99 мероприятий.</a:t>
            </a:r>
          </a:p>
          <a:p>
            <a:pPr algn="just" eaLnBrk="1" hangingPunct="1"/>
            <a:r>
              <a:rPr 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C7DCD793-878D-4388-AC49-775828EEE1AA}" type="slidenum">
              <a:rPr lang="ru-RU" smtClean="0"/>
              <a:pPr>
                <a:defRPr/>
              </a:pPr>
              <a:t>45</a:t>
            </a:fld>
            <a:endParaRPr lang="ru-RU" dirty="0"/>
          </a:p>
        </p:txBody>
      </p:sp>
      <p:pic>
        <p:nvPicPr>
          <p:cNvPr id="39943" name="Picture 12" descr="Z:\Мои документы\Бюджет 2015\Годовой отчет 2015\Бюджет для граждан 2015\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071563"/>
            <a:ext cx="3262312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13" descr="Z:\Мои документы\Бюджет 2015\Годовой отчет 2015\Бюджет для граждан 2015\imag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3762375"/>
            <a:ext cx="3262312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Достижения в спорте в 2016 году</a:t>
            </a:r>
          </a:p>
        </p:txBody>
      </p:sp>
      <p:sp>
        <p:nvSpPr>
          <p:cNvPr id="49157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465638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600" b="0" dirty="0" smtClean="0"/>
              <a:t>В </a:t>
            </a:r>
            <a:r>
              <a:rPr lang="ru-RU" sz="1600" b="0" dirty="0"/>
              <a:t>Московской области проходил Всероссийский турнир по мини футболу среди девочек 1997-1998 годов рождения.</a:t>
            </a:r>
          </a:p>
          <a:p>
            <a:pPr algn="just"/>
            <a:r>
              <a:rPr lang="ru-RU" sz="1600" b="0" dirty="0"/>
              <a:t>В состав команды Нижегородской области была включена и вратарь Тонкинского «Импульса» Маша Лошкарева.</a:t>
            </a:r>
          </a:p>
          <a:p>
            <a:pPr algn="just"/>
            <a:r>
              <a:rPr lang="ru-RU" sz="1600" b="0" dirty="0"/>
              <a:t>Показав грамотную, техничную игру, пропустив меньше всех мячей, Маша была удостоена звания «Лучший вратарь».</a:t>
            </a:r>
          </a:p>
          <a:p>
            <a:pPr algn="just"/>
            <a:r>
              <a:rPr lang="ru-RU" sz="1600" b="0" dirty="0"/>
              <a:t>Лучшим вратарём Всероссийского турнира Маша стала не случайно. В этом году она была удостоена звания «Лучший вратарь» в Первенстве области среди женских команд II лиги и «Лучший вратарь в Чемпионате области среди смешанных команд.</a:t>
            </a:r>
          </a:p>
          <a:p>
            <a:pPr algn="just"/>
            <a:r>
              <a:rPr lang="ru-RU" sz="1600" b="0" dirty="0"/>
              <a:t>В августе 2016 года Маше присвоено звание «Кандидат в мастера спорта по мини футболу».  </a:t>
            </a:r>
          </a:p>
          <a:p>
            <a:pPr algn="just" eaLnBrk="1" hangingPunct="1"/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E87A0F69-9472-4EF7-8EC7-2D1D78003B7A}" type="slidenum">
              <a:rPr lang="ru-RU" smtClean="0"/>
              <a:pPr>
                <a:defRPr/>
              </a:pPr>
              <a:t>46</a:t>
            </a:fld>
            <a:endParaRPr lang="ru-RU" dirty="0"/>
          </a:p>
        </p:txBody>
      </p:sp>
      <p:pic>
        <p:nvPicPr>
          <p:cNvPr id="49159" name="Picture 2" descr="Маша Лошкаре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1800">
            <a:off x="5176838" y="1196975"/>
            <a:ext cx="323850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0" name="Picture 3" descr="DSC_007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838" y="4068763"/>
            <a:ext cx="3635375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112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F634F0-4A29-407C-8404-BD2603E038FA}" type="slidenum">
              <a:rPr lang="ru-RU"/>
              <a:pPr>
                <a:defRPr/>
              </a:pPr>
              <a:t>47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Индикаторы в массовом спорте в 2014 – 2016 </a:t>
            </a: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годах</a:t>
            </a:r>
          </a:p>
        </p:txBody>
      </p:sp>
      <p:graphicFrame>
        <p:nvGraphicFramePr>
          <p:cNvPr id="37932" name="Group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131476"/>
              </p:ext>
            </p:extLst>
          </p:nvPr>
        </p:nvGraphicFramePr>
        <p:xfrm>
          <a:off x="323850" y="1125538"/>
          <a:ext cx="8594725" cy="5291137"/>
        </p:xfrm>
        <a:graphic>
          <a:graphicData uri="http://schemas.openxmlformats.org/drawingml/2006/table">
            <a:tbl>
              <a:tblPr/>
              <a:tblGrid>
                <a:gridCol w="5222875"/>
                <a:gridCol w="1112838"/>
                <a:gridCol w="1171575"/>
                <a:gridCol w="1087437"/>
              </a:tblGrid>
              <a:tr h="8067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2014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2015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6200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услугой «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физкультурных (физкультурно-оздоровительных) мероприятий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56,5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91,2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6634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услугой «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рганизация и проведение официальных спортивных мероприятий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» (%).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64,3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0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Доля населения, систематически занимающегося физической культурой и спортом, в общей численности населения (%)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537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спортивных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сооружений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1000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(единиц)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9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39552" y="260648"/>
            <a:ext cx="8136904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средств направлено на культуру в 2016 году </a:t>
            </a:r>
          </a:p>
        </p:txBody>
      </p:sp>
      <p:sp>
        <p:nvSpPr>
          <p:cNvPr id="41989" name="TextBox 1"/>
          <p:cNvSpPr txBox="1">
            <a:spLocks noChangeArrowheads="1"/>
          </p:cNvSpPr>
          <p:nvPr/>
        </p:nvSpPr>
        <p:spPr bwMode="auto">
          <a:xfrm>
            <a:off x="250825" y="1500188"/>
            <a:ext cx="4657302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Расходы на культуру в 2016 году составили 28,9 млн. рублей,  темп роста к 2015 году составил 97%. В структуре расходов культура занимает 8% в консолидированном бюджете района.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Населению Тонкинского муниципального района  в области культуры оказывалось 7 муниципальных услуг (без доп. образования).</a:t>
            </a:r>
          </a:p>
          <a:p>
            <a:pPr algn="just" eaLnBrk="1" hangingPunct="1"/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Всего оказано 407 654 услуг.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3990975" y="6519863"/>
            <a:ext cx="1162050" cy="365125"/>
          </a:xfrm>
        </p:spPr>
        <p:txBody>
          <a:bodyPr/>
          <a:lstStyle/>
          <a:p>
            <a:pPr>
              <a:defRPr/>
            </a:pPr>
            <a:fld id="{F9768B0B-F630-486D-9722-66216FCB19FF}" type="slidenum">
              <a:rPr lang="ru-RU" smtClean="0"/>
              <a:pPr>
                <a:defRPr/>
              </a:pPr>
              <a:t>48</a:t>
            </a:fld>
            <a:endParaRPr lang="ru-RU" dirty="0"/>
          </a:p>
        </p:txBody>
      </p:sp>
      <p:sp>
        <p:nvSpPr>
          <p:cNvPr id="41991" name="Picture 2" descr="Z:\Мои документы\Бюджет 2015\Годовой отчет 2015\Бюджет для граждан 2015\3.jpeg"/>
          <p:cNvSpPr>
            <a:spLocks noChangeAspect="1" noChangeArrowheads="1"/>
          </p:cNvSpPr>
          <p:nvPr/>
        </p:nvSpPr>
        <p:spPr bwMode="auto">
          <a:xfrm>
            <a:off x="4929188" y="908050"/>
            <a:ext cx="3959225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992" name="Picture 3" descr="Z:\ФОТО\Тонкино\IMG_1564.JPG"/>
          <p:cNvSpPr>
            <a:spLocks noChangeAspect="1" noChangeArrowheads="1"/>
          </p:cNvSpPr>
          <p:nvPr/>
        </p:nvSpPr>
        <p:spPr bwMode="auto">
          <a:xfrm>
            <a:off x="4929188" y="3944938"/>
            <a:ext cx="3959225" cy="285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9" name="Рисунок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8121">
            <a:off x="5510213" y="1077913"/>
            <a:ext cx="3549650" cy="275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79"/>
          <a:stretch>
            <a:fillRect/>
          </a:stretch>
        </p:blipFill>
        <p:spPr bwMode="auto">
          <a:xfrm rot="20983464">
            <a:off x="5086350" y="3944938"/>
            <a:ext cx="3589338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49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8"/>
            <a:ext cx="8568951" cy="64807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по отрасли «Культура» в 2014 – 2016 годах </a:t>
            </a:r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43032" name="TextBox 5"/>
          <p:cNvSpPr txBox="1">
            <a:spLocks noChangeArrowheads="1"/>
          </p:cNvSpPr>
          <p:nvPr/>
        </p:nvSpPr>
        <p:spPr bwMode="auto">
          <a:xfrm>
            <a:off x="298450" y="1357313"/>
            <a:ext cx="86439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 eaLnBrk="1" hangingPunct="1"/>
            <a:r>
              <a:rPr lang="ru-RU"/>
              <a:t>По данным ежегодных опросов населения, проводимых отделом культуры администрации Тонкинского муниципального района для оценки качества муниципальных услуг, получены следующие результаты в %:</a:t>
            </a:r>
          </a:p>
        </p:txBody>
      </p:sp>
      <p:graphicFrame>
        <p:nvGraphicFramePr>
          <p:cNvPr id="9" name="Group 44"/>
          <p:cNvGraphicFramePr>
            <a:graphicFrameLocks noGrp="1"/>
          </p:cNvGraphicFramePr>
          <p:nvPr/>
        </p:nvGraphicFramePr>
        <p:xfrm>
          <a:off x="298450" y="2714625"/>
          <a:ext cx="8594725" cy="1651000"/>
        </p:xfrm>
        <a:graphic>
          <a:graphicData uri="http://schemas.openxmlformats.org/drawingml/2006/table">
            <a:tbl>
              <a:tblPr/>
              <a:tblGrid>
                <a:gridCol w="5222875"/>
                <a:gridCol w="1112838"/>
                <a:gridCol w="1171575"/>
                <a:gridCol w="1087437"/>
              </a:tblGrid>
              <a:tr h="8379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2014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2015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13022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Удовлетворенность населения услугами, оказываемыми учреждениями культуры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pic>
        <p:nvPicPr>
          <p:cNvPr id="10" name="Рисунок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4560888"/>
            <a:ext cx="3771900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7"/>
          <p:cNvSpPr>
            <a:spLocks noChangeArrowheads="1"/>
          </p:cNvSpPr>
          <p:nvPr/>
        </p:nvSpPr>
        <p:spPr bwMode="auto">
          <a:xfrm>
            <a:off x="468313" y="2155825"/>
            <a:ext cx="2719387" cy="4314825"/>
          </a:xfrm>
          <a:custGeom>
            <a:avLst/>
            <a:gdLst>
              <a:gd name="T0" fmla="*/ 2443382 w 2719616"/>
              <a:gd name="T1" fmla="*/ 0 h 4315383"/>
              <a:gd name="T2" fmla="*/ 271474 w 2719616"/>
              <a:gd name="T3" fmla="*/ 0 h 4315383"/>
              <a:gd name="T4" fmla="*/ 249211 w 2719616"/>
              <a:gd name="T5" fmla="*/ 900 h 4315383"/>
              <a:gd name="T6" fmla="*/ 206244 w 2719616"/>
              <a:gd name="T7" fmla="*/ 7877 h 4315383"/>
              <a:gd name="T8" fmla="*/ 165803 w 2719616"/>
              <a:gd name="T9" fmla="*/ 21294 h 4315383"/>
              <a:gd name="T10" fmla="*/ 128468 w 2719616"/>
              <a:gd name="T11" fmla="*/ 40615 h 4315383"/>
              <a:gd name="T12" fmla="*/ 94800 w 2719616"/>
              <a:gd name="T13" fmla="*/ 65261 h 4315383"/>
              <a:gd name="T14" fmla="*/ 65337 w 2719616"/>
              <a:gd name="T15" fmla="*/ 94671 h 4315383"/>
              <a:gd name="T16" fmla="*/ 40681 w 2719616"/>
              <a:gd name="T17" fmla="*/ 128289 h 4315383"/>
              <a:gd name="T18" fmla="*/ 21329 w 2719616"/>
              <a:gd name="T19" fmla="*/ 165597 h 4315383"/>
              <a:gd name="T20" fmla="*/ 7882 w 2719616"/>
              <a:gd name="T21" fmla="*/ 205974 h 4315383"/>
              <a:gd name="T22" fmla="*/ 901 w 2719616"/>
              <a:gd name="T23" fmla="*/ 248924 h 4315383"/>
              <a:gd name="T24" fmla="*/ 0 w 2719616"/>
              <a:gd name="T25" fmla="*/ 271171 h 4315383"/>
              <a:gd name="T26" fmla="*/ 0 w 2719616"/>
              <a:gd name="T27" fmla="*/ 4032461 h 4315383"/>
              <a:gd name="T28" fmla="*/ 3559 w 2719616"/>
              <a:gd name="T29" fmla="*/ 4076459 h 4315383"/>
              <a:gd name="T30" fmla="*/ 13843 w 2719616"/>
              <a:gd name="T31" fmla="*/ 4118189 h 4315383"/>
              <a:gd name="T32" fmla="*/ 30291 w 2719616"/>
              <a:gd name="T33" fmla="*/ 4157106 h 4315383"/>
              <a:gd name="T34" fmla="*/ 52386 w 2719616"/>
              <a:gd name="T35" fmla="*/ 4192655 h 4315383"/>
              <a:gd name="T36" fmla="*/ 79505 w 2719616"/>
              <a:gd name="T37" fmla="*/ 4224258 h 4315383"/>
              <a:gd name="T38" fmla="*/ 111152 w 2719616"/>
              <a:gd name="T39" fmla="*/ 4251365 h 4315383"/>
              <a:gd name="T40" fmla="*/ 146723 w 2719616"/>
              <a:gd name="T41" fmla="*/ 4273416 h 4315383"/>
              <a:gd name="T42" fmla="*/ 185660 w 2719616"/>
              <a:gd name="T43" fmla="*/ 4289862 h 4315383"/>
              <a:gd name="T44" fmla="*/ 227444 w 2719616"/>
              <a:gd name="T45" fmla="*/ 4300142 h 4315383"/>
              <a:gd name="T46" fmla="*/ 271474 w 2719616"/>
              <a:gd name="T47" fmla="*/ 4303688 h 4315383"/>
              <a:gd name="T48" fmla="*/ 2443382 w 2719616"/>
              <a:gd name="T49" fmla="*/ 4303688 h 4315383"/>
              <a:gd name="T50" fmla="*/ 2487394 w 2719616"/>
              <a:gd name="T51" fmla="*/ 4300142 h 4315383"/>
              <a:gd name="T52" fmla="*/ 2529153 w 2719616"/>
              <a:gd name="T53" fmla="*/ 4289862 h 4315383"/>
              <a:gd name="T54" fmla="*/ 2568098 w 2719616"/>
              <a:gd name="T55" fmla="*/ 4273416 h 4315383"/>
              <a:gd name="T56" fmla="*/ 2603659 w 2719616"/>
              <a:gd name="T57" fmla="*/ 4251365 h 4315383"/>
              <a:gd name="T58" fmla="*/ 2635292 w 2719616"/>
              <a:gd name="T59" fmla="*/ 4224258 h 4315383"/>
              <a:gd name="T60" fmla="*/ 2662428 w 2719616"/>
              <a:gd name="T61" fmla="*/ 4192655 h 4315383"/>
              <a:gd name="T62" fmla="*/ 2684508 w 2719616"/>
              <a:gd name="T63" fmla="*/ 4157106 h 4315383"/>
              <a:gd name="T64" fmla="*/ 2700963 w 2719616"/>
              <a:gd name="T65" fmla="*/ 4118189 h 4315383"/>
              <a:gd name="T66" fmla="*/ 2711252 w 2719616"/>
              <a:gd name="T67" fmla="*/ 4076459 h 4315383"/>
              <a:gd name="T68" fmla="*/ 2714803 w 2719616"/>
              <a:gd name="T69" fmla="*/ 4032461 h 4315383"/>
              <a:gd name="T70" fmla="*/ 2714803 w 2719616"/>
              <a:gd name="T71" fmla="*/ 271171 h 4315383"/>
              <a:gd name="T72" fmla="*/ 2711252 w 2719616"/>
              <a:gd name="T73" fmla="*/ 227176 h 4315383"/>
              <a:gd name="T74" fmla="*/ 2700963 w 2719616"/>
              <a:gd name="T75" fmla="*/ 185432 h 4315383"/>
              <a:gd name="T76" fmla="*/ 2684508 w 2719616"/>
              <a:gd name="T77" fmla="*/ 146519 h 4315383"/>
              <a:gd name="T78" fmla="*/ 2662428 w 2719616"/>
              <a:gd name="T79" fmla="*/ 110997 h 4315383"/>
              <a:gd name="T80" fmla="*/ 2635292 w 2719616"/>
              <a:gd name="T81" fmla="*/ 79403 h 4315383"/>
              <a:gd name="T82" fmla="*/ 2603659 w 2719616"/>
              <a:gd name="T83" fmla="*/ 52294 h 4315383"/>
              <a:gd name="T84" fmla="*/ 2568098 w 2719616"/>
              <a:gd name="T85" fmla="*/ 30252 h 4315383"/>
              <a:gd name="T86" fmla="*/ 2529153 w 2719616"/>
              <a:gd name="T87" fmla="*/ 13813 h 4315383"/>
              <a:gd name="T88" fmla="*/ 2487394 w 2719616"/>
              <a:gd name="T89" fmla="*/ 3556 h 4315383"/>
              <a:gd name="T90" fmla="*/ 2443382 w 2719616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616"/>
              <a:gd name="T139" fmla="*/ 0 h 4315383"/>
              <a:gd name="T140" fmla="*/ 2719616 w 2719616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616" h="4315383">
                <a:moveTo>
                  <a:pt x="2447709" y="0"/>
                </a:moveTo>
                <a:lnTo>
                  <a:pt x="271957" y="0"/>
                </a:lnTo>
                <a:lnTo>
                  <a:pt x="249652" y="900"/>
                </a:lnTo>
                <a:lnTo>
                  <a:pt x="206601" y="7898"/>
                </a:lnTo>
                <a:lnTo>
                  <a:pt x="166097" y="21357"/>
                </a:lnTo>
                <a:lnTo>
                  <a:pt x="128699" y="40720"/>
                </a:lnTo>
                <a:lnTo>
                  <a:pt x="94968" y="65429"/>
                </a:lnTo>
                <a:lnTo>
                  <a:pt x="65463" y="94923"/>
                </a:lnTo>
                <a:lnTo>
                  <a:pt x="40744" y="128646"/>
                </a:lnTo>
                <a:lnTo>
                  <a:pt x="21371" y="166038"/>
                </a:lnTo>
                <a:lnTo>
                  <a:pt x="7903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59" y="4087527"/>
                </a:lnTo>
                <a:lnTo>
                  <a:pt x="13864" y="4129376"/>
                </a:lnTo>
                <a:lnTo>
                  <a:pt x="30354" y="4168398"/>
                </a:lnTo>
                <a:lnTo>
                  <a:pt x="52470" y="4204034"/>
                </a:lnTo>
                <a:lnTo>
                  <a:pt x="79652" y="4235724"/>
                </a:lnTo>
                <a:lnTo>
                  <a:pt x="111341" y="4262908"/>
                </a:lnTo>
                <a:lnTo>
                  <a:pt x="146975" y="4285026"/>
                </a:lnTo>
                <a:lnTo>
                  <a:pt x="185996" y="4301518"/>
                </a:lnTo>
                <a:lnTo>
                  <a:pt x="227843" y="4311824"/>
                </a:lnTo>
                <a:lnTo>
                  <a:pt x="271957" y="4315383"/>
                </a:lnTo>
                <a:lnTo>
                  <a:pt x="2447709" y="4315383"/>
                </a:lnTo>
                <a:lnTo>
                  <a:pt x="2491800" y="4311824"/>
                </a:lnTo>
                <a:lnTo>
                  <a:pt x="2533631" y="4301518"/>
                </a:lnTo>
                <a:lnTo>
                  <a:pt x="2572641" y="4285026"/>
                </a:lnTo>
                <a:lnTo>
                  <a:pt x="2608269" y="4262908"/>
                </a:lnTo>
                <a:lnTo>
                  <a:pt x="2639955" y="4235724"/>
                </a:lnTo>
                <a:lnTo>
                  <a:pt x="2667137" y="4204034"/>
                </a:lnTo>
                <a:lnTo>
                  <a:pt x="2689255" y="4168398"/>
                </a:lnTo>
                <a:lnTo>
                  <a:pt x="2705748" y="4129376"/>
                </a:lnTo>
                <a:lnTo>
                  <a:pt x="2716055" y="4087527"/>
                </a:lnTo>
                <a:lnTo>
                  <a:pt x="2719616" y="4043413"/>
                </a:lnTo>
                <a:lnTo>
                  <a:pt x="2719616" y="271906"/>
                </a:lnTo>
                <a:lnTo>
                  <a:pt x="2716055" y="227785"/>
                </a:lnTo>
                <a:lnTo>
                  <a:pt x="2705748" y="185936"/>
                </a:lnTo>
                <a:lnTo>
                  <a:pt x="2689255" y="146918"/>
                </a:lnTo>
                <a:lnTo>
                  <a:pt x="2667137" y="111291"/>
                </a:lnTo>
                <a:lnTo>
                  <a:pt x="2639955" y="79613"/>
                </a:lnTo>
                <a:lnTo>
                  <a:pt x="2608269" y="52441"/>
                </a:lnTo>
                <a:lnTo>
                  <a:pt x="2572641" y="30336"/>
                </a:lnTo>
                <a:lnTo>
                  <a:pt x="2533631" y="13855"/>
                </a:lnTo>
                <a:lnTo>
                  <a:pt x="2491800" y="3556"/>
                </a:lnTo>
                <a:lnTo>
                  <a:pt x="2447709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2" name="object 10"/>
          <p:cNvSpPr>
            <a:spLocks noChangeArrowheads="1"/>
          </p:cNvSpPr>
          <p:nvPr/>
        </p:nvSpPr>
        <p:spPr bwMode="auto">
          <a:xfrm>
            <a:off x="3392488" y="2155825"/>
            <a:ext cx="2719387" cy="4314825"/>
          </a:xfrm>
          <a:custGeom>
            <a:avLst/>
            <a:gdLst>
              <a:gd name="T0" fmla="*/ 2441681 w 2719704"/>
              <a:gd name="T1" fmla="*/ 0 h 4315383"/>
              <a:gd name="T2" fmla="*/ 271361 w 2719704"/>
              <a:gd name="T3" fmla="*/ 0 h 4315383"/>
              <a:gd name="T4" fmla="*/ 249113 w 2719704"/>
              <a:gd name="T5" fmla="*/ 900 h 4315383"/>
              <a:gd name="T6" fmla="*/ 206156 w 2719704"/>
              <a:gd name="T7" fmla="*/ 7877 h 4315383"/>
              <a:gd name="T8" fmla="*/ 165746 w 2719704"/>
              <a:gd name="T9" fmla="*/ 21294 h 4315383"/>
              <a:gd name="T10" fmla="*/ 128422 w 2719704"/>
              <a:gd name="T11" fmla="*/ 40615 h 4315383"/>
              <a:gd name="T12" fmla="*/ 94765 w 2719704"/>
              <a:gd name="T13" fmla="*/ 65261 h 4315383"/>
              <a:gd name="T14" fmla="*/ 65315 w 2719704"/>
              <a:gd name="T15" fmla="*/ 94671 h 4315383"/>
              <a:gd name="T16" fmla="*/ 40651 w 2719704"/>
              <a:gd name="T17" fmla="*/ 128289 h 4315383"/>
              <a:gd name="T18" fmla="*/ 21335 w 2719704"/>
              <a:gd name="T19" fmla="*/ 165597 h 4315383"/>
              <a:gd name="T20" fmla="*/ 7884 w 2719704"/>
              <a:gd name="T21" fmla="*/ 205974 h 4315383"/>
              <a:gd name="T22" fmla="*/ 901 w 2719704"/>
              <a:gd name="T23" fmla="*/ 248924 h 4315383"/>
              <a:gd name="T24" fmla="*/ 0 w 2719704"/>
              <a:gd name="T25" fmla="*/ 271171 h 4315383"/>
              <a:gd name="T26" fmla="*/ 0 w 2719704"/>
              <a:gd name="T27" fmla="*/ 4032461 h 4315383"/>
              <a:gd name="T28" fmla="*/ 3560 w 2719704"/>
              <a:gd name="T29" fmla="*/ 4076459 h 4315383"/>
              <a:gd name="T30" fmla="*/ 13826 w 2719704"/>
              <a:gd name="T31" fmla="*/ 4118189 h 4315383"/>
              <a:gd name="T32" fmla="*/ 30279 w 2719704"/>
              <a:gd name="T33" fmla="*/ 4157106 h 4315383"/>
              <a:gd name="T34" fmla="*/ 52360 w 2719704"/>
              <a:gd name="T35" fmla="*/ 4192655 h 4315383"/>
              <a:gd name="T36" fmla="*/ 79487 w 2719704"/>
              <a:gd name="T37" fmla="*/ 4224258 h 4315383"/>
              <a:gd name="T38" fmla="*/ 111100 w 2719704"/>
              <a:gd name="T39" fmla="*/ 4251365 h 4315383"/>
              <a:gd name="T40" fmla="*/ 146661 w 2719704"/>
              <a:gd name="T41" fmla="*/ 4273416 h 4315383"/>
              <a:gd name="T42" fmla="*/ 185587 w 2719704"/>
              <a:gd name="T43" fmla="*/ 4289862 h 4315383"/>
              <a:gd name="T44" fmla="*/ 227341 w 2719704"/>
              <a:gd name="T45" fmla="*/ 4300142 h 4315383"/>
              <a:gd name="T46" fmla="*/ 271361 w 2719704"/>
              <a:gd name="T47" fmla="*/ 4303688 h 4315383"/>
              <a:gd name="T48" fmla="*/ 2441681 w 2719704"/>
              <a:gd name="T49" fmla="*/ 4303688 h 4315383"/>
              <a:gd name="T50" fmla="*/ 2485706 w 2719704"/>
              <a:gd name="T51" fmla="*/ 4300142 h 4315383"/>
              <a:gd name="T52" fmla="*/ 2527455 w 2719704"/>
              <a:gd name="T53" fmla="*/ 4289862 h 4315383"/>
              <a:gd name="T54" fmla="*/ 2566395 w 2719704"/>
              <a:gd name="T55" fmla="*/ 4273416 h 4315383"/>
              <a:gd name="T56" fmla="*/ 2601953 w 2719704"/>
              <a:gd name="T57" fmla="*/ 4251365 h 4315383"/>
              <a:gd name="T58" fmla="*/ 2633571 w 2719704"/>
              <a:gd name="T59" fmla="*/ 4224258 h 4315383"/>
              <a:gd name="T60" fmla="*/ 2660694 w 2719704"/>
              <a:gd name="T61" fmla="*/ 4192655 h 4315383"/>
              <a:gd name="T62" fmla="*/ 2682763 w 2719704"/>
              <a:gd name="T63" fmla="*/ 4157106 h 4315383"/>
              <a:gd name="T64" fmla="*/ 2699217 w 2719704"/>
              <a:gd name="T65" fmla="*/ 4118189 h 4315383"/>
              <a:gd name="T66" fmla="*/ 2709504 w 2719704"/>
              <a:gd name="T67" fmla="*/ 4076459 h 4315383"/>
              <a:gd name="T68" fmla="*/ 2713050 w 2719704"/>
              <a:gd name="T69" fmla="*/ 4032461 h 4315383"/>
              <a:gd name="T70" fmla="*/ 2713050 w 2719704"/>
              <a:gd name="T71" fmla="*/ 271171 h 4315383"/>
              <a:gd name="T72" fmla="*/ 2709504 w 2719704"/>
              <a:gd name="T73" fmla="*/ 227176 h 4315383"/>
              <a:gd name="T74" fmla="*/ 2699217 w 2719704"/>
              <a:gd name="T75" fmla="*/ 185432 h 4315383"/>
              <a:gd name="T76" fmla="*/ 2682763 w 2719704"/>
              <a:gd name="T77" fmla="*/ 146519 h 4315383"/>
              <a:gd name="T78" fmla="*/ 2660694 w 2719704"/>
              <a:gd name="T79" fmla="*/ 110997 h 4315383"/>
              <a:gd name="T80" fmla="*/ 2633571 w 2719704"/>
              <a:gd name="T81" fmla="*/ 79403 h 4315383"/>
              <a:gd name="T82" fmla="*/ 2601953 w 2719704"/>
              <a:gd name="T83" fmla="*/ 52294 h 4315383"/>
              <a:gd name="T84" fmla="*/ 2566395 w 2719704"/>
              <a:gd name="T85" fmla="*/ 30252 h 4315383"/>
              <a:gd name="T86" fmla="*/ 2527455 w 2719704"/>
              <a:gd name="T87" fmla="*/ 13813 h 4315383"/>
              <a:gd name="T88" fmla="*/ 2485706 w 2719704"/>
              <a:gd name="T89" fmla="*/ 3556 h 4315383"/>
              <a:gd name="T90" fmla="*/ 2441681 w 2719704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704"/>
              <a:gd name="T139" fmla="*/ 0 h 4315383"/>
              <a:gd name="T140" fmla="*/ 2719704 w 2719704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704" h="4315383">
                <a:moveTo>
                  <a:pt x="2447670" y="0"/>
                </a:moveTo>
                <a:lnTo>
                  <a:pt x="272033" y="0"/>
                </a:lnTo>
                <a:lnTo>
                  <a:pt x="249722" y="900"/>
                </a:lnTo>
                <a:lnTo>
                  <a:pt x="206660" y="7898"/>
                </a:lnTo>
                <a:lnTo>
                  <a:pt x="166145" y="21357"/>
                </a:lnTo>
                <a:lnTo>
                  <a:pt x="128737" y="40720"/>
                </a:lnTo>
                <a:lnTo>
                  <a:pt x="94996" y="65429"/>
                </a:lnTo>
                <a:lnTo>
                  <a:pt x="65483" y="94923"/>
                </a:lnTo>
                <a:lnTo>
                  <a:pt x="40756" y="128646"/>
                </a:lnTo>
                <a:lnTo>
                  <a:pt x="21377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8" y="4129376"/>
                </a:lnTo>
                <a:lnTo>
                  <a:pt x="30363" y="4168398"/>
                </a:lnTo>
                <a:lnTo>
                  <a:pt x="52486" y="4204034"/>
                </a:lnTo>
                <a:lnTo>
                  <a:pt x="79676" y="4235724"/>
                </a:lnTo>
                <a:lnTo>
                  <a:pt x="111373" y="4262908"/>
                </a:lnTo>
                <a:lnTo>
                  <a:pt x="147018" y="4285026"/>
                </a:lnTo>
                <a:lnTo>
                  <a:pt x="186049" y="4301518"/>
                </a:lnTo>
                <a:lnTo>
                  <a:pt x="227908" y="4311824"/>
                </a:lnTo>
                <a:lnTo>
                  <a:pt x="272033" y="4315383"/>
                </a:lnTo>
                <a:lnTo>
                  <a:pt x="2447670" y="4315383"/>
                </a:lnTo>
                <a:lnTo>
                  <a:pt x="2491796" y="4311824"/>
                </a:lnTo>
                <a:lnTo>
                  <a:pt x="2533655" y="4301518"/>
                </a:lnTo>
                <a:lnTo>
                  <a:pt x="2572686" y="4285026"/>
                </a:lnTo>
                <a:lnTo>
                  <a:pt x="2608331" y="4262908"/>
                </a:lnTo>
                <a:lnTo>
                  <a:pt x="2640028" y="4235724"/>
                </a:lnTo>
                <a:lnTo>
                  <a:pt x="2667218" y="4204034"/>
                </a:lnTo>
                <a:lnTo>
                  <a:pt x="2689341" y="4168398"/>
                </a:lnTo>
                <a:lnTo>
                  <a:pt x="2705836" y="4129376"/>
                </a:lnTo>
                <a:lnTo>
                  <a:pt x="2716144" y="4087527"/>
                </a:lnTo>
                <a:lnTo>
                  <a:pt x="2719704" y="4043413"/>
                </a:lnTo>
                <a:lnTo>
                  <a:pt x="2719704" y="271906"/>
                </a:lnTo>
                <a:lnTo>
                  <a:pt x="2716144" y="227785"/>
                </a:lnTo>
                <a:lnTo>
                  <a:pt x="2705836" y="185936"/>
                </a:lnTo>
                <a:lnTo>
                  <a:pt x="2689341" y="146918"/>
                </a:lnTo>
                <a:lnTo>
                  <a:pt x="2667218" y="111291"/>
                </a:lnTo>
                <a:lnTo>
                  <a:pt x="2640028" y="79613"/>
                </a:lnTo>
                <a:lnTo>
                  <a:pt x="2608331" y="52441"/>
                </a:lnTo>
                <a:lnTo>
                  <a:pt x="2572686" y="30336"/>
                </a:lnTo>
                <a:lnTo>
                  <a:pt x="2533655" y="13855"/>
                </a:lnTo>
                <a:lnTo>
                  <a:pt x="2491796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23" name="object 13"/>
          <p:cNvSpPr>
            <a:spLocks noChangeArrowheads="1"/>
          </p:cNvSpPr>
          <p:nvPr/>
        </p:nvSpPr>
        <p:spPr bwMode="auto">
          <a:xfrm>
            <a:off x="6315075" y="2155825"/>
            <a:ext cx="2720975" cy="4314825"/>
          </a:xfrm>
          <a:custGeom>
            <a:avLst/>
            <a:gdLst>
              <a:gd name="T0" fmla="*/ 2474204 w 2719578"/>
              <a:gd name="T1" fmla="*/ 0 h 4315383"/>
              <a:gd name="T2" fmla="*/ 274856 w 2719578"/>
              <a:gd name="T3" fmla="*/ 0 h 4315383"/>
              <a:gd name="T4" fmla="*/ 252318 w 2719578"/>
              <a:gd name="T5" fmla="*/ 900 h 4315383"/>
              <a:gd name="T6" fmla="*/ 208821 w 2719578"/>
              <a:gd name="T7" fmla="*/ 7877 h 4315383"/>
              <a:gd name="T8" fmla="*/ 167893 w 2719578"/>
              <a:gd name="T9" fmla="*/ 21294 h 4315383"/>
              <a:gd name="T10" fmla="*/ 130097 w 2719578"/>
              <a:gd name="T11" fmla="*/ 40615 h 4315383"/>
              <a:gd name="T12" fmla="*/ 96004 w 2719578"/>
              <a:gd name="T13" fmla="*/ 65261 h 4315383"/>
              <a:gd name="T14" fmla="*/ 66185 w 2719578"/>
              <a:gd name="T15" fmla="*/ 94671 h 4315383"/>
              <a:gd name="T16" fmla="*/ 41192 w 2719578"/>
              <a:gd name="T17" fmla="*/ 128289 h 4315383"/>
              <a:gd name="T18" fmla="*/ 21606 w 2719578"/>
              <a:gd name="T19" fmla="*/ 165597 h 4315383"/>
              <a:gd name="T20" fmla="*/ 7989 w 2719578"/>
              <a:gd name="T21" fmla="*/ 205974 h 4315383"/>
              <a:gd name="T22" fmla="*/ 901 w 2719578"/>
              <a:gd name="T23" fmla="*/ 248924 h 4315383"/>
              <a:gd name="T24" fmla="*/ 0 w 2719578"/>
              <a:gd name="T25" fmla="*/ 271171 h 4315383"/>
              <a:gd name="T26" fmla="*/ 0 w 2719578"/>
              <a:gd name="T27" fmla="*/ 4032461 h 4315383"/>
              <a:gd name="T28" fmla="*/ 3602 w 2719578"/>
              <a:gd name="T29" fmla="*/ 4076459 h 4315383"/>
              <a:gd name="T30" fmla="*/ 14014 w 2719578"/>
              <a:gd name="T31" fmla="*/ 4118189 h 4315383"/>
              <a:gd name="T32" fmla="*/ 30696 w 2719578"/>
              <a:gd name="T33" fmla="*/ 4157106 h 4315383"/>
              <a:gd name="T34" fmla="*/ 53045 w 2719578"/>
              <a:gd name="T35" fmla="*/ 4192655 h 4315383"/>
              <a:gd name="T36" fmla="*/ 80521 w 2719578"/>
              <a:gd name="T37" fmla="*/ 4224258 h 4315383"/>
              <a:gd name="T38" fmla="*/ 112553 w 2719578"/>
              <a:gd name="T39" fmla="*/ 4251365 h 4315383"/>
              <a:gd name="T40" fmla="*/ 148569 w 2719578"/>
              <a:gd name="T41" fmla="*/ 4273416 h 4315383"/>
              <a:gd name="T42" fmla="*/ 188001 w 2719578"/>
              <a:gd name="T43" fmla="*/ 4289862 h 4315383"/>
              <a:gd name="T44" fmla="*/ 230284 w 2719578"/>
              <a:gd name="T45" fmla="*/ 4300142 h 4315383"/>
              <a:gd name="T46" fmla="*/ 274856 w 2719578"/>
              <a:gd name="T47" fmla="*/ 4303688 h 4315383"/>
              <a:gd name="T48" fmla="*/ 2474204 w 2719578"/>
              <a:gd name="T49" fmla="*/ 4303688 h 4315383"/>
              <a:gd name="T50" fmla="*/ 2518807 w 2719578"/>
              <a:gd name="T51" fmla="*/ 4300142 h 4315383"/>
              <a:gd name="T52" fmla="*/ 2561111 w 2719578"/>
              <a:gd name="T53" fmla="*/ 4289862 h 4315383"/>
              <a:gd name="T54" fmla="*/ 2600551 w 2719578"/>
              <a:gd name="T55" fmla="*/ 4273416 h 4315383"/>
              <a:gd name="T56" fmla="*/ 2636564 w 2719578"/>
              <a:gd name="T57" fmla="*/ 4251365 h 4315383"/>
              <a:gd name="T58" fmla="*/ 2668586 w 2719578"/>
              <a:gd name="T59" fmla="*/ 4224258 h 4315383"/>
              <a:gd name="T60" fmla="*/ 2696052 w 2719578"/>
              <a:gd name="T61" fmla="*/ 4192655 h 4315383"/>
              <a:gd name="T62" fmla="*/ 2718395 w 2719578"/>
              <a:gd name="T63" fmla="*/ 4157106 h 4315383"/>
              <a:gd name="T64" fmla="*/ 2735057 w 2719578"/>
              <a:gd name="T65" fmla="*/ 4118189 h 4315383"/>
              <a:gd name="T66" fmla="*/ 2745466 w 2719578"/>
              <a:gd name="T67" fmla="*/ 4076459 h 4315383"/>
              <a:gd name="T68" fmla="*/ 2749061 w 2719578"/>
              <a:gd name="T69" fmla="*/ 4032461 h 4315383"/>
              <a:gd name="T70" fmla="*/ 2749061 w 2719578"/>
              <a:gd name="T71" fmla="*/ 271171 h 4315383"/>
              <a:gd name="T72" fmla="*/ 2745466 w 2719578"/>
              <a:gd name="T73" fmla="*/ 227176 h 4315383"/>
              <a:gd name="T74" fmla="*/ 2735057 w 2719578"/>
              <a:gd name="T75" fmla="*/ 185432 h 4315383"/>
              <a:gd name="T76" fmla="*/ 2718395 w 2719578"/>
              <a:gd name="T77" fmla="*/ 146519 h 4315383"/>
              <a:gd name="T78" fmla="*/ 2696052 w 2719578"/>
              <a:gd name="T79" fmla="*/ 110997 h 4315383"/>
              <a:gd name="T80" fmla="*/ 2668586 w 2719578"/>
              <a:gd name="T81" fmla="*/ 79403 h 4315383"/>
              <a:gd name="T82" fmla="*/ 2636564 w 2719578"/>
              <a:gd name="T83" fmla="*/ 52294 h 4315383"/>
              <a:gd name="T84" fmla="*/ 2600551 w 2719578"/>
              <a:gd name="T85" fmla="*/ 30252 h 4315383"/>
              <a:gd name="T86" fmla="*/ 2561111 w 2719578"/>
              <a:gd name="T87" fmla="*/ 13813 h 4315383"/>
              <a:gd name="T88" fmla="*/ 2518807 w 2719578"/>
              <a:gd name="T89" fmla="*/ 3556 h 4315383"/>
              <a:gd name="T90" fmla="*/ 2474204 w 2719578"/>
              <a:gd name="T91" fmla="*/ 0 h 43153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719578"/>
              <a:gd name="T139" fmla="*/ 0 h 4315383"/>
              <a:gd name="T140" fmla="*/ 2719578 w 2719578"/>
              <a:gd name="T141" fmla="*/ 4315383 h 43153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719578" h="4315383">
                <a:moveTo>
                  <a:pt x="2447670" y="0"/>
                </a:moveTo>
                <a:lnTo>
                  <a:pt x="271907" y="0"/>
                </a:lnTo>
                <a:lnTo>
                  <a:pt x="249613" y="900"/>
                </a:lnTo>
                <a:lnTo>
                  <a:pt x="206582" y="7898"/>
                </a:lnTo>
                <a:lnTo>
                  <a:pt x="166092" y="21357"/>
                </a:lnTo>
                <a:lnTo>
                  <a:pt x="128702" y="40720"/>
                </a:lnTo>
                <a:lnTo>
                  <a:pt x="94975" y="65429"/>
                </a:lnTo>
                <a:lnTo>
                  <a:pt x="65471" y="94923"/>
                </a:lnTo>
                <a:lnTo>
                  <a:pt x="40751" y="128646"/>
                </a:lnTo>
                <a:lnTo>
                  <a:pt x="21375" y="166038"/>
                </a:lnTo>
                <a:lnTo>
                  <a:pt x="7905" y="206541"/>
                </a:lnTo>
                <a:lnTo>
                  <a:pt x="901" y="249596"/>
                </a:lnTo>
                <a:lnTo>
                  <a:pt x="0" y="271906"/>
                </a:lnTo>
                <a:lnTo>
                  <a:pt x="0" y="4043413"/>
                </a:lnTo>
                <a:lnTo>
                  <a:pt x="3560" y="4087527"/>
                </a:lnTo>
                <a:lnTo>
                  <a:pt x="13867" y="4129376"/>
                </a:lnTo>
                <a:lnTo>
                  <a:pt x="30360" y="4168398"/>
                </a:lnTo>
                <a:lnTo>
                  <a:pt x="52478" y="4204034"/>
                </a:lnTo>
                <a:lnTo>
                  <a:pt x="79660" y="4235724"/>
                </a:lnTo>
                <a:lnTo>
                  <a:pt x="111346" y="4262908"/>
                </a:lnTo>
                <a:lnTo>
                  <a:pt x="146974" y="4285026"/>
                </a:lnTo>
                <a:lnTo>
                  <a:pt x="185984" y="4301518"/>
                </a:lnTo>
                <a:lnTo>
                  <a:pt x="227815" y="4311824"/>
                </a:lnTo>
                <a:lnTo>
                  <a:pt x="271907" y="4315383"/>
                </a:lnTo>
                <a:lnTo>
                  <a:pt x="2447670" y="4315383"/>
                </a:lnTo>
                <a:lnTo>
                  <a:pt x="2491792" y="4311824"/>
                </a:lnTo>
                <a:lnTo>
                  <a:pt x="2533641" y="4301518"/>
                </a:lnTo>
                <a:lnTo>
                  <a:pt x="2572659" y="4285026"/>
                </a:lnTo>
                <a:lnTo>
                  <a:pt x="2608286" y="4262908"/>
                </a:lnTo>
                <a:lnTo>
                  <a:pt x="2639964" y="4235724"/>
                </a:lnTo>
                <a:lnTo>
                  <a:pt x="2667136" y="4204034"/>
                </a:lnTo>
                <a:lnTo>
                  <a:pt x="2689241" y="4168398"/>
                </a:lnTo>
                <a:lnTo>
                  <a:pt x="2705722" y="4129376"/>
                </a:lnTo>
                <a:lnTo>
                  <a:pt x="2716021" y="4087527"/>
                </a:lnTo>
                <a:lnTo>
                  <a:pt x="2719578" y="4043413"/>
                </a:lnTo>
                <a:lnTo>
                  <a:pt x="2719578" y="271906"/>
                </a:lnTo>
                <a:lnTo>
                  <a:pt x="2716021" y="227785"/>
                </a:lnTo>
                <a:lnTo>
                  <a:pt x="2705722" y="185936"/>
                </a:lnTo>
                <a:lnTo>
                  <a:pt x="2689241" y="146918"/>
                </a:lnTo>
                <a:lnTo>
                  <a:pt x="2667136" y="111291"/>
                </a:lnTo>
                <a:lnTo>
                  <a:pt x="2639964" y="79613"/>
                </a:lnTo>
                <a:lnTo>
                  <a:pt x="2608286" y="52441"/>
                </a:lnTo>
                <a:lnTo>
                  <a:pt x="2572659" y="30336"/>
                </a:lnTo>
                <a:lnTo>
                  <a:pt x="2533641" y="13855"/>
                </a:lnTo>
                <a:lnTo>
                  <a:pt x="2491792" y="3556"/>
                </a:lnTo>
                <a:lnTo>
                  <a:pt x="2447670" y="0"/>
                </a:lnTo>
                <a:close/>
              </a:path>
            </a:pathLst>
          </a:custGeom>
          <a:solidFill>
            <a:srgbClr val="D0D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12" name="object 6"/>
          <p:cNvSpPr txBox="1">
            <a:spLocks noChangeArrowheads="1"/>
          </p:cNvSpPr>
          <p:nvPr/>
        </p:nvSpPr>
        <p:spPr bwMode="auto">
          <a:xfrm>
            <a:off x="1062038" y="1341438"/>
            <a:ext cx="73977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400" dirty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Доходы бюджета – безвозмездные и безвозвратные поступления денежных средств в бюджет</a:t>
            </a:r>
          </a:p>
        </p:txBody>
      </p:sp>
      <p:sp>
        <p:nvSpPr>
          <p:cNvPr id="18" name="object 8"/>
          <p:cNvSpPr txBox="1"/>
          <p:nvPr/>
        </p:nvSpPr>
        <p:spPr>
          <a:xfrm>
            <a:off x="847725" y="2359025"/>
            <a:ext cx="1960563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10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0" name="object 9"/>
          <p:cNvSpPr txBox="1">
            <a:spLocks noChangeArrowheads="1"/>
          </p:cNvSpPr>
          <p:nvPr/>
        </p:nvSpPr>
        <p:spPr bwMode="auto">
          <a:xfrm>
            <a:off x="493713" y="3016250"/>
            <a:ext cx="2668587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налогов, установленных Налоговым кодексом РФ         ( налог на доходы физических лиц, единый налог на вмененный доход, налог на имущество физических лиц, земельный налог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акцизы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др.)</a:t>
            </a:r>
          </a:p>
        </p:txBody>
      </p:sp>
      <p:sp>
        <p:nvSpPr>
          <p:cNvPr id="24" name="object 11"/>
          <p:cNvSpPr txBox="1"/>
          <p:nvPr/>
        </p:nvSpPr>
        <p:spPr>
          <a:xfrm>
            <a:off x="3656013" y="2324100"/>
            <a:ext cx="2193925" cy="285750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е</a:t>
            </a:r>
            <a:r>
              <a:rPr dirty="0">
                <a:latin typeface="Times New Roman"/>
                <a:cs typeface="Times New Roman"/>
              </a:rPr>
              <a:t>н</a:t>
            </a:r>
            <a:r>
              <a:rPr spc="5" dirty="0">
                <a:latin typeface="Times New Roman"/>
                <a:cs typeface="Times New Roman"/>
              </a:rPr>
              <a:t>а</a:t>
            </a:r>
            <a:r>
              <a:rPr dirty="0">
                <a:latin typeface="Times New Roman"/>
                <a:cs typeface="Times New Roman"/>
              </a:rPr>
              <a:t>ло</a:t>
            </a:r>
            <a:r>
              <a:rPr spc="-55" dirty="0">
                <a:latin typeface="Times New Roman"/>
                <a:cs typeface="Times New Roman"/>
              </a:rPr>
              <a:t>г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вые</a:t>
            </a:r>
            <a:r>
              <a:rPr spc="5" dirty="0">
                <a:latin typeface="Times New Roman"/>
                <a:cs typeface="Times New Roman"/>
              </a:rPr>
              <a:t> </a:t>
            </a:r>
            <a:r>
              <a:rPr dirty="0">
                <a:latin typeface="Times New Roman"/>
                <a:cs typeface="Times New Roman"/>
              </a:rPr>
              <a:t>д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spc="-75" dirty="0">
                <a:latin typeface="Times New Roman"/>
                <a:cs typeface="Times New Roman"/>
              </a:rPr>
              <a:t>х</a:t>
            </a:r>
            <a:r>
              <a:rPr spc="-50" dirty="0">
                <a:latin typeface="Times New Roman"/>
                <a:cs typeface="Times New Roman"/>
              </a:rPr>
              <a:t>о</a:t>
            </a:r>
            <a:r>
              <a:rPr dirty="0">
                <a:latin typeface="Times New Roman"/>
                <a:cs typeface="Times New Roman"/>
              </a:rPr>
              <a:t>ды</a:t>
            </a:r>
          </a:p>
        </p:txBody>
      </p:sp>
      <p:sp>
        <p:nvSpPr>
          <p:cNvPr id="25" name="object 12"/>
          <p:cNvSpPr txBox="1">
            <a:spLocks noChangeArrowheads="1"/>
          </p:cNvSpPr>
          <p:nvPr/>
        </p:nvSpPr>
        <p:spPr bwMode="auto">
          <a:xfrm>
            <a:off x="3438525" y="3019425"/>
            <a:ext cx="2627313" cy="261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2700" indent="-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уплаты пошлин и сборов, установленных законодательством РФ (доходы от использования государственного имущества, плата за негативное воздействие на окружающую среду, штрафы за нарушение законодательства и др.)</a:t>
            </a:r>
          </a:p>
        </p:txBody>
      </p:sp>
      <p:sp>
        <p:nvSpPr>
          <p:cNvPr id="26" name="object 14"/>
          <p:cNvSpPr txBox="1">
            <a:spLocks noChangeArrowheads="1"/>
          </p:cNvSpPr>
          <p:nvPr/>
        </p:nvSpPr>
        <p:spPr bwMode="auto">
          <a:xfrm>
            <a:off x="6367463" y="2184400"/>
            <a:ext cx="2616200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588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dirty="0">
                <a:latin typeface="Times New Roman" pitchFamily="18" charset="0"/>
                <a:cs typeface="Times New Roman" pitchFamily="18" charset="0"/>
              </a:rPr>
              <a:t>Безвозмездные</a:t>
            </a:r>
          </a:p>
          <a:p>
            <a:pPr algn="ctr" eaLnBrk="1" hangingPunct="1">
              <a:lnSpc>
                <a:spcPts val="1863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</a:t>
            </a:r>
          </a:p>
          <a:p>
            <a:pPr eaLnBrk="1" hangingPunct="1">
              <a:lnSpc>
                <a:spcPts val="700"/>
              </a:lnSpc>
              <a:spcBef>
                <a:spcPts val="25"/>
              </a:spcBef>
            </a:pPr>
            <a:endParaRPr lang="ru-RU" sz="700" dirty="0">
              <a:latin typeface="Calibri" pitchFamily="34" charset="0"/>
            </a:endParaRPr>
          </a:p>
          <a:p>
            <a:pPr algn="ctr" eaLnBrk="1" hangingPunct="1">
              <a:lnSpc>
                <a:spcPct val="86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Поступления от других бюджетов бюджетной системы, граждан и организаций (межбюджетные трансферты в виде дотаций, субвенций, субсидий,  поступления от юридических и физических лиц, кроме налоговых и неналоговых доходов)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93713" y="188640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Из чего складываются доходы бюджета</a:t>
            </a:r>
          </a:p>
          <a:p>
            <a:pPr eaLnBrk="1" hangingPunct="1">
              <a:defRPr/>
            </a:pP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79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975145-F049-40F7-98F9-E4D5FAEC83F9}" type="slidenum">
              <a:rPr lang="ru-RU"/>
              <a:pPr>
                <a:defRPr/>
              </a:pPr>
              <a:t>50</a:t>
            </a:fld>
            <a:endParaRPr lang="ru-RU"/>
          </a:p>
        </p:txBody>
      </p:sp>
      <p:sp>
        <p:nvSpPr>
          <p:cNvPr id="43031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837707"/>
              </p:ext>
            </p:extLst>
          </p:nvPr>
        </p:nvGraphicFramePr>
        <p:xfrm>
          <a:off x="107504" y="116633"/>
          <a:ext cx="8784976" cy="672645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82316"/>
                <a:gridCol w="3751330"/>
                <a:gridCol w="1694673"/>
                <a:gridCol w="2056657"/>
              </a:tblGrid>
              <a:tr h="7671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Индикаторы достижений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Наименование индикатора достижения целей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Единицы измерения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Значения индикаторов целей Программы по окончании реализации Программы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solidFill>
                      <a:schemeClr val="accent1"/>
                    </a:solidFill>
                  </a:tcPr>
                </a:tc>
              </a:tr>
              <a:tr h="255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Средняя заработная плата работников культуры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</a:rPr>
                        <a:t>Руб.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14 133,2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6393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Повышение уровня удовлетворенности граждан Тонкинского муниципального района  Нижегородской области качеством предоставления муниципальных услуг.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98,0</a:t>
                      </a: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Количество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зарегистрированных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пользователей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</a:rPr>
                        <a:t>Библиотечный фонд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99,9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Кол-во записей электронного каталога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13,5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Кол-во публичных библиотек, подключенных к сети Интернет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</a:rPr>
                        <a:t>Доля к общему числу библиотек 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</a:rPr>
                        <a:t>Количество участников клубных формирований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% к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предыдущему</a:t>
                      </a: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dirty="0" err="1">
                          <a:solidFill>
                            <a:schemeClr val="tx1"/>
                          </a:solidFill>
                          <a:effectLst/>
                        </a:rPr>
                        <a:t>году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97,9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Увеличение численности участников культурно-досуговых мероприятий в Тонкинском муниципальном районе Нижегородской области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</a:rPr>
                        <a:t>% к предыдущему году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Увеличение доли представленных (во всех формах) зрителю музейных предметов в общем количестве музейных предметов основного фонда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Проценты к общему объему основного музейного фонда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Увеличение посещаемости МБУК «Народный краеведческий музей»  Тонкинского муниципального района Нижегородской области.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Посещений на 1 жителя в год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0,13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5114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Увеличение доли музеев, имеющих сайт в сети «Интернет» в общем количестве музеев в Тонкинском муниципальном районе  Нижегородской области.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Проценты к общему числу музеев.</a:t>
                      </a:r>
                    </a:p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  <a:tr h="3835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</a:rPr>
                        <a:t>Число учащихся дополнительного образования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  <a:effectLst/>
                        </a:rPr>
                        <a:t>% к предыдущему году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24" marR="18624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18624" marR="18624" marT="0" marB="0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181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820" y="116632"/>
            <a:ext cx="8534430" cy="8045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отрасли культура в 2016 году </a:t>
            </a:r>
            <a:endParaRPr lang="ru-RU" sz="24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31"/>
          <p:cNvSpPr>
            <a:spLocks noChangeAspect="1" noChangeArrowheads="1"/>
          </p:cNvSpPr>
          <p:nvPr/>
        </p:nvSpPr>
        <p:spPr bwMode="auto">
          <a:xfrm>
            <a:off x="428625" y="1125538"/>
            <a:ext cx="8429625" cy="2231454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just"/>
            <a:r>
              <a:rPr lang="ru-RU" dirty="0"/>
              <a:t>Для социальной группы «Население от 6 лет до 18 лет» </a:t>
            </a:r>
          </a:p>
          <a:p>
            <a:pPr algn="just"/>
            <a:r>
              <a:rPr lang="ru-RU" dirty="0"/>
              <a:t>оказывалась  муниципальная услуга «Предоставление </a:t>
            </a:r>
          </a:p>
          <a:p>
            <a:pPr algn="just"/>
            <a:r>
              <a:rPr lang="ru-RU" dirty="0"/>
              <a:t>дополнительного образования общей направленности» в </a:t>
            </a:r>
          </a:p>
          <a:p>
            <a:pPr algn="just"/>
            <a:r>
              <a:rPr lang="ru-RU" dirty="0"/>
              <a:t>Детской художественной школе и детской музыкальной школе </a:t>
            </a:r>
          </a:p>
          <a:p>
            <a:pPr algn="just"/>
            <a:r>
              <a:rPr lang="ru-RU" dirty="0"/>
              <a:t> для 113 учащихся, что ниже уровня  2015 года на 7%.</a:t>
            </a:r>
          </a:p>
          <a:p>
            <a:pPr algn="just"/>
            <a:r>
              <a:rPr lang="ru-RU" dirty="0"/>
              <a:t>Общий объем финансовых средств, поступивших в </a:t>
            </a:r>
          </a:p>
          <a:p>
            <a:pPr algn="just"/>
            <a:r>
              <a:rPr lang="ru-RU" dirty="0"/>
              <a:t>Организации дополнительного образования в расчете на одного </a:t>
            </a:r>
          </a:p>
          <a:p>
            <a:pPr algn="just"/>
            <a:r>
              <a:rPr lang="ru-RU" dirty="0"/>
              <a:t>ученика составил 38 тыс. руб., что выше уровня 2015 года на 8 %. </a:t>
            </a:r>
          </a:p>
        </p:txBody>
      </p:sp>
      <p:pic>
        <p:nvPicPr>
          <p:cNvPr id="10" name="Picture 2" descr="Z:\ФОТО\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616325"/>
            <a:ext cx="3948113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687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6"/>
          <p:cNvSpPr txBox="1">
            <a:spLocks noChangeArrowheads="1"/>
          </p:cNvSpPr>
          <p:nvPr/>
        </p:nvSpPr>
        <p:spPr bwMode="auto">
          <a:xfrm>
            <a:off x="6437313" y="3338513"/>
            <a:ext cx="4302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3251" name="Text Box 7"/>
          <p:cNvSpPr txBox="1">
            <a:spLocks noChangeArrowheads="1"/>
          </p:cNvSpPr>
          <p:nvPr/>
        </p:nvSpPr>
        <p:spPr bwMode="auto">
          <a:xfrm>
            <a:off x="6459538" y="3116263"/>
            <a:ext cx="498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3252" name="Text Box 8"/>
          <p:cNvSpPr txBox="1">
            <a:spLocks noChangeArrowheads="1"/>
          </p:cNvSpPr>
          <p:nvPr/>
        </p:nvSpPr>
        <p:spPr bwMode="auto">
          <a:xfrm>
            <a:off x="6459538" y="3160713"/>
            <a:ext cx="542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3253" name="Text Box 9"/>
          <p:cNvSpPr txBox="1">
            <a:spLocks noChangeArrowheads="1"/>
          </p:cNvSpPr>
          <p:nvPr/>
        </p:nvSpPr>
        <p:spPr bwMode="auto">
          <a:xfrm>
            <a:off x="6462713" y="3160713"/>
            <a:ext cx="49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3254" name="Text Box 10"/>
          <p:cNvSpPr txBox="1">
            <a:spLocks noChangeArrowheads="1"/>
          </p:cNvSpPr>
          <p:nvPr/>
        </p:nvSpPr>
        <p:spPr bwMode="auto">
          <a:xfrm>
            <a:off x="6505575" y="3205163"/>
            <a:ext cx="5873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3255" name="Text Box 11"/>
          <p:cNvSpPr txBox="1">
            <a:spLocks noChangeArrowheads="1"/>
          </p:cNvSpPr>
          <p:nvPr/>
        </p:nvSpPr>
        <p:spPr bwMode="auto">
          <a:xfrm>
            <a:off x="6527800" y="3449638"/>
            <a:ext cx="4302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3256" name="Text Box 13"/>
          <p:cNvSpPr txBox="1">
            <a:spLocks noChangeArrowheads="1"/>
          </p:cNvSpPr>
          <p:nvPr/>
        </p:nvSpPr>
        <p:spPr bwMode="auto">
          <a:xfrm>
            <a:off x="4122738" y="3656013"/>
            <a:ext cx="6746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850" y="116632"/>
            <a:ext cx="8534430" cy="122413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Сколько оказано муниципальных услуг в организациях дополнительного образования по отрасли «Культура» в 2016 году </a:t>
            </a:r>
            <a:endParaRPr lang="ru-RU" sz="2400" b="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3260" name="Rectangle 31"/>
          <p:cNvSpPr>
            <a:spLocks noChangeAspect="1" noChangeArrowheads="1"/>
          </p:cNvSpPr>
          <p:nvPr/>
        </p:nvSpPr>
        <p:spPr bwMode="auto">
          <a:xfrm>
            <a:off x="323850" y="1557338"/>
            <a:ext cx="8429625" cy="2735262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Для социальной группы «Население от 6 лет до 18 лет» </a:t>
            </a:r>
          </a:p>
          <a:p>
            <a:pPr algn="ctr"/>
            <a:r>
              <a:rPr lang="ru-RU"/>
              <a:t>оказывалась  муниципальная услуга «Предоставление </a:t>
            </a:r>
          </a:p>
          <a:p>
            <a:pPr algn="ctr"/>
            <a:r>
              <a:rPr lang="ru-RU"/>
              <a:t>дополнительного образования общей направленности» в </a:t>
            </a:r>
          </a:p>
          <a:p>
            <a:pPr algn="ctr"/>
            <a:r>
              <a:rPr lang="ru-RU"/>
              <a:t>Детской художественной школе и детской музыкальной школе </a:t>
            </a:r>
          </a:p>
          <a:p>
            <a:pPr algn="ctr"/>
            <a:r>
              <a:rPr lang="ru-RU"/>
              <a:t> для 113 учащихся, что ниже уровня  2015 года на 7%.</a:t>
            </a:r>
          </a:p>
          <a:p>
            <a:pPr algn="ctr"/>
            <a:r>
              <a:rPr lang="ru-RU" sz="1600"/>
              <a:t>Общий объем финансовых средств, поступивших в </a:t>
            </a:r>
          </a:p>
          <a:p>
            <a:pPr algn="ctr"/>
            <a:r>
              <a:rPr lang="ru-RU" sz="1600"/>
              <a:t>Организации дополнительного образования в расчете на одного </a:t>
            </a:r>
          </a:p>
          <a:p>
            <a:pPr algn="ctr"/>
            <a:r>
              <a:rPr lang="ru-RU" sz="1600"/>
              <a:t>ученика составил 38 тыс. руб., что выше уровня 2015 года на 8 %. </a:t>
            </a:r>
          </a:p>
        </p:txBody>
      </p:sp>
      <p:pic>
        <p:nvPicPr>
          <p:cNvPr id="53261" name="Рисунок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5049">
            <a:off x="917453" y="4613402"/>
            <a:ext cx="2735262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62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87" y="4365104"/>
            <a:ext cx="20780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3301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8F29D9-7ACD-4BC0-AD3B-B37689A9E05F}" type="slidenum">
              <a:rPr lang="ru-RU"/>
              <a:pPr>
                <a:defRPr/>
              </a:pPr>
              <a:t>53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школы</a:t>
            </a:r>
          </a:p>
        </p:txBody>
      </p:sp>
      <p:sp>
        <p:nvSpPr>
          <p:cNvPr id="5427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4279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b="0" dirty="0"/>
              <a:t>В 2016 году в  МБУДО «Детская музыкальная школа» обучалось 69 учеников.</a:t>
            </a:r>
          </a:p>
          <a:p>
            <a:pPr algn="just"/>
            <a:r>
              <a:rPr lang="ru-RU" b="0" dirty="0"/>
              <a:t>Обучение ведётся по классу фортепиано, баяна, гитары и медно-духовых инструментов. В отчетном году открылось новое отделение – фольклорный ансамбль. </a:t>
            </a:r>
          </a:p>
          <a:p>
            <a:pPr algn="just"/>
            <a:r>
              <a:rPr lang="ru-RU" b="0" dirty="0"/>
              <a:t>В музыкальной школе работают 7преподавателей. В 2016 году  выпускник детской музыкальной школы Колесников Роман поступил в ГБПОУ «Дзержинский музыкальный колледж» на фортепианное отделение.</a:t>
            </a:r>
          </a:p>
          <a:p>
            <a:pPr algn="just"/>
            <a:r>
              <a:rPr lang="ru-RU" b="0" dirty="0"/>
              <a:t>Ежегодно учащиеся школы принимают участие в районных фестивалях и конкурсах, а также в фестивале детского творчества «Северное сияние», в марте 2016 года в </a:t>
            </a:r>
            <a:r>
              <a:rPr lang="ru-RU" b="0" dirty="0" err="1"/>
              <a:t>г.Шахунья</a:t>
            </a:r>
            <a:r>
              <a:rPr lang="ru-RU" b="0" dirty="0"/>
              <a:t> ученица Виноградовой Е.И. </a:t>
            </a:r>
            <a:r>
              <a:rPr lang="ru-RU" b="0" dirty="0" err="1"/>
              <a:t>Крючкова</a:t>
            </a:r>
            <a:r>
              <a:rPr lang="ru-RU" b="0" dirty="0"/>
              <a:t> Маша и ансамбль «Элегия»  заняли два II места.</a:t>
            </a:r>
          </a:p>
          <a:p>
            <a:pPr eaLnBrk="1" hangingPunct="1"/>
            <a:endParaRPr lang="ru-RU" dirty="0"/>
          </a:p>
        </p:txBody>
      </p:sp>
      <p:pic>
        <p:nvPicPr>
          <p:cNvPr id="54280" name="Рисунок 8" descr="2016-06-14_09-22-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10009">
            <a:off x="5434013" y="1298575"/>
            <a:ext cx="3532187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411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E951FE-83F5-43AD-9BDA-B7C8CD649645}" type="slidenum">
              <a:rPr lang="ru-RU"/>
              <a:pPr>
                <a:defRPr/>
              </a:pPr>
              <a:t>54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7920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музыкальной школы</a:t>
            </a:r>
          </a:p>
        </p:txBody>
      </p:sp>
      <p:sp>
        <p:nvSpPr>
          <p:cNvPr id="55302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5303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b="0" dirty="0"/>
              <a:t>В апреле в городе Йошкар-Ола республики Марий Эл проходил межрегиональный конкурс «Славянские напевы», где ученица Пислегиной  С.А. – Зорина Алёна заняла </a:t>
            </a:r>
            <a:r>
              <a:rPr lang="en-US" b="0" dirty="0"/>
              <a:t>II</a:t>
            </a:r>
            <a:r>
              <a:rPr lang="ru-RU" b="0" dirty="0"/>
              <a:t> место, а ансамбль «Элегия», класс преподавателя Виноградовой Е.И.– III место. Конкурс проходил в два этапа, первый (8-9 апреля) – отборочный тур, второй (15 мая) – гала-концерт и вручение дипломов. На гала-концерт была приглашена участница Зорина Алёна, занявшая II место.</a:t>
            </a:r>
          </a:p>
          <a:p>
            <a:pPr algn="just"/>
            <a:r>
              <a:rPr lang="ru-RU" b="0" dirty="0"/>
              <a:t>	В 2016 учебном году МБУ ДО «ДМШ» выпустило 6 учеников. Две ученицы закончили  школу с отличием – Малова Катя и </a:t>
            </a:r>
            <a:r>
              <a:rPr lang="ru-RU" b="0" dirty="0" err="1"/>
              <a:t>Буторина</a:t>
            </a:r>
            <a:r>
              <a:rPr lang="ru-RU" b="0" dirty="0"/>
              <a:t> Оксана.</a:t>
            </a:r>
          </a:p>
          <a:p>
            <a:pPr eaLnBrk="1" hangingPunct="1"/>
            <a:endParaRPr lang="ru-RU" b="0" dirty="0"/>
          </a:p>
        </p:txBody>
      </p:sp>
      <p:pic>
        <p:nvPicPr>
          <p:cNvPr id="55304" name="Рисунок 9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2193">
            <a:off x="5553075" y="2547938"/>
            <a:ext cx="3382963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834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9924B-136D-4470-93BD-9628BB9AFB01}" type="slidenum">
              <a:rPr lang="ru-RU"/>
              <a:pPr>
                <a:defRPr/>
              </a:pPr>
              <a:t>55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88640"/>
            <a:ext cx="8568951" cy="72008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Детской художественной школы</a:t>
            </a:r>
          </a:p>
        </p:txBody>
      </p:sp>
      <p:sp>
        <p:nvSpPr>
          <p:cNvPr id="5632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6327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510540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sz="1600" b="0" dirty="0"/>
              <a:t>В 2016 году в МБУДО «Детская художественная  школа»  обучалось 42 человека.</a:t>
            </a:r>
          </a:p>
          <a:p>
            <a:pPr algn="just" eaLnBrk="1" hangingPunct="1"/>
            <a:r>
              <a:rPr lang="ru-RU" sz="1600" b="0" dirty="0"/>
              <a:t>ДХШ приняла участие в областном конкурсе «Волшебный мир сказок и мифов» в </a:t>
            </a:r>
            <a:r>
              <a:rPr lang="ru-RU" sz="1600" b="0" dirty="0" err="1"/>
              <a:t>г.Балахна</a:t>
            </a:r>
            <a:r>
              <a:rPr lang="ru-RU" sz="1600" b="0" dirty="0"/>
              <a:t>, было отправлено десять работ учащихся школы. Работы  Кузнецовой  Татьяны  и </a:t>
            </a:r>
            <a:r>
              <a:rPr lang="ru-RU" sz="1600" b="0" dirty="0" err="1"/>
              <a:t>Буяновой</a:t>
            </a:r>
            <a:r>
              <a:rPr lang="ru-RU" sz="1600" b="0" dirty="0"/>
              <a:t> Евгении  получили Дипломы </a:t>
            </a:r>
            <a:r>
              <a:rPr lang="en-US" sz="1600" b="0" dirty="0"/>
              <a:t>II</a:t>
            </a:r>
            <a:r>
              <a:rPr lang="ru-RU" sz="1600" b="0" dirty="0"/>
              <a:t> степени.</a:t>
            </a:r>
          </a:p>
          <a:p>
            <a:pPr algn="just" eaLnBrk="1" hangingPunct="1"/>
            <a:r>
              <a:rPr lang="ru-RU" sz="1600" b="0" dirty="0"/>
              <a:t>В отчетном году ученица художественной школы </a:t>
            </a:r>
            <a:r>
              <a:rPr lang="ru-RU" sz="1600" b="0" dirty="0" err="1"/>
              <a:t>Гулялова</a:t>
            </a:r>
            <a:r>
              <a:rPr lang="ru-RU" sz="1600" b="0" dirty="0"/>
              <a:t> Неля (преподаватель </a:t>
            </a:r>
            <a:r>
              <a:rPr lang="ru-RU" sz="1600" b="0" dirty="0" err="1"/>
              <a:t>Климина</a:t>
            </a:r>
            <a:r>
              <a:rPr lang="ru-RU" sz="1600" b="0" dirty="0"/>
              <a:t> Л.В.) приняла участие в проекте летняя «Творческая школа» для одарённых детей Нижегородской области в </a:t>
            </a:r>
            <a:r>
              <a:rPr lang="ru-RU" sz="1600" b="0" dirty="0" err="1"/>
              <a:t>г.Городец</a:t>
            </a:r>
            <a:r>
              <a:rPr lang="ru-RU" sz="1600" b="0" dirty="0"/>
              <a:t>.</a:t>
            </a:r>
          </a:p>
          <a:p>
            <a:pPr algn="just" eaLnBrk="1" hangingPunct="1"/>
            <a:r>
              <a:rPr lang="ru-RU" sz="1600" b="0" dirty="0"/>
              <a:t>В ноябре в </a:t>
            </a:r>
            <a:r>
              <a:rPr lang="ru-RU" sz="1600" b="0" dirty="0" err="1"/>
              <a:t>г.Урень</a:t>
            </a:r>
            <a:r>
              <a:rPr lang="ru-RU" sz="1600" b="0" dirty="0"/>
              <a:t> состоялась отчётная выставка работ преподавателей дошкольного образования северной зоны области творческого объединения «</a:t>
            </a:r>
            <a:r>
              <a:rPr lang="ru-RU" sz="1600" b="0" dirty="0" err="1"/>
              <a:t>Север».Участниками</a:t>
            </a:r>
            <a:r>
              <a:rPr lang="ru-RU" sz="1600" b="0" dirty="0"/>
              <a:t> этой выставки стали преподаватели </a:t>
            </a:r>
            <a:r>
              <a:rPr lang="ru-RU" sz="1600" b="0" dirty="0" err="1"/>
              <a:t>Климина</a:t>
            </a:r>
            <a:r>
              <a:rPr lang="ru-RU" sz="1600" b="0" dirty="0"/>
              <a:t> Л.В. и </a:t>
            </a:r>
            <a:r>
              <a:rPr lang="ru-RU" sz="1600" b="0" dirty="0" err="1"/>
              <a:t>Савинцева</a:t>
            </a:r>
            <a:r>
              <a:rPr lang="ru-RU" sz="1600" b="0" dirty="0"/>
              <a:t> З.В.</a:t>
            </a:r>
          </a:p>
          <a:p>
            <a:pPr algn="just" eaLnBrk="1" hangingPunct="1"/>
            <a:r>
              <a:rPr lang="ru-RU" sz="1600" b="0" dirty="0"/>
              <a:t>В 2016 году художественную школу закончили шесть человек, выпуск класса преподавателя Игнатьевой И.В. </a:t>
            </a:r>
          </a:p>
        </p:txBody>
      </p:sp>
      <p:pic>
        <p:nvPicPr>
          <p:cNvPr id="56328" name="Рисунок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1924">
            <a:off x="5745163" y="1646238"/>
            <a:ext cx="3032125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9" name="Рисунок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69101">
            <a:off x="5519738" y="3924300"/>
            <a:ext cx="310515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342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532FF0-D665-413A-84A5-ED4020399082}" type="slidenum">
              <a:rPr lang="ru-RU"/>
              <a:pPr>
                <a:defRPr/>
              </a:pPr>
              <a:t>56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2016 году</a:t>
            </a:r>
          </a:p>
        </p:txBody>
      </p:sp>
      <p:sp>
        <p:nvSpPr>
          <p:cNvPr id="5735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7351" name="Rectangle 4"/>
          <p:cNvSpPr>
            <a:spLocks noChangeArrowheads="1"/>
          </p:cNvSpPr>
          <p:nvPr/>
        </p:nvSpPr>
        <p:spPr bwMode="auto">
          <a:xfrm>
            <a:off x="336550" y="1722438"/>
            <a:ext cx="384810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1600" dirty="0"/>
              <a:t>Открытие Года российского кино состоялось 25 января в Районном  Доме культуры МБУК «МЦКС» конкурсной программой «Фильм, фильм, фильм», в конкурсе принимали участие студенты Тонкинского филиала ГБПОУ «</a:t>
            </a:r>
            <a:r>
              <a:rPr lang="ru-RU" sz="1600" dirty="0" err="1"/>
              <a:t>Шахунский</a:t>
            </a:r>
            <a:r>
              <a:rPr lang="ru-RU" sz="1600" dirty="0"/>
              <a:t> агропромышленный техникум». </a:t>
            </a:r>
          </a:p>
          <a:p>
            <a:pPr algn="just"/>
            <a:r>
              <a:rPr lang="ru-RU" sz="1600" dirty="0"/>
              <a:t>	Цель мероприятия: информационно-просветительская деятельность по истории российского кинематографа, а так же  привлечение подростков и молодежи к просмотру отечественных фильмов. </a:t>
            </a:r>
          </a:p>
        </p:txBody>
      </p:sp>
      <p:pic>
        <p:nvPicPr>
          <p:cNvPr id="57352" name="Рисунок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7248">
            <a:off x="4657725" y="1579563"/>
            <a:ext cx="400050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3" name="Рисунок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19489">
            <a:off x="4586288" y="4191000"/>
            <a:ext cx="4032250" cy="242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667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736193-A4E1-4493-930D-7C9235ED8589}" type="slidenum">
              <a:rPr lang="ru-RU"/>
              <a:pPr>
                <a:defRPr/>
              </a:pPr>
              <a:t>57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2016 году</a:t>
            </a:r>
          </a:p>
        </p:txBody>
      </p:sp>
      <p:sp>
        <p:nvSpPr>
          <p:cNvPr id="58374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8375" name="Rectangle 4"/>
          <p:cNvSpPr>
            <a:spLocks noChangeArrowheads="1"/>
          </p:cNvSpPr>
          <p:nvPr/>
        </p:nvSpPr>
        <p:spPr bwMode="auto">
          <a:xfrm>
            <a:off x="468313" y="1441450"/>
            <a:ext cx="38481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1600" dirty="0"/>
              <a:t> </a:t>
            </a:r>
            <a:r>
              <a:rPr lang="ru-RU" sz="1400" b="0" dirty="0"/>
              <a:t>Красочным, интересным и запоминающимся для всех жителей и гостей посёлка стало проведение </a:t>
            </a:r>
            <a:r>
              <a:rPr lang="ru-RU" sz="1400" dirty="0"/>
              <a:t>парада кино-персонажей</a:t>
            </a:r>
            <a:r>
              <a:rPr lang="ru-RU" sz="1400" b="0" dirty="0"/>
              <a:t>  «Тонкино – кино», который был проведён в День посёлка. Цель мероприятия – творческая активизация предприятий, организаций и учреждений Тонкинского района, популяризация отечественного кинематографа в районе.</a:t>
            </a:r>
          </a:p>
          <a:p>
            <a:pPr algn="just"/>
            <a:endParaRPr lang="ru-RU" sz="1400" b="0" dirty="0"/>
          </a:p>
          <a:p>
            <a:pPr algn="just"/>
            <a:r>
              <a:rPr lang="ru-RU" sz="1400" dirty="0"/>
              <a:t>Достижения и победы:</a:t>
            </a:r>
          </a:p>
          <a:p>
            <a:pPr algn="just"/>
            <a:r>
              <a:rPr lang="ru-RU" sz="1400" b="0" dirty="0"/>
              <a:t>- Всероссийский  интернет-конкурс визуального творчества «От чистого истока» (культура, традиции, народное творчество) г. Москва. Голубев Евгений  РДК -  Диплом  лауреата I степени ( за музыкальный клип).</a:t>
            </a:r>
          </a:p>
          <a:p>
            <a:pPr algn="just"/>
            <a:r>
              <a:rPr lang="ru-RU" sz="1400" b="0" dirty="0"/>
              <a:t> - XII  Всероссийский  фестиваль фольклорно- этнографических коллективов «Зеленые святки» Народный фольклорный ансамбль « Истоки»   - Диплом за участие</a:t>
            </a:r>
          </a:p>
          <a:p>
            <a:endParaRPr lang="ru-RU" sz="1400" dirty="0"/>
          </a:p>
        </p:txBody>
      </p:sp>
      <p:pic>
        <p:nvPicPr>
          <p:cNvPr id="58376" name="Рисунок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5233">
            <a:off x="5651500" y="1557338"/>
            <a:ext cx="31305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7" name="Рисунок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83609">
            <a:off x="4641850" y="3876675"/>
            <a:ext cx="3470275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870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A8B3CF-1D91-4D20-8A51-7F2244E62DFD}" type="slidenum">
              <a:rPr lang="ru-RU"/>
              <a:pPr>
                <a:defRPr/>
              </a:pPr>
              <a:t>58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2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«Межпоселенческая централизованная клубная система» в 2016 году</a:t>
            </a:r>
          </a:p>
        </p:txBody>
      </p:sp>
      <p:sp>
        <p:nvSpPr>
          <p:cNvPr id="59398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9399" name="Rectangle 4"/>
          <p:cNvSpPr>
            <a:spLocks noChangeArrowheads="1"/>
          </p:cNvSpPr>
          <p:nvPr/>
        </p:nvSpPr>
        <p:spPr bwMode="auto">
          <a:xfrm>
            <a:off x="323850" y="1214438"/>
            <a:ext cx="3848100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ru-RU" sz="1600" dirty="0"/>
              <a:t> Четвёртый год, на сцене Тонкинского районного Дома культуры проходит межрегиональный фестиваль художественного творчества «</a:t>
            </a:r>
            <a:r>
              <a:rPr lang="ru-RU" sz="1600" dirty="0" err="1"/>
              <a:t>Усталык</a:t>
            </a:r>
            <a:r>
              <a:rPr lang="ru-RU" sz="1600" dirty="0"/>
              <a:t> </a:t>
            </a:r>
            <a:r>
              <a:rPr lang="ru-RU" sz="1600" dirty="0" err="1"/>
              <a:t>Чинчишер</a:t>
            </a:r>
            <a:r>
              <a:rPr lang="ru-RU" sz="1600" dirty="0"/>
              <a:t>» ("Россыпь талантов")». Инициатором и создателем проекта является местная национальная культурная автономия марийцев Тонкинского района, финансовые средства на реализацию проекта выделяет Министерство региональной политики Нижегородской области. В 2016 году фестиваль был проведён в канун Дня народного единства,  что глубоко символично: два народа – мари и славян, которые испокон веков живут рядом, уважая традиции и культуру друг друга.</a:t>
            </a:r>
          </a:p>
        </p:txBody>
      </p:sp>
      <p:pic>
        <p:nvPicPr>
          <p:cNvPr id="59400" name="Рисунок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313" y="2476500"/>
            <a:ext cx="4216400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938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7CA6FE-F001-4409-B9C1-CD210CDBA564}" type="slidenum">
              <a:rPr lang="ru-RU"/>
              <a:pPr>
                <a:defRPr/>
              </a:pPr>
              <a:t>59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</a:t>
            </a:r>
          </a:p>
        </p:txBody>
      </p:sp>
      <p:sp>
        <p:nvSpPr>
          <p:cNvPr id="60422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60423" name="TextBox 8"/>
          <p:cNvSpPr txBox="1">
            <a:spLocks noChangeArrowheads="1"/>
          </p:cNvSpPr>
          <p:nvPr/>
        </p:nvSpPr>
        <p:spPr bwMode="auto">
          <a:xfrm>
            <a:off x="266700" y="1341438"/>
            <a:ext cx="5105400" cy="535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dirty="0"/>
              <a:t>В ночь с 22 на 23 апреля  Тонкинская  центральная районная библиотека МБУК «МЦБС» в очередной раз приняла участие во Всероссийской акции «</a:t>
            </a:r>
            <a:r>
              <a:rPr lang="ru-RU" dirty="0" err="1"/>
              <a:t>Библионочь</a:t>
            </a:r>
            <a:r>
              <a:rPr lang="ru-RU" dirty="0"/>
              <a:t> – 2016», которая в этом году проходила под названием «Читай кино!».</a:t>
            </a:r>
          </a:p>
          <a:p>
            <a:pPr algn="just"/>
            <a:r>
              <a:rPr lang="ru-RU" dirty="0"/>
              <a:t>      В центральной районной библиотеке МБУК «МЦБС» 8 декабря был проведен литературно - кинематографический вечер «Жизнь, отраженная на экране». Ведущие познакомили участников встречи с некоторыми любимыми артистами  театра и кино,  вспомнили  о них и узнали  некоторые неизвестные подробности их жизни и творчества, чтобы лучше понять, чем они  жили, и как пролегал их тернистый путь к вершине успеха. </a:t>
            </a:r>
          </a:p>
        </p:txBody>
      </p:sp>
      <p:pic>
        <p:nvPicPr>
          <p:cNvPr id="60424" name="Рисунок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1341438"/>
            <a:ext cx="3486150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141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1CA844-55FF-4BBC-BB2A-BDEEDEC4BEF7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4339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65138" y="303213"/>
            <a:ext cx="8229600" cy="95885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465138" y="1262063"/>
            <a:ext cx="843597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выплачиваемые из бюджета денежные средства для выполнения функций государства</a:t>
            </a:r>
          </a:p>
          <a:p>
            <a:pPr algn="just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 - 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</a:rPr>
              <a:t>превышение расходов бюджета над его доходами, покрываемое за счет источников финансирования дефицита (кредитов, облигационных займов и других)</a:t>
            </a:r>
            <a:endParaRPr lang="ru-RU" sz="20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4750" y="339588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Распределение расходов по основным функциям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государства в </a:t>
            </a: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201</a:t>
            </a:r>
            <a:r>
              <a:rPr lang="en-US" sz="2000" dirty="0" smtClean="0">
                <a:solidFill>
                  <a:schemeClr val="bg1"/>
                </a:solidFill>
                <a:cs typeface="Times New Roman" pitchFamily="18" charset="0"/>
              </a:rPr>
              <a:t>6</a:t>
            </a: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cs typeface="Times New Roman" pitchFamily="18" charset="0"/>
              </a:rPr>
              <a:t>году</a:t>
            </a:r>
          </a:p>
        </p:txBody>
      </p:sp>
      <p:sp>
        <p:nvSpPr>
          <p:cNvPr id="14344" name="TextBox 7"/>
          <p:cNvSpPr txBox="1">
            <a:spLocks noChangeArrowheads="1"/>
          </p:cNvSpPr>
          <p:nvPr/>
        </p:nvSpPr>
        <p:spPr bwMode="auto">
          <a:xfrm rot="-5400000">
            <a:off x="-195262" y="4781550"/>
            <a:ext cx="1781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</p:txBody>
      </p: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1763713" y="2878138"/>
            <a:ext cx="5895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>
              <a:buClr>
                <a:schemeClr val="folHlink"/>
              </a:buClr>
              <a:buFont typeface="Wingdings" pitchFamily="2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Направления расходов бюджета по разделам</a:t>
            </a:r>
            <a:r>
              <a:rPr lang="ru-RU" sz="20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346" name="TextBox 11"/>
          <p:cNvSpPr txBox="1">
            <a:spLocks noChangeArrowheads="1"/>
          </p:cNvSpPr>
          <p:nvPr/>
        </p:nvSpPr>
        <p:spPr bwMode="auto">
          <a:xfrm rot="-5400000">
            <a:off x="642144" y="5020469"/>
            <a:ext cx="1335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</p:txBody>
      </p:sp>
      <p:sp>
        <p:nvSpPr>
          <p:cNvPr id="14347" name="TextBox 12"/>
          <p:cNvSpPr txBox="1">
            <a:spLocks noChangeArrowheads="1"/>
          </p:cNvSpPr>
          <p:nvPr/>
        </p:nvSpPr>
        <p:spPr bwMode="auto">
          <a:xfrm rot="-5400000">
            <a:off x="1086644" y="4607719"/>
            <a:ext cx="17954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 безопасность и правоохранительная деятельность</a:t>
            </a:r>
          </a:p>
        </p:txBody>
      </p:sp>
      <p:sp>
        <p:nvSpPr>
          <p:cNvPr id="14348" name="TextBox 13"/>
          <p:cNvSpPr txBox="1">
            <a:spLocks noChangeArrowheads="1"/>
          </p:cNvSpPr>
          <p:nvPr/>
        </p:nvSpPr>
        <p:spPr bwMode="auto">
          <a:xfrm rot="-5400000">
            <a:off x="2892425" y="4787901"/>
            <a:ext cx="179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Охрана окружающей  среды</a:t>
            </a:r>
          </a:p>
        </p:txBody>
      </p:sp>
      <p:sp>
        <p:nvSpPr>
          <p:cNvPr id="14349" name="TextBox 14"/>
          <p:cNvSpPr txBox="1">
            <a:spLocks noChangeArrowheads="1"/>
          </p:cNvSpPr>
          <p:nvPr/>
        </p:nvSpPr>
        <p:spPr bwMode="auto">
          <a:xfrm rot="-5400000">
            <a:off x="1727993" y="4790282"/>
            <a:ext cx="1795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</p:txBody>
      </p:sp>
      <p:sp>
        <p:nvSpPr>
          <p:cNvPr id="14350" name="TextBox 15"/>
          <p:cNvSpPr txBox="1">
            <a:spLocks noChangeArrowheads="1"/>
          </p:cNvSpPr>
          <p:nvPr/>
        </p:nvSpPr>
        <p:spPr bwMode="auto">
          <a:xfrm rot="-5400000">
            <a:off x="2370931" y="4699795"/>
            <a:ext cx="179387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Жилищно-коммунальное хозяйство</a:t>
            </a:r>
          </a:p>
        </p:txBody>
      </p:sp>
      <p:sp>
        <p:nvSpPr>
          <p:cNvPr id="14351" name="TextBox 16"/>
          <p:cNvSpPr txBox="1">
            <a:spLocks noChangeArrowheads="1"/>
          </p:cNvSpPr>
          <p:nvPr/>
        </p:nvSpPr>
        <p:spPr bwMode="auto">
          <a:xfrm rot="-5400000">
            <a:off x="3521869" y="4874419"/>
            <a:ext cx="1779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4352" name="TextBox 17"/>
          <p:cNvSpPr txBox="1">
            <a:spLocks noChangeArrowheads="1"/>
          </p:cNvSpPr>
          <p:nvPr/>
        </p:nvSpPr>
        <p:spPr bwMode="auto">
          <a:xfrm rot="-5400000">
            <a:off x="4166394" y="4887119"/>
            <a:ext cx="18129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Культура  и искусство</a:t>
            </a:r>
          </a:p>
        </p:txBody>
      </p:sp>
      <p:sp>
        <p:nvSpPr>
          <p:cNvPr id="14353" name="TextBox 19"/>
          <p:cNvSpPr txBox="1">
            <a:spLocks noChangeArrowheads="1"/>
          </p:cNvSpPr>
          <p:nvPr/>
        </p:nvSpPr>
        <p:spPr bwMode="auto">
          <a:xfrm rot="-5400000">
            <a:off x="4725194" y="4920456"/>
            <a:ext cx="18113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4354" name="TextBox 20"/>
          <p:cNvSpPr txBox="1">
            <a:spLocks noChangeArrowheads="1"/>
          </p:cNvSpPr>
          <p:nvPr/>
        </p:nvSpPr>
        <p:spPr bwMode="auto">
          <a:xfrm rot="-5400000">
            <a:off x="5320507" y="4949031"/>
            <a:ext cx="1773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</p:txBody>
      </p:sp>
      <p:sp>
        <p:nvSpPr>
          <p:cNvPr id="14355" name="TextBox 21"/>
          <p:cNvSpPr txBox="1">
            <a:spLocks noChangeArrowheads="1"/>
          </p:cNvSpPr>
          <p:nvPr/>
        </p:nvSpPr>
        <p:spPr bwMode="auto">
          <a:xfrm rot="-5400000">
            <a:off x="5861844" y="4817269"/>
            <a:ext cx="1855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Физическая  культура и спорт</a:t>
            </a:r>
          </a:p>
        </p:txBody>
      </p:sp>
      <p:sp>
        <p:nvSpPr>
          <p:cNvPr id="14356" name="TextBox 22"/>
          <p:cNvSpPr txBox="1">
            <a:spLocks noChangeArrowheads="1"/>
          </p:cNvSpPr>
          <p:nvPr/>
        </p:nvSpPr>
        <p:spPr bwMode="auto">
          <a:xfrm rot="-5400000">
            <a:off x="6545263" y="4859338"/>
            <a:ext cx="1771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Средства массовой информации</a:t>
            </a:r>
          </a:p>
        </p:txBody>
      </p:sp>
      <p:sp>
        <p:nvSpPr>
          <p:cNvPr id="14357" name="TextBox 23"/>
          <p:cNvSpPr txBox="1">
            <a:spLocks noChangeArrowheads="1"/>
          </p:cNvSpPr>
          <p:nvPr/>
        </p:nvSpPr>
        <p:spPr bwMode="auto">
          <a:xfrm rot="-5400000">
            <a:off x="7155657" y="4944269"/>
            <a:ext cx="1765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Обслуживание госдолга</a:t>
            </a:r>
          </a:p>
        </p:txBody>
      </p:sp>
      <p:sp>
        <p:nvSpPr>
          <p:cNvPr id="14358" name="TextBox 24"/>
          <p:cNvSpPr txBox="1">
            <a:spLocks noChangeArrowheads="1"/>
          </p:cNvSpPr>
          <p:nvPr/>
        </p:nvSpPr>
        <p:spPr bwMode="auto">
          <a:xfrm rot="-5400000">
            <a:off x="7774781" y="4858544"/>
            <a:ext cx="17732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200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</a:p>
        </p:txBody>
      </p:sp>
      <p:pic>
        <p:nvPicPr>
          <p:cNvPr id="1435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3500438"/>
            <a:ext cx="8629650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60" name="Номер слайда 22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 dirty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689D45-EFA0-4C59-900A-21DC54DE6C3F}" type="slidenum">
              <a:rPr lang="ru-RU"/>
              <a:pPr>
                <a:defRPr/>
              </a:pPr>
              <a:t>60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116633"/>
            <a:ext cx="8568951" cy="109779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 «Межпоселенческая централизованная библиотечная система»</a:t>
            </a:r>
          </a:p>
        </p:txBody>
      </p:sp>
      <p:sp>
        <p:nvSpPr>
          <p:cNvPr id="61446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61447" name="TextBox 8"/>
          <p:cNvSpPr txBox="1">
            <a:spLocks noChangeArrowheads="1"/>
          </p:cNvSpPr>
          <p:nvPr/>
        </p:nvSpPr>
        <p:spPr bwMode="auto">
          <a:xfrm>
            <a:off x="266700" y="1341438"/>
            <a:ext cx="5105400" cy="369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just"/>
            <a:r>
              <a:rPr lang="ru-RU" dirty="0"/>
              <a:t>9 сентября, накануне Всероссийского дня трезвости, сотрудники центральной  районной  библиотеки МБУК «МЦБС» для жителей райцентра провели акцию «Трезвость – норма жизни». К этому дню были выпущены буклеты, на которых была размещена информация о вреде алкоголизма для здоровья человека. Работники центральной библиотеки прошли по улицам поселка, раздавая молодым людям буклеты, напомнив о том, что 11 сентября в России проходит День трезвости.</a:t>
            </a:r>
          </a:p>
        </p:txBody>
      </p:sp>
      <p:pic>
        <p:nvPicPr>
          <p:cNvPr id="61448" name="Рисунок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863" y="3965575"/>
            <a:ext cx="37401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275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DFCD11-6FD9-4ECA-8D65-871157003066}" type="slidenum">
              <a:rPr lang="ru-RU"/>
              <a:pPr>
                <a:defRPr/>
              </a:pPr>
              <a:t>61</a:t>
            </a:fld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7" y="260647"/>
            <a:ext cx="8568951" cy="953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Достигнутые результаты МБУК  «Народный  краеведческий  музей»</a:t>
            </a:r>
          </a:p>
        </p:txBody>
      </p:sp>
      <p:sp>
        <p:nvSpPr>
          <p:cNvPr id="62470" name="Номер слайда 9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52231" name="TextBox 8"/>
          <p:cNvSpPr txBox="1">
            <a:spLocks noChangeArrowheads="1"/>
          </p:cNvSpPr>
          <p:nvPr/>
        </p:nvSpPr>
        <p:spPr bwMode="auto">
          <a:xfrm>
            <a:off x="323850" y="1214438"/>
            <a:ext cx="4176713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marL="285750" indent="-285750" algn="just">
              <a:buFontTx/>
              <a:buChar char="-"/>
              <a:defRPr/>
            </a:pPr>
            <a:r>
              <a:rPr lang="ru-RU" sz="1600" b="0" dirty="0" smtClean="0"/>
              <a:t>В Народном краеведческом музее проходила международная акция «Ночь музеев». Мероприятие было посвящено году Кино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600" b="0" dirty="0" smtClean="0"/>
              <a:t>Проведен парад кино-персонажей  «Тонкино – кино» в День посёлка</a:t>
            </a:r>
          </a:p>
          <a:p>
            <a:pPr algn="just">
              <a:defRPr/>
            </a:pPr>
            <a:r>
              <a:rPr lang="ru-RU" sz="1600" b="0" dirty="0" smtClean="0"/>
              <a:t>-   викторины для детей «Путешествие по кинолентам»;</a:t>
            </a:r>
          </a:p>
          <a:p>
            <a:pPr algn="just">
              <a:defRPr/>
            </a:pPr>
            <a:r>
              <a:rPr lang="ru-RU" sz="1600" b="0" dirty="0" smtClean="0"/>
              <a:t>-   конкурс рисунка для детей и подростков «Мой любимый фильм»;</a:t>
            </a:r>
          </a:p>
          <a:p>
            <a:pPr algn="just">
              <a:defRPr/>
            </a:pPr>
            <a:r>
              <a:rPr lang="ru-RU" sz="1600" b="0" dirty="0" smtClean="0"/>
              <a:t>-   игровая программа для детей и подростков «</a:t>
            </a:r>
            <a:r>
              <a:rPr lang="ru-RU" sz="1600" b="0" dirty="0" err="1" smtClean="0"/>
              <a:t>Тилимилитрямбия</a:t>
            </a:r>
            <a:r>
              <a:rPr lang="ru-RU" sz="1600" b="0" dirty="0" smtClean="0"/>
              <a:t>»;</a:t>
            </a:r>
          </a:p>
          <a:p>
            <a:pPr algn="just">
              <a:defRPr/>
            </a:pPr>
            <a:r>
              <a:rPr lang="ru-RU" sz="1600" b="0" dirty="0" smtClean="0"/>
              <a:t>-   игровая викторина для взрослых «Мир синима»;</a:t>
            </a:r>
          </a:p>
          <a:p>
            <a:pPr algn="just">
              <a:defRPr/>
            </a:pPr>
            <a:r>
              <a:rPr lang="ru-RU" sz="1600" b="0" dirty="0" smtClean="0"/>
              <a:t>-   вечер-портрет «И это все о нем», о жизни и творчестве замечательного  актера театра и кино, народного артиста СССР Леонова Евгения Павловича;</a:t>
            </a:r>
          </a:p>
          <a:p>
            <a:pPr algn="just">
              <a:defRPr/>
            </a:pPr>
            <a:r>
              <a:rPr lang="ru-RU" sz="1600" b="0" dirty="0" smtClean="0"/>
              <a:t>-  районный конкурс видеороликов «Тонкино в объективе» и др.</a:t>
            </a:r>
          </a:p>
          <a:p>
            <a:pPr marL="285750" indent="-285750">
              <a:buFontTx/>
              <a:buChar char="-"/>
              <a:defRPr/>
            </a:pPr>
            <a:endParaRPr lang="ru-RU" sz="1600" b="0" dirty="0" smtClean="0"/>
          </a:p>
        </p:txBody>
      </p:sp>
      <p:pic>
        <p:nvPicPr>
          <p:cNvPr id="62472" name="Рисунок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6180">
            <a:off x="5153025" y="1484313"/>
            <a:ext cx="3535363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Рисунок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284538"/>
            <a:ext cx="3881437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262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52CBA9-7D1F-4AC9-949B-77F0609A4BF0}" type="slidenum">
              <a:rPr lang="ru-RU"/>
              <a:pPr>
                <a:defRPr/>
              </a:pPr>
              <a:t>62</a:t>
            </a:fld>
            <a:endParaRPr lang="ru-RU"/>
          </a:p>
        </p:txBody>
      </p:sp>
      <p:sp>
        <p:nvSpPr>
          <p:cNvPr id="51204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pic>
        <p:nvPicPr>
          <p:cNvPr id="51205" name="Рисунок 14" descr="1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785938"/>
            <a:ext cx="265430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Рисунок 15" descr="P829009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4606925"/>
            <a:ext cx="297815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Диаграмма 14"/>
          <p:cNvGraphicFramePr>
            <a:graphicFrameLocks noGrp="1"/>
          </p:cNvGraphicFramePr>
          <p:nvPr/>
        </p:nvGraphicFramePr>
        <p:xfrm>
          <a:off x="3059113" y="1125538"/>
          <a:ext cx="5937250" cy="383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49229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Расходы на социальную политику в 2016 году составили                        9 450 тыс.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88C8DB-3D14-473A-A6A3-51CB38B91F53}" type="slidenum">
              <a:rPr lang="ru-RU"/>
              <a:pPr>
                <a:defRPr/>
              </a:pPr>
              <a:t>63</a:t>
            </a:fld>
            <a:endParaRPr lang="ru-RU"/>
          </a:p>
        </p:txBody>
      </p:sp>
      <p:sp>
        <p:nvSpPr>
          <p:cNvPr id="66563" name="Номер слайда 1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" y="0"/>
            <a:ext cx="9144000" cy="141277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Муниципальная программа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«Обеспечение населения Тонкинского муниципального района Нижегородской области доступным и </a:t>
            </a:r>
            <a:r>
              <a:rPr lang="ru-RU" sz="2400" dirty="0" smtClean="0">
                <a:solidFill>
                  <a:schemeClr val="bg1"/>
                </a:solidFill>
                <a:cs typeface="Arial" pitchFamily="34" charset="0"/>
              </a:rPr>
              <a:t>комфортным </a:t>
            </a:r>
            <a:r>
              <a:rPr lang="ru-RU" sz="2400" dirty="0">
                <a:solidFill>
                  <a:schemeClr val="bg1"/>
                </a:solidFill>
                <a:cs typeface="Arial" pitchFamily="34" charset="0"/>
              </a:rPr>
              <a:t>жильем на 2015 – 2017 годы» 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850" y="1628775"/>
            <a:ext cx="8569325" cy="36941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cs typeface="Arial" pitchFamily="34" charset="0"/>
              </a:rPr>
              <a:t>В 2016 году приобретено 7 квартир, общей площадью  281,9 кв. м.,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cs typeface="Arial" pitchFamily="34" charset="0"/>
              </a:rPr>
              <a:t>С участием всех уровней бюджета: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cs typeface="Arial" pitchFamily="34" charset="0"/>
              </a:rPr>
              <a:t>- По подпрограмме «Переселение граждан из аварийного жилищного фонда 4 квартиры – 134,1 кв. м.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cs typeface="Arial" pitchFamily="34" charset="0"/>
              </a:rPr>
              <a:t>По  программе «Дети-сироты»  - 1 квартира -31,5 кв. м.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cs typeface="Arial" pitchFamily="34" charset="0"/>
              </a:rPr>
              <a:t>По подпрограмме «Молодая семья»  одна семья  получила социальную выплату на приобретение жилого помещения – 72 </a:t>
            </a:r>
            <a:r>
              <a:rPr lang="ru-RU" dirty="0" err="1">
                <a:cs typeface="Arial" pitchFamily="34" charset="0"/>
              </a:rPr>
              <a:t>кв.м</a:t>
            </a:r>
            <a:r>
              <a:rPr lang="ru-RU" dirty="0">
                <a:cs typeface="Arial" pitchFamily="34" charset="0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cs typeface="Arial" pitchFamily="34" charset="0"/>
              </a:rPr>
              <a:t>В рамках реализации Указа Президента Российской Федерации «Об обеспечении жильем ветеранов Великой Отечественной войны» и Федерального закона «О ветеранах» благоустроенную квартиру приобрел 1 человек, денежная выплата составила 1,4 млн. руб. </a:t>
            </a:r>
          </a:p>
        </p:txBody>
      </p:sp>
      <p:pic>
        <p:nvPicPr>
          <p:cNvPr id="66568" name="Picture 4" descr="F:\пакали дорога\Новая папка\DSC_00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74" b="18645"/>
          <a:stretch>
            <a:fillRect/>
          </a:stretch>
        </p:blipFill>
        <p:spPr bwMode="auto">
          <a:xfrm>
            <a:off x="3419475" y="5018088"/>
            <a:ext cx="46990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6881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1D433E-510C-4D37-85E9-5CD87EC7CAA9}" type="slidenum">
              <a:rPr lang="ru-RU"/>
              <a:pPr>
                <a:defRPr/>
              </a:pPr>
              <a:t>64</a:t>
            </a:fld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9365" y="2758016"/>
            <a:ext cx="2302810" cy="167111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Налоговые и неналоговые доходы (акцизы) –                  7 878 тыс. руб.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9467" y="20399"/>
            <a:ext cx="8559946" cy="511523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smtClean="0">
                <a:solidFill>
                  <a:srgbClr val="FFFFFF"/>
                </a:solidFill>
                <a:cs typeface="Times New Roman" pitchFamily="18" charset="0"/>
              </a:rPr>
              <a:t>Формирование и использование средств Дорожного фонда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9515" y="857778"/>
            <a:ext cx="2302810" cy="174798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Остаток средств на начало года – 906,3 тыс. руб.</a:t>
            </a:r>
          </a:p>
          <a:p>
            <a:pPr algn="just" eaLnBrk="1" hangingPunct="1">
              <a:buClr>
                <a:schemeClr val="folHlink"/>
              </a:buClr>
              <a:buFont typeface="Wingdings" pitchFamily="2" charset="2"/>
              <a:buChar char="ü"/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Поступления –    7 878 тыс. руб. </a:t>
            </a:r>
          </a:p>
          <a:p>
            <a:pPr algn="just" eaLnBrk="1" hangingPunct="1">
              <a:defRPr/>
            </a:pPr>
            <a:r>
              <a:rPr lang="ru-RU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 т. ч.: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012160" y="971083"/>
            <a:ext cx="2930336" cy="376601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Расходы на дорожную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деятельность,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строительство,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кап. ремонт,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ремонт, содержание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дорог общего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 пользования местного 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значения – 6 415,3 тыс. руб.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 rot="16200000">
            <a:off x="4025900" y="2932113"/>
            <a:ext cx="879475" cy="1851025"/>
          </a:xfrm>
          <a:prstGeom prst="downArrow">
            <a:avLst>
              <a:gd name="adj1" fmla="val 50000"/>
              <a:gd name="adj2" fmla="val 154658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004268" y="5265204"/>
            <a:ext cx="4680520" cy="468052"/>
          </a:xfrm>
          <a:prstGeom prst="round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Объем расходов Дорожного фонда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979613" y="616585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40" name="TextBox 30"/>
          <p:cNvSpPr txBox="1">
            <a:spLocks noChangeArrowheads="1"/>
          </p:cNvSpPr>
          <p:nvPr/>
        </p:nvSpPr>
        <p:spPr bwMode="auto">
          <a:xfrm>
            <a:off x="1611313" y="6308725"/>
            <a:ext cx="11604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2015 год</a:t>
            </a:r>
          </a:p>
        </p:txBody>
      </p:sp>
      <p:sp>
        <p:nvSpPr>
          <p:cNvPr id="56341" name="TextBox 36"/>
          <p:cNvSpPr txBox="1">
            <a:spLocks noChangeArrowheads="1"/>
          </p:cNvSpPr>
          <p:nvPr/>
        </p:nvSpPr>
        <p:spPr bwMode="auto">
          <a:xfrm>
            <a:off x="6299200" y="6308725"/>
            <a:ext cx="10810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2016 год</a:t>
            </a:r>
          </a:p>
        </p:txBody>
      </p:sp>
      <p:grpSp>
        <p:nvGrpSpPr>
          <p:cNvPr id="56342" name="Группа 25"/>
          <p:cNvGrpSpPr>
            <a:grpSpLocks/>
          </p:cNvGrpSpPr>
          <p:nvPr/>
        </p:nvGrpSpPr>
        <p:grpSpPr bwMode="auto">
          <a:xfrm>
            <a:off x="180975" y="5772150"/>
            <a:ext cx="4284663" cy="536575"/>
            <a:chOff x="10629" y="0"/>
            <a:chExt cx="2328413" cy="406542"/>
          </a:xfrm>
        </p:grpSpPr>
        <p:sp>
          <p:nvSpPr>
            <p:cNvPr id="56346" name="Нашивка 26"/>
            <p:cNvSpPr>
              <a:spLocks noChangeArrowheads="1"/>
            </p:cNvSpPr>
            <p:nvPr/>
          </p:nvSpPr>
          <p:spPr bwMode="auto">
            <a:xfrm>
              <a:off x="10629" y="57734"/>
              <a:ext cx="2328413" cy="348808"/>
            </a:xfrm>
            <a:prstGeom prst="chevron">
              <a:avLst>
                <a:gd name="adj" fmla="val 50003"/>
              </a:avLst>
            </a:prstGeom>
            <a:solidFill>
              <a:schemeClr val="accent1"/>
            </a:solidFill>
            <a:ln w="25400" algn="ctr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140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  0,6</a:t>
              </a:r>
              <a:r>
                <a:rPr lang="ru-RU" sz="1400">
                  <a:solidFill>
                    <a:schemeClr val="tx1"/>
                  </a:solidFill>
                  <a:cs typeface="Times New Roman" pitchFamily="18" charset="0"/>
                </a:rPr>
                <a:t> тыс. руб. на 1 чел.</a:t>
              </a:r>
            </a:p>
          </p:txBody>
        </p:sp>
        <p:sp>
          <p:nvSpPr>
            <p:cNvPr id="28" name="Нашивка 4"/>
            <p:cNvSpPr/>
            <p:nvPr/>
          </p:nvSpPr>
          <p:spPr>
            <a:xfrm>
              <a:off x="214225" y="0"/>
              <a:ext cx="1730565" cy="4065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88011" tIns="29337" rIns="29337" bIns="29337" spcCol="1270" anchor="ctr"/>
            <a:lstStyle/>
            <a:p>
              <a:pPr algn="ctr" defTabSz="9779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2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6343" name="Нашивка 31"/>
          <p:cNvSpPr>
            <a:spLocks noChangeArrowheads="1"/>
          </p:cNvSpPr>
          <p:nvPr/>
        </p:nvSpPr>
        <p:spPr bwMode="auto">
          <a:xfrm>
            <a:off x="4392613" y="5824538"/>
            <a:ext cx="4572000" cy="484187"/>
          </a:xfrm>
          <a:prstGeom prst="chevron">
            <a:avLst>
              <a:gd name="adj" fmla="val 50011"/>
            </a:avLst>
          </a:prstGeom>
          <a:solidFill>
            <a:schemeClr val="accent1"/>
          </a:solidFill>
          <a:ln w="25400" algn="ctr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0,8</a:t>
            </a:r>
            <a:r>
              <a:rPr lang="ru-RU" sz="1400">
                <a:solidFill>
                  <a:schemeClr val="tx1"/>
                </a:solidFill>
                <a:cs typeface="Times New Roman" pitchFamily="18" charset="0"/>
              </a:rPr>
              <a:t> тыс. руб. на 1 чел.</a:t>
            </a:r>
          </a:p>
        </p:txBody>
      </p:sp>
      <p:sp>
        <p:nvSpPr>
          <p:cNvPr id="56344" name="Номер слайда 21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pic>
        <p:nvPicPr>
          <p:cNvPr id="56345" name="Объект 2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857250"/>
            <a:ext cx="3086100" cy="2357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05C28-FF38-46A7-9BBF-139FE513BE9E}" type="slidenum">
              <a:rPr lang="ru-RU"/>
              <a:pPr>
                <a:defRPr/>
              </a:pPr>
              <a:t>65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Участие в пилотном проекте по поддержке местных инициатив в 2016 году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5837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5" name="Прямоугольник 5"/>
          <p:cNvSpPr>
            <a:spLocks noChangeArrowheads="1"/>
          </p:cNvSpPr>
          <p:nvPr/>
        </p:nvSpPr>
        <p:spPr bwMode="auto">
          <a:xfrm>
            <a:off x="855663" y="877888"/>
            <a:ext cx="184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folHlink"/>
              </a:buClr>
            </a:pP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76" name="TextBox 8"/>
          <p:cNvSpPr txBox="1">
            <a:spLocks noChangeArrowheads="1"/>
          </p:cNvSpPr>
          <p:nvPr/>
        </p:nvSpPr>
        <p:spPr bwMode="auto">
          <a:xfrm>
            <a:off x="323850" y="877888"/>
            <a:ext cx="8616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/>
              <a:t>Участвовало 5 муниципальных образований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7013" y="1390650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Бердниковский</a:t>
            </a:r>
            <a:endParaRPr lang="ru-RU" dirty="0"/>
          </a:p>
          <a:p>
            <a:pPr algn="ctr">
              <a:defRPr/>
            </a:pPr>
            <a:r>
              <a:rPr lang="ru-RU" dirty="0"/>
              <a:t>сельсовет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689350" y="1371600"/>
            <a:ext cx="232281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Ремонт подъезда к кладбищу д. М. Ларионово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673474" y="2435225"/>
            <a:ext cx="233868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Устройство автодороги с. Пахутино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673474" y="3478213"/>
            <a:ext cx="233868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Устройство автодороги с. Вязовка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732240" y="5703888"/>
            <a:ext cx="220856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Устройство тротуаров  к автостанции и ЦРБ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700463" y="5676900"/>
            <a:ext cx="231169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Ремонт автодороги   ул. Новая Южная  </a:t>
            </a:r>
            <a:r>
              <a:rPr lang="ru-RU" dirty="0" err="1"/>
              <a:t>р.п</a:t>
            </a:r>
            <a:r>
              <a:rPr lang="ru-RU" dirty="0"/>
              <a:t>. Тонкино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700463" y="4602163"/>
            <a:ext cx="231169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Ремонт автодороги с. </a:t>
            </a:r>
            <a:r>
              <a:rPr lang="ru-RU" dirty="0" err="1"/>
              <a:t>Пакали</a:t>
            </a:r>
            <a:endParaRPr lang="ru-RU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01613" y="2462213"/>
            <a:ext cx="19177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Большесодомовский</a:t>
            </a:r>
            <a:r>
              <a:rPr lang="ru-RU" dirty="0"/>
              <a:t> сельсовет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27013" y="352901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Вязовский</a:t>
            </a:r>
            <a:r>
              <a:rPr lang="ru-RU" dirty="0"/>
              <a:t> сельсовет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27013" y="4602163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err="1"/>
              <a:t>Пакалевский</a:t>
            </a:r>
            <a:r>
              <a:rPr lang="ru-RU" dirty="0"/>
              <a:t> сельсовет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227013" y="5703888"/>
            <a:ext cx="19161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р. п. Тонкино</a:t>
            </a: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6156325" y="1371600"/>
            <a:ext cx="264795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/>
              <a:t>Полная стоимость проекта 4 862,8 тыс. руб. Из них средств поселений 1 492,8 тыс. руб. или 31%, остальное - привлеченные средства</a:t>
            </a: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537AB-D951-40AF-A789-983AD2618B05}" type="slidenum">
              <a:rPr lang="ru-RU"/>
              <a:pPr>
                <a:defRPr/>
              </a:pPr>
              <a:t>66</a:t>
            </a:fld>
            <a:endParaRPr lang="ru-RU"/>
          </a:p>
        </p:txBody>
      </p:sp>
      <p:sp>
        <p:nvSpPr>
          <p:cNvPr id="59417" name="Номер слайда 5"/>
          <p:cNvSpPr txBox="1">
            <a:spLocks noGrp="1"/>
          </p:cNvSpPr>
          <p:nvPr/>
        </p:nvSpPr>
        <p:spPr bwMode="auto">
          <a:xfrm>
            <a:off x="3990975" y="6519863"/>
            <a:ext cx="11620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107504" y="0"/>
            <a:ext cx="8928992" cy="98072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Муниципальная программа «Развитие агропромышленного комплекса Тонкинского муниципального района Нижегородской области до 2020 года» </a:t>
            </a:r>
          </a:p>
        </p:txBody>
      </p:sp>
      <p:graphicFrame>
        <p:nvGraphicFramePr>
          <p:cNvPr id="9" name="Group 2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52776468"/>
              </p:ext>
            </p:extLst>
          </p:nvPr>
        </p:nvGraphicFramePr>
        <p:xfrm>
          <a:off x="248648" y="1397000"/>
          <a:ext cx="5040312" cy="4852988"/>
        </p:xfrm>
        <a:graphic>
          <a:graphicData uri="http://schemas.openxmlformats.org/drawingml/2006/table">
            <a:tbl>
              <a:tblPr/>
              <a:tblGrid>
                <a:gridCol w="657185"/>
                <a:gridCol w="714345"/>
                <a:gridCol w="3668782"/>
              </a:tblGrid>
              <a:tr h="73161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Расходы по годам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млн.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Сведения о результатах реализации программы за 2016 год</a:t>
                      </a: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2016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6" marR="91436" marT="45730" marB="4573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ndara" pitchFamily="34" charset="0"/>
                      </a:endParaRPr>
                    </a:p>
                  </a:txBody>
                  <a:tcPr marL="91436" marR="91436" marT="45730" marB="4573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250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19,6</a:t>
                      </a:r>
                    </a:p>
                  </a:txBody>
                  <a:tcPr marL="89996" marR="89996" marT="46811" marB="468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15,8</a:t>
                      </a:r>
                    </a:p>
                  </a:txBody>
                  <a:tcPr marL="89996" marR="89996" marT="46811" marB="4681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Сохранена положительная динамика в сельскохозяйственном производстве. Индекс производства продукции сельского хозяйства (в сопоставимых ценах) остался на уровне 2015 года.</a:t>
                      </a: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сельскохозяйственных организациях размер заработной платы снизился на 12 % к уровню предыдущего года, составив 12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496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рублей. В СПК «Исток», «Колос», «Родина», «Светлый путь», «Победа» средняя зарплата снизилась в связи с тяжелым финансовым положением.</a:t>
                      </a: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Индекс физического объема инвестиций в основной капитал сельского хозяйства составил 156 %, что выше планируемого значения и выше значения 2015 года.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1436" marR="91436" marT="45730" marB="4573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Picture 28" descr="https://i.mycdn.me/image?id=813011577184&amp;t=3&amp;plc=WEB&amp;tkn=*OsRWUlYwn8RUsSYH4aGZVsvHPm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92896"/>
            <a:ext cx="3390900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r="37978" b="59238"/>
          <a:stretch>
            <a:fillRect/>
          </a:stretch>
        </p:blipFill>
        <p:spPr bwMode="auto">
          <a:xfrm>
            <a:off x="-20638" y="0"/>
            <a:ext cx="9345613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5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4" t="40863" r="-2374" b="-13936"/>
          <a:stretch>
            <a:fillRect/>
          </a:stretch>
        </p:blipFill>
        <p:spPr bwMode="auto">
          <a:xfrm>
            <a:off x="-20638" y="3127375"/>
            <a:ext cx="9561513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посевных площадей в 2016 г</a:t>
            </a:r>
            <a:endParaRPr lang="ru-RU" sz="3600" dirty="0"/>
          </a:p>
        </p:txBody>
      </p:sp>
      <p:graphicFrame>
        <p:nvGraphicFramePr>
          <p:cNvPr id="70661" name="Диаграмма 6"/>
          <p:cNvGraphicFramePr>
            <a:graphicFrameLocks/>
          </p:cNvGraphicFramePr>
          <p:nvPr/>
        </p:nvGraphicFramePr>
        <p:xfrm>
          <a:off x="684213" y="1365250"/>
          <a:ext cx="7991475" cy="444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6" name="Лист" r:id="rId4" imgW="9784026" imgH="5334057" progId="Excel.Sheet.8">
                  <p:embed/>
                </p:oleObj>
              </mc:Choice>
              <mc:Fallback>
                <p:oleObj name="Лист" r:id="rId4" imgW="9784026" imgH="5334057" progId="Excel.Shee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365250"/>
                        <a:ext cx="7991475" cy="444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481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C30E2D-7934-43ED-B5D9-89F727C9D3DF}" type="slidenum">
              <a:rPr lang="ru-RU"/>
              <a:pPr>
                <a:defRPr/>
              </a:pPr>
              <a:t>68</a:t>
            </a:fld>
            <a:endParaRPr lang="ru-RU"/>
          </a:p>
        </p:txBody>
      </p:sp>
      <p:pic>
        <p:nvPicPr>
          <p:cNvPr id="61471" name="Picture 11" descr="Z:\Мои документы\Бюджет 2015\Годовой отчет 2015\Бюджет для граждан 2015\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51" y="3933056"/>
            <a:ext cx="3768725" cy="25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151509"/>
            <a:ext cx="8229600" cy="579465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Посевные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площади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952740"/>
              </p:ext>
            </p:extLst>
          </p:nvPr>
        </p:nvGraphicFramePr>
        <p:xfrm>
          <a:off x="469923" y="1052736"/>
          <a:ext cx="8147049" cy="2346324"/>
        </p:xfrm>
        <a:graphic>
          <a:graphicData uri="http://schemas.openxmlformats.org/drawingml/2006/table">
            <a:tbl>
              <a:tblPr/>
              <a:tblGrid>
                <a:gridCol w="2868919"/>
                <a:gridCol w="1757958"/>
                <a:gridCol w="1760087"/>
                <a:gridCol w="1760085"/>
              </a:tblGrid>
              <a:tr h="5865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5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Зерновые 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5490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6150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6180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5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Лен-долгунец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1340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58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Однолетние травы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626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581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8" marR="68578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image.jimcdn.com/app/cms/image/transf/none/path/s9f16fda6b5967ce0/image/i4ed5835e06de81f2/version/1391778832/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184357"/>
            <a:ext cx="1440160" cy="16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69</a:t>
            </a:fld>
            <a:endParaRPr lang="ru-RU"/>
          </a:p>
        </p:txBody>
      </p:sp>
      <p:pic>
        <p:nvPicPr>
          <p:cNvPr id="9" name="Picture 12" descr="http://st1.stblizko.ru/images/product/002/714/442_b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1"/>
            <a:ext cx="129698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cdn.shopify.com/s/files/1/0613/4161/products/366201_1_large.jpg?v=141383979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http://static7.depositphotos.com/thumbs/1001069/image/716/7169901/api_thumb_4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677" y="2420888"/>
            <a:ext cx="1138237" cy="171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Заголовок 6"/>
          <p:cNvSpPr txBox="1">
            <a:spLocks/>
          </p:cNvSpPr>
          <p:nvPr/>
        </p:nvSpPr>
        <p:spPr bwMode="auto">
          <a:xfrm>
            <a:off x="457200" y="110960"/>
            <a:ext cx="8229600" cy="1002440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1pPr>
            <a:lvl2pPr marL="742950" indent="-28575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2pPr>
            <a:lvl3pPr marL="11430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3pPr>
            <a:lvl4pPr marL="16002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4pPr>
            <a:lvl5pPr marL="2057400" indent="-228600"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Итоги реализации муниципальной программы «Развитие агропромышленного комплекса Тонкинского муниципального района Нижегородской области» до 2020 года в </a:t>
            </a: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2016 </a:t>
            </a:r>
            <a:r>
              <a:rPr lang="ru-RU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rPr>
              <a:t>году</a:t>
            </a:r>
            <a:endParaRPr lang="ru-RU" sz="18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Объект 2"/>
          <p:cNvSpPr>
            <a:spLocks noGrp="1"/>
          </p:cNvSpPr>
          <p:nvPr>
            <p:ph idx="1"/>
          </p:nvPr>
        </p:nvSpPr>
        <p:spPr>
          <a:xfrm>
            <a:off x="305783" y="1593542"/>
            <a:ext cx="8229600" cy="4525963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 smtClean="0"/>
              <a:t>                    Реализовано мяса  275,5 тонны          5,8 %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8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 smtClean="0"/>
              <a:t>  Реализовано молока 1951,9 тонн            3,3 %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8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 smtClean="0"/>
              <a:t>                      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/>
              <a:t> </a:t>
            </a:r>
            <a:r>
              <a:rPr lang="ru-RU" sz="2800" dirty="0" smtClean="0"/>
              <a:t>                       Произведено зерна 5773,1 тонн       8,9 %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800" dirty="0" smtClean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 smtClean="0"/>
              <a:t>Произведено льноволокна 1503 тонн     3,0 %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49795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56" y="1575083"/>
            <a:ext cx="4891899" cy="336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99462" y="3408837"/>
            <a:ext cx="3312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Отгрузка товаров собственного производства, выполнено работ и услуг собственными силами – 541,7 млн. руб.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499462" y="2786255"/>
            <a:ext cx="3463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Инвестиции в основной капитал- 254,4 млн. руб.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396582" y="1431360"/>
            <a:ext cx="3374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Площадь </a:t>
            </a:r>
            <a:r>
              <a:rPr lang="ru-RU" dirty="0" smtClean="0"/>
              <a:t>района  -1018 кв. км.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430892" y="1935416"/>
            <a:ext cx="3339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Численность населения района - 8008 чел.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71528" y="4935651"/>
            <a:ext cx="80992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u="none" strike="noStrike" dirty="0" smtClean="0">
                <a:effectLst/>
              </a:rPr>
              <a:t>Муниципальные  образования района:</a:t>
            </a:r>
            <a:r>
              <a:rPr lang="ru-RU" u="none" strike="noStrike" baseline="0" dirty="0" smtClean="0">
                <a:effectLst/>
              </a:rPr>
              <a:t> </a:t>
            </a:r>
          </a:p>
          <a:p>
            <a:pPr fontAlgn="b"/>
            <a:r>
              <a:rPr lang="ru-RU" u="none" strike="noStrike" baseline="0" dirty="0" err="1" smtClean="0">
                <a:effectLst/>
              </a:rPr>
              <a:t>р.п.Тонкино</a:t>
            </a:r>
            <a:r>
              <a:rPr lang="ru-RU" u="none" strike="noStrike" baseline="0" dirty="0" smtClean="0">
                <a:effectLst/>
              </a:rPr>
              <a:t>, </a:t>
            </a:r>
            <a:r>
              <a:rPr lang="ru-RU" u="none" strike="noStrike" baseline="0" dirty="0" err="1" smtClean="0">
                <a:effectLst/>
              </a:rPr>
              <a:t>Пакалевский</a:t>
            </a:r>
            <a:r>
              <a:rPr lang="ru-RU" u="none" strike="noStrike" baseline="0" dirty="0" smtClean="0">
                <a:effectLst/>
              </a:rPr>
              <a:t> сельсовет, </a:t>
            </a:r>
            <a:r>
              <a:rPr lang="ru-RU" u="none" strike="noStrike" baseline="0" dirty="0" err="1" smtClean="0">
                <a:effectLst/>
              </a:rPr>
              <a:t>Большесодомовский</a:t>
            </a:r>
            <a:r>
              <a:rPr lang="ru-RU" u="none" strike="noStrike" baseline="0" dirty="0" smtClean="0">
                <a:effectLst/>
              </a:rPr>
              <a:t> сельсовет, </a:t>
            </a:r>
            <a:r>
              <a:rPr lang="ru-RU" u="none" strike="noStrike" baseline="0" dirty="0" err="1" smtClean="0">
                <a:effectLst/>
              </a:rPr>
              <a:t>Бердниковский</a:t>
            </a:r>
            <a:r>
              <a:rPr lang="ru-RU" u="none" strike="noStrike" baseline="0" dirty="0" smtClean="0">
                <a:effectLst/>
              </a:rPr>
              <a:t> сельсовет, </a:t>
            </a:r>
            <a:r>
              <a:rPr lang="ru-RU" u="none" strike="noStrike" baseline="0" dirty="0" err="1" smtClean="0">
                <a:effectLst/>
              </a:rPr>
              <a:t>Вязовский</a:t>
            </a:r>
            <a:r>
              <a:rPr lang="ru-RU" u="none" strike="noStrike" baseline="0" dirty="0" smtClean="0">
                <a:effectLst/>
              </a:rPr>
              <a:t> сельсовет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57190" y="5858981"/>
            <a:ext cx="82192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dirty="0">
                <a:solidFill>
                  <a:srgbClr val="000000"/>
                </a:solidFill>
              </a:rPr>
              <a:t>Муниципальных учреждений - </a:t>
            </a:r>
            <a:r>
              <a:rPr lang="ru-RU" dirty="0" smtClean="0">
                <a:solidFill>
                  <a:srgbClr val="000000"/>
                </a:solidFill>
              </a:rPr>
              <a:t>41</a:t>
            </a:r>
            <a:endParaRPr lang="ru-RU" dirty="0">
              <a:solidFill>
                <a:srgbClr val="000000"/>
              </a:solidFill>
            </a:endParaRPr>
          </a:p>
          <a:p>
            <a:pPr fontAlgn="b"/>
            <a:r>
              <a:rPr lang="ru-RU" dirty="0">
                <a:solidFill>
                  <a:srgbClr val="000000"/>
                </a:solidFill>
              </a:rPr>
              <a:t>Из них: учреждения образования -  </a:t>
            </a:r>
            <a:r>
              <a:rPr lang="ru-RU" dirty="0" smtClean="0">
                <a:solidFill>
                  <a:srgbClr val="000000"/>
                </a:solidFill>
              </a:rPr>
              <a:t>16, </a:t>
            </a:r>
            <a:r>
              <a:rPr lang="ru-RU" dirty="0">
                <a:solidFill>
                  <a:srgbClr val="000000"/>
                </a:solidFill>
              </a:rPr>
              <a:t>учреждения культуры - </a:t>
            </a:r>
            <a:r>
              <a:rPr lang="ru-RU" dirty="0" smtClean="0">
                <a:solidFill>
                  <a:srgbClr val="000000"/>
                </a:solidFill>
              </a:rPr>
              <a:t>5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1629" y="188640"/>
            <a:ext cx="8398382" cy="89823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chemeClr val="bg1"/>
                </a:solidFill>
                <a:cs typeface="Times New Roman" pitchFamily="18" charset="0"/>
              </a:rPr>
              <a:t>Какие показатели характеризуют наш район в 2016 году</a:t>
            </a:r>
            <a:endParaRPr lang="ru-RU" sz="2000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80916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51930D-3827-4176-9811-2BC34E322590}" type="slidenum">
              <a:rPr lang="ru-RU"/>
              <a:pPr>
                <a:defRPr/>
              </a:pPr>
              <a:t>70</a:t>
            </a:fld>
            <a:endParaRPr lang="ru-RU"/>
          </a:p>
        </p:txBody>
      </p:sp>
      <p:graphicFrame>
        <p:nvGraphicFramePr>
          <p:cNvPr id="46188" name="Group 10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4769036"/>
              </p:ext>
            </p:extLst>
          </p:nvPr>
        </p:nvGraphicFramePr>
        <p:xfrm>
          <a:off x="447814" y="1373689"/>
          <a:ext cx="8229600" cy="4437063"/>
        </p:xfrm>
        <a:graphic>
          <a:graphicData uri="http://schemas.openxmlformats.org/drawingml/2006/table">
            <a:tbl>
              <a:tblPr/>
              <a:tblGrid>
                <a:gridCol w="1683661"/>
                <a:gridCol w="6545939"/>
              </a:tblGrid>
              <a:tr h="7092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Расходы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тыс. рублей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ahoma" pitchFamily="34" charset="0"/>
                        </a:rPr>
                        <a:t>Сведения о результатах реализации муниципальной программы за 2016 год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2575,6</a:t>
                      </a:r>
                    </a:p>
                  </a:txBody>
                  <a:tcPr marT="45733" marB="4573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ndara" pitchFamily="34" charset="0"/>
                        </a:rPr>
                        <a:t>Всего расходы на реализацию программы</a:t>
                      </a:r>
                    </a:p>
                  </a:txBody>
                  <a:tcPr marT="45733" marB="4573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1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173,3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181,1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200,0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2 021,2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0000" marR="90000" marT="46813" marB="4681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Строительство внутриквартальных дворовых сетей водопровода и канализации  (присоединено 6 домов к центральной канализации)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 Строительство теплотрассы 96 метров в микрорайоне застройки на 75 домов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Мероприятия по благоустройству полигона ТБО</a:t>
                      </a: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Обеспечение реализации программы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171450" marR="0" lvl="0" indent="-17145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Tx/>
                        <a:buChar char="-"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8000" marR="18000" marT="18005" marB="1800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06" name="Номер слайда 5"/>
          <p:cNvSpPr txBox="1">
            <a:spLocks noGrp="1"/>
          </p:cNvSpPr>
          <p:nvPr/>
        </p:nvSpPr>
        <p:spPr bwMode="auto">
          <a:xfrm>
            <a:off x="3990975" y="6415088"/>
            <a:ext cx="116205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endParaRPr lang="ru-RU" sz="1000" b="0">
              <a:latin typeface="Candara" pitchFamily="34" charset="0"/>
            </a:endParaRPr>
          </a:p>
        </p:txBody>
      </p:sp>
      <p:pic>
        <p:nvPicPr>
          <p:cNvPr id="63507" name="Picture 25" descr="Z:\Мои документы\Бюджет 2015\Годовой отчет 2015\Бюджет для граждан 2015\9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833000"/>
            <a:ext cx="2757488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6"/>
          <p:cNvSpPr>
            <a:spLocks noGrp="1"/>
          </p:cNvSpPr>
          <p:nvPr>
            <p:ph type="title" idx="4294967295"/>
          </p:nvPr>
        </p:nvSpPr>
        <p:spPr>
          <a:xfrm>
            <a:off x="-23972" y="-2121"/>
            <a:ext cx="9144000" cy="126876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Итоги реализации муниципальной программы «Совершенствование социальной и инженерной инфраструктуры Тонкинского муниципального района на 2015 – 2017 годы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»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/>
        </p:nvSpPr>
        <p:spPr>
          <a:xfrm>
            <a:off x="179388" y="476250"/>
            <a:ext cx="8748712" cy="17287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Бюджет муниципальной программы   «Содействие  занятости населения Тонкинского муниципального района на 2015-2017 годы»   в 2016 году составил  80,0 тыс. руб.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5A5E8F-8159-4C2A-881D-847011CC34DD}" type="slidenum">
              <a:rPr lang="ru-RU"/>
              <a:pPr>
                <a:defRPr/>
              </a:pPr>
              <a:t>71</a:t>
            </a:fld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076825" y="3471863"/>
            <a:ext cx="3635375" cy="1728787"/>
          </a:xfrm>
          <a:prstGeom prst="wedgeRoundRectCallout">
            <a:avLst>
              <a:gd name="adj1" fmla="val -43195"/>
              <a:gd name="adj2" fmla="val -1126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Финансирование трудоустройства 14 несовершеннолетних граждан в возрасте от 14 до 18 лет в свободное от учебы время  на сумму 39,6 тыс. руб.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468313" y="3500438"/>
            <a:ext cx="3635375" cy="1728787"/>
          </a:xfrm>
          <a:prstGeom prst="wedgeRoundRectCallout">
            <a:avLst>
              <a:gd name="adj1" fmla="val 42648"/>
              <a:gd name="adj2" fmla="val -1166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финансирование оплачиваемых общественных работ  40,4 тыс. руб.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3 человека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239EFD-240C-4D75-9CD8-F22B7CD65E01}" type="slidenum">
              <a:rPr lang="ru-RU"/>
              <a:pPr>
                <a:defRPr/>
              </a:pPr>
              <a:t>72</a:t>
            </a:fld>
            <a:endParaRPr lang="ru-RU"/>
          </a:p>
        </p:txBody>
      </p:sp>
      <p:sp>
        <p:nvSpPr>
          <p:cNvPr id="66563" name="Прямоугольник 4"/>
          <p:cNvSpPr>
            <a:spLocks noChangeArrowheads="1"/>
          </p:cNvSpPr>
          <p:nvPr/>
        </p:nvSpPr>
        <p:spPr bwMode="auto">
          <a:xfrm>
            <a:off x="941388" y="3219450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6564" name="Прямоугольник 8"/>
          <p:cNvSpPr>
            <a:spLocks noChangeArrowheads="1"/>
          </p:cNvSpPr>
          <p:nvPr/>
        </p:nvSpPr>
        <p:spPr bwMode="auto">
          <a:xfrm rot="10800000" flipV="1">
            <a:off x="1044575" y="3644900"/>
            <a:ext cx="2894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chemeClr val="accent1"/>
              </a:buClr>
              <a:buSzPct val="100000"/>
            </a:pPr>
            <a:endParaRPr lang="ru-RU" altLang="ru-RU" sz="16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565" name="TextBox 12"/>
          <p:cNvSpPr txBox="1">
            <a:spLocks noChangeArrowheads="1"/>
          </p:cNvSpPr>
          <p:nvPr/>
        </p:nvSpPr>
        <p:spPr bwMode="auto">
          <a:xfrm>
            <a:off x="941388" y="4683125"/>
            <a:ext cx="29972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buClr>
                <a:schemeClr val="accent1"/>
              </a:buClr>
              <a:buSzPct val="100000"/>
            </a:pPr>
            <a:r>
              <a:rPr lang="ru-RU" altLang="ru-RU" sz="16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graphicFrame>
        <p:nvGraphicFramePr>
          <p:cNvPr id="7" name="Диаграмм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8198287"/>
              </p:ext>
            </p:extLst>
          </p:nvPr>
        </p:nvGraphicFramePr>
        <p:xfrm>
          <a:off x="-74341" y="0"/>
          <a:ext cx="9292683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611560" y="208156"/>
            <a:ext cx="8229600" cy="1002440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Сколько доходов поступило в консолидированный</a:t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бюджет района в 2014 - 2016 годах, </a:t>
            </a:r>
            <a:r>
              <a:rPr lang="ru-RU" sz="2000" dirty="0" err="1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тыс.руб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.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73</a:t>
            </a:fld>
            <a:endParaRPr lang="ru-RU"/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750355"/>
              </p:ext>
            </p:extLst>
          </p:nvPr>
        </p:nvGraphicFramePr>
        <p:xfrm>
          <a:off x="0" y="379838"/>
          <a:ext cx="9144000" cy="6478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0"/>
            <a:ext cx="8229600" cy="836712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Сведения об объеме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муниципального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долга 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за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2016 год </a:t>
            </a:r>
          </a:p>
        </p:txBody>
      </p:sp>
    </p:spTree>
    <p:extLst>
      <p:ext uri="{BB962C8B-B14F-4D97-AF65-F5344CB8AC3E}">
        <p14:creationId xmlns:p14="http://schemas.microsoft.com/office/powerpoint/2010/main" val="3763023136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DBD90-EA4E-42D6-BF21-965A319DDAD8}" type="slidenum">
              <a:rPr lang="ru-RU" smtClean="0"/>
              <a:pPr>
                <a:defRPr/>
              </a:pPr>
              <a:t>74</a:t>
            </a:fld>
            <a:endParaRPr lang="ru-RU"/>
          </a:p>
        </p:txBody>
      </p:sp>
      <p:graphicFrame>
        <p:nvGraphicFramePr>
          <p:cNvPr id="8" name="Диаграмм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705133"/>
              </p:ext>
            </p:extLst>
          </p:nvPr>
        </p:nvGraphicFramePr>
        <p:xfrm>
          <a:off x="-74341" y="379839"/>
          <a:ext cx="9218341" cy="6235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116632"/>
            <a:ext cx="8229600" cy="792088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>
              <a:defRPr sz="1800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Соблюдение ограничений, установленных решением  о бюджете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за </a:t>
            </a:r>
            <a:r>
              <a:rPr lang="ru-RU" sz="2000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2016 </a:t>
            </a: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год</a:t>
            </a:r>
            <a:endParaRPr lang="ru-RU" sz="2000" dirty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99892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79C41E-A2C4-4D1F-B83F-87787FEDD164}" type="slidenum">
              <a:rPr lang="ru-RU"/>
              <a:pPr>
                <a:defRPr/>
              </a:pPr>
              <a:t>75</a:t>
            </a:fld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667549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Открытые информационные ресурсы</a:t>
            </a:r>
            <a:endParaRPr lang="ru-RU" sz="2000" b="0" dirty="0" smtClean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7590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1" name="Прямоугольник 8"/>
          <p:cNvSpPr>
            <a:spLocks noChangeArrowheads="1"/>
          </p:cNvSpPr>
          <p:nvPr/>
        </p:nvSpPr>
        <p:spPr bwMode="auto">
          <a:xfrm>
            <a:off x="874713" y="2571750"/>
            <a:ext cx="71612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Интернет портал государственных и муниципальных </a:t>
            </a:r>
          </a:p>
          <a:p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услуг Нижегородской области</a:t>
            </a:r>
          </a:p>
          <a:p>
            <a:r>
              <a:rPr lang="en-US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http://gu.nnov.ru/</a:t>
            </a:r>
            <a:endParaRPr lang="ru-RU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2" name="Прямоугольник 9"/>
          <p:cNvSpPr>
            <a:spLocks noChangeArrowheads="1"/>
          </p:cNvSpPr>
          <p:nvPr/>
        </p:nvSpPr>
        <p:spPr bwMode="auto">
          <a:xfrm>
            <a:off x="874713" y="3857625"/>
            <a:ext cx="65055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Нижегородской области для размещения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информации О размещении государственных и муниципальных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заказов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http://www.goszakaz.nnov.ru/index.html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3" name="Прямоугольник 10"/>
          <p:cNvSpPr>
            <a:spLocks noChangeArrowheads="1"/>
          </p:cNvSpPr>
          <p:nvPr/>
        </p:nvSpPr>
        <p:spPr bwMode="auto">
          <a:xfrm>
            <a:off x="906463" y="5445125"/>
            <a:ext cx="71294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folHlink"/>
              </a:buClr>
              <a:buFont typeface="Wingdings" pitchFamily="2" charset="2"/>
              <a:buChar char="ü"/>
            </a:pPr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для размещения информации о государственных </a:t>
            </a:r>
          </a:p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муниципальных учреждениях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http://bus.gov.ru/public/home.html</a:t>
            </a:r>
            <a:endParaRPr lang="ru-RU" b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94" name="Прямоугольник 11"/>
          <p:cNvSpPr>
            <a:spLocks noChangeArrowheads="1"/>
          </p:cNvSpPr>
          <p:nvPr/>
        </p:nvSpPr>
        <p:spPr bwMode="auto">
          <a:xfrm>
            <a:off x="874713" y="1143000"/>
            <a:ext cx="76581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Официальный сайт администрации Тонкинского муниципального района 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/>
            </a:r>
            <a:b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Адрес электронной почты Управления финансов: </a:t>
            </a:r>
            <a:r>
              <a:rPr lang="en-US" b="0">
                <a:solidFill>
                  <a:schemeClr val="tx1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of_tonk@mts-nn.ru</a:t>
            </a:r>
            <a:endParaRPr lang="ru-RU" b="0">
              <a:solidFill>
                <a:schemeClr val="tx1"/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63F333-24BD-480F-9794-98CA33DB7DE6}" type="slidenum">
              <a:rPr lang="ru-RU"/>
              <a:pPr>
                <a:defRPr/>
              </a:pPr>
              <a:t>76</a:t>
            </a:fld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49135"/>
            <a:ext cx="8401202" cy="113672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ru-RU" sz="2000" dirty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 </a:t>
            </a: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Контактная информация Управления финансов администрации Тонкинского муниципального района  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rgbClr val="FFFFFF"/>
                </a:solidFill>
                <a:ea typeface="Tahoma" pitchFamily="34" charset="0"/>
                <a:cs typeface="Tahoma" pitchFamily="34" charset="0"/>
              </a:rPr>
              <a:t>Нижегородской области</a:t>
            </a:r>
            <a:endParaRPr lang="ru-RU" sz="2000" b="0" dirty="0">
              <a:solidFill>
                <a:srgbClr val="FFFFFF"/>
              </a:solidFill>
              <a:ea typeface="Tahoma" pitchFamily="34" charset="0"/>
              <a:cs typeface="Tahoma" pitchFamily="34" charset="0"/>
            </a:endParaRPr>
          </a:p>
        </p:txBody>
      </p:sp>
      <p:sp>
        <p:nvSpPr>
          <p:cNvPr id="68614" name="Прямоугольник 4"/>
          <p:cNvSpPr>
            <a:spLocks noChangeArrowheads="1"/>
          </p:cNvSpPr>
          <p:nvPr/>
        </p:nvSpPr>
        <p:spPr bwMode="auto">
          <a:xfrm>
            <a:off x="8532813" y="3244850"/>
            <a:ext cx="503237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5" name="TextBox 2"/>
          <p:cNvSpPr txBox="1">
            <a:spLocks noChangeArrowheads="1"/>
          </p:cNvSpPr>
          <p:nvPr/>
        </p:nvSpPr>
        <p:spPr bwMode="auto">
          <a:xfrm>
            <a:off x="755650" y="2276475"/>
            <a:ext cx="7913688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Управление финансов администрации Тонкинского муниципального района  Нижегородской области</a:t>
            </a:r>
            <a:endParaRPr lang="ru-RU" b="0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  <a:p>
            <a:pPr eaLnBrk="1" hangingPunct="1"/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Вышестоящий орган: Администрация Тонкинского муниципального района Нижегородской области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4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Местонахождение Управления финансов: 606970, Нижегородская область,  </a:t>
            </a:r>
            <a:r>
              <a:rPr lang="ru-RU" dirty="0" err="1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р.п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. Тонкино, ул. Ленина, д. 1 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Контактный телефон: 47-4-02, 48-0-97 - факс.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Официальный сайт: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http://www.tonkino.ru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Адрес электронной почты: </a:t>
            </a:r>
            <a:r>
              <a:rPr lang="en-US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of_tonk@mts-nn.ru</a:t>
            </a: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  <a:t/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  <a:hlinkClick r:id="rId5" action="ppaction://hlinkfile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График работы Управления финансов: понедельник - четверг: 8.00 – 17.15; пятница: 8.00 – 16.00;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  <a:t>перерыв: 12.00 – 13.00; суббота - воскресенье: выходные дни.</a:t>
            </a:r>
            <a:br>
              <a:rPr lang="ru-RU" dirty="0">
                <a:solidFill>
                  <a:srgbClr val="6666FF"/>
                </a:solidFill>
                <a:ea typeface="Verdana" pitchFamily="34" charset="0"/>
                <a:cs typeface="Times New Roman" pitchFamily="18" charset="0"/>
              </a:rPr>
            </a:br>
            <a:endParaRPr lang="ru-RU" dirty="0">
              <a:solidFill>
                <a:srgbClr val="6666FF"/>
              </a:solidFill>
              <a:ea typeface="Verdana" pitchFamily="34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432000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12CFCC-4732-49DB-AE25-558552C05424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10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123" y="167548"/>
            <a:ext cx="8229600" cy="858424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прогнозных показателей социально-экономического развития района</a:t>
            </a:r>
            <a:r>
              <a:rPr lang="en-US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</a:t>
            </a:r>
            <a:endParaRPr lang="ru-RU" sz="2000" dirty="0" smtClean="0">
              <a:solidFill>
                <a:srgbClr val="FFC000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6026035"/>
              </p:ext>
            </p:extLst>
          </p:nvPr>
        </p:nvGraphicFramePr>
        <p:xfrm>
          <a:off x="323528" y="98072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4260528"/>
              </p:ext>
            </p:extLst>
          </p:nvPr>
        </p:nvGraphicFramePr>
        <p:xfrm>
          <a:off x="4888612" y="980728"/>
          <a:ext cx="3995936" cy="269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0907436"/>
              </p:ext>
            </p:extLst>
          </p:nvPr>
        </p:nvGraphicFramePr>
        <p:xfrm>
          <a:off x="291550" y="3789040"/>
          <a:ext cx="432048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0244756"/>
              </p:ext>
            </p:extLst>
          </p:nvPr>
        </p:nvGraphicFramePr>
        <p:xfrm>
          <a:off x="4600580" y="3789039"/>
          <a:ext cx="4319972" cy="2826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848EBA-92A1-4EB9-945C-21B65C567A9D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10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87123" y="167548"/>
            <a:ext cx="8229600" cy="858424"/>
          </a:xfrm>
          <a:prstGeom prst="roundRect">
            <a:avLst/>
          </a:prstGeom>
          <a:ln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>
            <a:noAutofit/>
          </a:bodyPr>
          <a:lstStyle>
            <a:lvl1pPr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1pPr>
            <a:lvl2pPr marL="742950" indent="-28575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b="1">
                <a:solidFill>
                  <a:schemeClr val="tx2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2"/>
                </a:solidFill>
                <a:latin typeface="Tahoma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FFC000"/>
                </a:solidFill>
                <a:ea typeface="Tahoma" pitchFamily="34" charset="0"/>
                <a:cs typeface="Tahoma" pitchFamily="34" charset="0"/>
              </a:rPr>
              <a:t/>
            </a:r>
            <a:br>
              <a:rPr lang="ru-RU" sz="2000" dirty="0" smtClean="0">
                <a:solidFill>
                  <a:srgbClr val="FFC000"/>
                </a:solidFill>
                <a:ea typeface="Tahoma" pitchFamily="34" charset="0"/>
                <a:cs typeface="Tahoma" pitchFamily="34" charset="0"/>
              </a:rPr>
            </a:br>
            <a: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Динамика прогнозных показателей социально-экономического развития района (продолжение)</a:t>
            </a:r>
            <a:br>
              <a:rPr lang="ru-RU" sz="2000" dirty="0" smtClean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</a:br>
            <a:endParaRPr lang="ru-RU" sz="2000" dirty="0" smtClean="0">
              <a:solidFill>
                <a:schemeClr val="bg1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1820427"/>
              </p:ext>
            </p:extLst>
          </p:nvPr>
        </p:nvGraphicFramePr>
        <p:xfrm>
          <a:off x="251520" y="476672"/>
          <a:ext cx="4248472" cy="2736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170730"/>
              </p:ext>
            </p:extLst>
          </p:nvPr>
        </p:nvGraphicFramePr>
        <p:xfrm>
          <a:off x="4295212" y="1025972"/>
          <a:ext cx="4752528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4036351"/>
              </p:ext>
            </p:extLst>
          </p:nvPr>
        </p:nvGraphicFramePr>
        <p:xfrm>
          <a:off x="4606330" y="3974232"/>
          <a:ext cx="4464496" cy="2883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3862933"/>
              </p:ext>
            </p:extLst>
          </p:nvPr>
        </p:nvGraphicFramePr>
        <p:xfrm>
          <a:off x="34330" y="3872057"/>
          <a:ext cx="4572000" cy="2959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1" name="Диаграмма 2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4638189"/>
              </p:ext>
            </p:extLst>
          </p:nvPr>
        </p:nvGraphicFramePr>
        <p:xfrm>
          <a:off x="427290" y="1025972"/>
          <a:ext cx="4067944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Overr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Волна">
    <a:majorFont>
      <a:latin typeface="Candara"/>
      <a:ea typeface=""/>
      <a:cs typeface=""/>
      <a:font script="Jpan" typeface="HGP明朝E"/>
      <a:font script="Hang" typeface="HY그래픽M"/>
      <a:font script="Hans" typeface="华文新魏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ndara"/>
      <a:ea typeface=""/>
      <a:cs typeface=""/>
      <a:font script="Jpan" typeface="HGP明朝E"/>
      <a:font script="Hang" typeface="HY그래픽M"/>
      <a:font script="Hans" typeface="华文楷体"/>
      <a:font script="Hant" typeface="標楷體"/>
      <a:font script="Arab" typeface="Arial"/>
      <a:font script="Hebr" typeface="Arial"/>
      <a:font script="Thai" typeface="Kodchiang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40000">
            <a:schemeClr val="phClr">
              <a:tint val="94000"/>
              <a:shade val="94000"/>
              <a:alpha val="100000"/>
              <a:satMod val="114000"/>
              <a:lumMod val="114000"/>
            </a:schemeClr>
          </a:gs>
          <a:gs pos="74000">
            <a:schemeClr val="phClr">
              <a:tint val="94000"/>
              <a:shade val="94000"/>
              <a:satMod val="128000"/>
              <a:lumMod val="100000"/>
            </a:schemeClr>
          </a:gs>
          <a:gs pos="100000">
            <a:schemeClr val="phClr">
              <a:tint val="98000"/>
              <a:shade val="100000"/>
              <a:hueMod val="98000"/>
              <a:satMod val="100000"/>
              <a:lumMod val="74000"/>
            </a:schemeClr>
          </a:gs>
        </a:gsLst>
        <a:path path="circle">
          <a:fillToRect l="20000" t="-40000" r="20000" b="140000"/>
        </a:path>
      </a:gradFill>
      <a:blipFill rotWithShape="1">
        <a:blip xmlns:r="http://schemas.openxmlformats.org/officeDocument/2006/relationships" r:embed="rId1">
          <a:duotone>
            <a:schemeClr val="phClr">
              <a:tint val="96000"/>
              <a:satMod val="130000"/>
              <a:lumMod val="50000"/>
            </a:schemeClr>
            <a:schemeClr val="phClr">
              <a:tint val="96000"/>
              <a:satMod val="114000"/>
              <a:lumMod val="114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18125</TotalTime>
  <Words>6634</Words>
  <Application>Microsoft Office PowerPoint</Application>
  <PresentationFormat>Экран (4:3)</PresentationFormat>
  <Paragraphs>1793</Paragraphs>
  <Slides>76</Slides>
  <Notes>11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76</vt:i4>
      </vt:variant>
    </vt:vector>
  </HeadingPairs>
  <TitlesOfParts>
    <vt:vector size="80" baseType="lpstr">
      <vt:lpstr>Волна</vt:lpstr>
      <vt:lpstr>Лист Microsoft Excel 97-2003</vt:lpstr>
      <vt:lpstr>Лист</vt:lpstr>
      <vt:lpstr>Диаграмма Microsoft Excel</vt:lpstr>
      <vt:lpstr>Презентация PowerPoint</vt:lpstr>
      <vt:lpstr>ОГЛАВЛЕНИЕ</vt:lpstr>
      <vt:lpstr>ОГЛАВЛЕНИЕ (продолжение)</vt:lpstr>
      <vt:lpstr>Презентация PowerPoint</vt:lpstr>
      <vt:lpstr>Презентация PowerPoint</vt:lpstr>
      <vt:lpstr>Презентация PowerPoint</vt:lpstr>
      <vt:lpstr>Презентация PowerPoint</vt:lpstr>
      <vt:lpstr>Динамика прогнозных показателей социально-экономического развития района </vt:lpstr>
      <vt:lpstr> Динамика прогнозных показателей социально-экономического развития района (продолжение) </vt:lpstr>
      <vt:lpstr> Динамика фактических показателей социально-экономического развития района </vt:lpstr>
      <vt:lpstr> Динамика фактических показателей социально-экономического развития области (продолжение) </vt:lpstr>
      <vt:lpstr>Презентация PowerPoint</vt:lpstr>
      <vt:lpstr>Презентация PowerPoint</vt:lpstr>
      <vt:lpstr>Инвестиции в основной капитал </vt:lpstr>
      <vt:lpstr>Сколько доходов поступило в консолидированный  бюджет района в 2014 - 2016 годах, тыс.руб.</vt:lpstr>
      <vt:lpstr>Динамика изменений налоговых и   неналоговых доходов консолидированного бюджета за 2014 – 2016 годы </vt:lpstr>
      <vt:lpstr>Презентация PowerPoint</vt:lpstr>
      <vt:lpstr>Динамика исполнения по основным налоговым доходам консолидированного бюджета за 2015-2016 годы, тыс.руб.</vt:lpstr>
      <vt:lpstr>Безвозмездные поступления из федерального, областного бюджетов и Фонда содействия реформированию ЖКХ</vt:lpstr>
      <vt:lpstr>Исполнение консолидированного бюджета района по расходам в 2013 - 2016 годах</vt:lpstr>
      <vt:lpstr>Структура расходов консолидированного бюджета  в 2016 году, %</vt:lpstr>
      <vt:lpstr>Анализ  по разделам и подразделам классификации расходов консолидированного бюджета за 2015-2016 годы</vt:lpstr>
      <vt:lpstr>Презентация PowerPoint</vt:lpstr>
      <vt:lpstr>Презентация PowerPoint</vt:lpstr>
      <vt:lpstr>Презентация PowerPoint</vt:lpstr>
      <vt:lpstr>Структура расходов консолидированного бюджета  в программном формате 2016 году, %</vt:lpstr>
      <vt:lpstr>Презентация PowerPoint</vt:lpstr>
      <vt:lpstr>Презентация PowerPoint</vt:lpstr>
      <vt:lpstr>Презентация PowerPoint</vt:lpstr>
      <vt:lpstr>Исполнение районного бюджета в  2014 - 2016 годах</vt:lpstr>
      <vt:lpstr>Исполнение районного бюджета за 2016 год, тыс.руб.</vt:lpstr>
      <vt:lpstr>Структура доходов районного бюджета в % и тыс.рублей</vt:lpstr>
      <vt:lpstr>Динамика изменений налоговых и неналоговых доходов   районного бюджета за 3 года, тыс.руб.</vt:lpstr>
      <vt:lpstr>Презентация PowerPoint</vt:lpstr>
      <vt:lpstr>Структура расходов районного бюджета по отраслям в % и млн. рублей</vt:lpstr>
      <vt:lpstr>Структура расходов районного бюджета  по экономической структуре за 2016 год, тыс. руб.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на социальную политику в 2016 году составили                        9 450 тыс. руб.</vt:lpstr>
      <vt:lpstr>Презентация PowerPoint</vt:lpstr>
      <vt:lpstr>Презентация PowerPoint</vt:lpstr>
      <vt:lpstr>Презентация PowerPoint</vt:lpstr>
      <vt:lpstr>Муниципальная программа «Развитие агропромышленного комплекса Тонкинского муниципального района Нижегородской области до 2020 года» </vt:lpstr>
      <vt:lpstr>Структура посевных площадей в 2016 г</vt:lpstr>
      <vt:lpstr>Посевные площади</vt:lpstr>
      <vt:lpstr>Презентация PowerPoint</vt:lpstr>
      <vt:lpstr>Итоги реализации муниципальной программы «Совершенствование социальной и инженерной инфраструктуры Тонкинского муниципального района на 2015 – 2017 годы»</vt:lpstr>
      <vt:lpstr>Презентация PowerPoint</vt:lpstr>
      <vt:lpstr>Сколько доходов поступило в консолидированный  бюджет района в 2014 - 2016 годах, тыс.руб.</vt:lpstr>
      <vt:lpstr>Сведения об объеме муниципального долга   за 2016 год </vt:lpstr>
      <vt:lpstr>Соблюдение ограничений, установленных решением  о бюджете  за 2016 год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арина</dc:creator>
  <cp:lastModifiedBy>Admin</cp:lastModifiedBy>
  <cp:revision>1226</cp:revision>
  <cp:lastPrinted>2017-03-16T06:37:13Z</cp:lastPrinted>
  <dcterms:created xsi:type="dcterms:W3CDTF">2013-10-10T15:13:19Z</dcterms:created>
  <dcterms:modified xsi:type="dcterms:W3CDTF">2017-03-10T13:40:14Z</dcterms:modified>
</cp:coreProperties>
</file>