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96" r:id="rId2"/>
    <p:sldId id="291" r:id="rId3"/>
    <p:sldId id="259" r:id="rId4"/>
    <p:sldId id="343" r:id="rId5"/>
    <p:sldId id="346" r:id="rId6"/>
    <p:sldId id="340" r:id="rId7"/>
    <p:sldId id="341" r:id="rId8"/>
    <p:sldId id="272" r:id="rId9"/>
    <p:sldId id="34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45" r:id="rId19"/>
    <p:sldId id="336" r:id="rId20"/>
    <p:sldId id="337" r:id="rId21"/>
    <p:sldId id="338" r:id="rId22"/>
    <p:sldId id="348" r:id="rId23"/>
    <p:sldId id="350" r:id="rId24"/>
    <p:sldId id="365" r:id="rId25"/>
    <p:sldId id="352" r:id="rId26"/>
    <p:sldId id="292" r:id="rId27"/>
    <p:sldId id="293" r:id="rId28"/>
    <p:sldId id="281" r:id="rId29"/>
    <p:sldId id="298" r:id="rId30"/>
    <p:sldId id="353" r:id="rId31"/>
    <p:sldId id="370" r:id="rId32"/>
    <p:sldId id="371" r:id="rId33"/>
    <p:sldId id="372" r:id="rId34"/>
    <p:sldId id="373" r:id="rId35"/>
    <p:sldId id="300" r:id="rId36"/>
    <p:sldId id="355" r:id="rId37"/>
    <p:sldId id="301" r:id="rId38"/>
    <p:sldId id="356" r:id="rId39"/>
    <p:sldId id="357" r:id="rId40"/>
    <p:sldId id="283" r:id="rId41"/>
    <p:sldId id="322" r:id="rId42"/>
    <p:sldId id="323" r:id="rId43"/>
    <p:sldId id="324" r:id="rId44"/>
    <p:sldId id="325" r:id="rId45"/>
    <p:sldId id="358" r:id="rId46"/>
    <p:sldId id="308" r:id="rId47"/>
    <p:sldId id="360" r:id="rId48"/>
    <p:sldId id="359" r:id="rId49"/>
    <p:sldId id="319" r:id="rId50"/>
    <p:sldId id="320" r:id="rId51"/>
    <p:sldId id="361" r:id="rId52"/>
    <p:sldId id="321" r:id="rId53"/>
    <p:sldId id="309" r:id="rId54"/>
    <p:sldId id="362" r:id="rId55"/>
    <p:sldId id="311" r:id="rId56"/>
    <p:sldId id="316" r:id="rId57"/>
    <p:sldId id="363" r:id="rId58"/>
    <p:sldId id="315" r:id="rId59"/>
    <p:sldId id="364" r:id="rId60"/>
    <p:sldId id="318" r:id="rId61"/>
    <p:sldId id="344" r:id="rId62"/>
    <p:sldId id="369" r:id="rId63"/>
    <p:sldId id="367" r:id="rId64"/>
    <p:sldId id="368" r:id="rId65"/>
  </p:sldIdLst>
  <p:sldSz cx="9144000" cy="6858000" type="screen4x3"/>
  <p:notesSz cx="10020300" cy="68881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CF5"/>
    <a:srgbClr val="0000FF"/>
    <a:srgbClr val="FFFFCC"/>
    <a:srgbClr val="FFFF66"/>
    <a:srgbClr val="33CC33"/>
    <a:srgbClr val="CCFF99"/>
    <a:srgbClr val="336600"/>
    <a:srgbClr val="006600"/>
    <a:srgbClr val="3333CC"/>
    <a:srgbClr val="00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728" autoAdjust="0"/>
  </p:normalViewPr>
  <p:slideViewPr>
    <p:cSldViewPr>
      <p:cViewPr>
        <p:scale>
          <a:sx n="80" d="100"/>
          <a:sy n="80" d="100"/>
        </p:scale>
        <p:origin x="-216" y="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99;%20(%20&#1076;&#1086;&#1093;.&#1088;&#1072;&#1081;&#1073;&#1102;&#1076;&#1078;&#1077;&#1090;)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99;%20(%20&#1076;&#1086;&#1093;.&#1088;&#1072;&#1081;&#1073;&#1102;&#1076;&#1078;&#1077;&#1090;)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99;%20(%20&#1076;&#1086;&#1093;.&#1088;&#1072;&#1081;&#1073;&#1102;&#1076;&#1078;&#1077;&#1090;)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72;%20(%20&#1076;&#1086;&#1093;.&#1087;&#1086;&#1089;&#1077;&#1083;&#1077;&#1085;&#1080;&#1081;)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51;&#1080;&#1089;&#1090;%20Microsoft%20Office%20Excel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51;&#1080;&#1089;&#1090;%20Microsoft%20Office%20Excel.xlsx" TargetMode="External"/><Relationship Id="rId1" Type="http://schemas.openxmlformats.org/officeDocument/2006/relationships/image" Target="../media/image34.jpeg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88;&#1072;&#1089;&#1093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44;&#1080;&#1072;&#1075;&#1088;&#1072;&#1084;&#1084;&#1072;%20(%20&#1084;&#1091;&#1085;&#1080;&#1094;.&#1076;&#1086;&#1083;&#1075;)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4;&#1080;&#1072;&#1075;&#1088;&#1072;&#1084;&#1084;&#1099;%20&#1087;&#1086;%20&#1076;&#1086;&#1083;&#1075;&#1072;&#108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7\&#1041;&#1102;&#1076;&#1078;&#1077;&#1090;%20&#1076;&#1083;&#1103;%20&#1075;&#1088;&#1072;&#1078;&#1076;&#1072;&#1085;\&#1076;&#1080;&#1072;&#1075;&#1088;&#1072;&#1084;&#1084;&#1099;%20(%20&#1076;&#1086;&#1093;.&#1088;&#1072;&#1081;&#1073;&#1102;&#1076;&#1078;&#1077;&#1090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Инвестиции на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dLbls/>
        <c:axId val="41176064"/>
        <c:axId val="41501056"/>
      </c:barChart>
      <c:catAx>
        <c:axId val="41176064"/>
        <c:scaling>
          <c:orientation val="minMax"/>
        </c:scaling>
        <c:axPos val="b"/>
        <c:tickLblPos val="nextTo"/>
        <c:crossAx val="41501056"/>
        <c:crosses val="autoZero"/>
        <c:auto val="1"/>
        <c:lblAlgn val="ctr"/>
        <c:lblOffset val="100"/>
      </c:catAx>
      <c:valAx>
        <c:axId val="41501056"/>
        <c:scaling>
          <c:orientation val="minMax"/>
        </c:scaling>
        <c:axPos val="l"/>
        <c:majorGridlines/>
        <c:numFmt formatCode="General" sourceLinked="1"/>
        <c:tickLblPos val="nextTo"/>
        <c:crossAx val="41176064"/>
        <c:crosses val="autoZero"/>
        <c:crossBetween val="between"/>
      </c:valAx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9987671383474942"/>
          <c:h val="1"/>
        </c:manualLayout>
      </c:layout>
      <c:pie3DChart>
        <c:varyColors val="1"/>
        <c:ser>
          <c:idx val="1"/>
          <c:order val="1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explosion val="27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Percent val="1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showPercent val="1"/>
            </c:dLbl>
            <c:dLbl>
              <c:idx val="2"/>
              <c:layout>
                <c:manualLayout>
                  <c:x val="-1.6267279090113846E-2"/>
                  <c:y val="7.6057524059492593E-2"/>
                </c:manualLayout>
              </c:layout>
              <c:showPercent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Percent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</c:formatCode>
                <c:ptCount val="3"/>
                <c:pt idx="0">
                  <c:v>16</c:v>
                </c:pt>
                <c:pt idx="1">
                  <c:v>1.2049472060966824</c:v>
                </c:pt>
                <c:pt idx="2">
                  <c:v>83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</c:numRef>
          </c:val>
        </c:ser>
        <c:dLbls/>
      </c:pie3DChart>
    </c:plotArea>
    <c:plotVisOnly val="1"/>
    <c:dispBlanksAs val="zero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21014793978087207"/>
          <c:y val="4.7718511720518192E-2"/>
          <c:w val="0.76681241533847755"/>
          <c:h val="0.89776844319033478"/>
        </c:manualLayout>
      </c:layout>
      <c:pie3DChart>
        <c:varyColors val="1"/>
        <c:ser>
          <c:idx val="1"/>
          <c:order val="1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explosion val="23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1.2902887139107689E-2"/>
                  <c:y val="-9.6005395158939064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/>
                      <a:t> </a:t>
                    </a:r>
                    <a:r>
                      <a:rPr lang="ru-RU" sz="1800" b="1" dirty="0"/>
                      <a:t>13</a:t>
                    </a:r>
                    <a:r>
                      <a:rPr lang="en-US" sz="1800" b="1" dirty="0"/>
                      <a:t>%</a:t>
                    </a:r>
                    <a:endParaRPr lang="en-US" sz="1200" b="1" dirty="0"/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8.306269499331452E-2"/>
                  <c:y val="4.9684224270131938E-4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/>
                      <a:t> 1%</a:t>
                    </a:r>
                    <a:endParaRPr lang="en-US" sz="1200" b="1" dirty="0"/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0.11902144307433279"/>
                  <c:y val="0.10576870565533944"/>
                </c:manualLayout>
              </c:layout>
              <c:showPercent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Percent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13</c:v>
                </c:pt>
                <c:pt idx="1">
                  <c:v>1.0722842625346076</c:v>
                </c:pt>
                <c:pt idx="2">
                  <c:v>86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</c:numRef>
          </c:val>
        </c:ser>
        <c:dLbls/>
      </c:pie3DChart>
    </c:plotArea>
    <c:plotVisOnly val="1"/>
    <c:dispBlanksAs val="zero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50"/>
      <c:rotY val="50"/>
      <c:rAngAx val="1"/>
    </c:view3D>
    <c:plotArea>
      <c:layout>
        <c:manualLayout>
          <c:layoutTarget val="inner"/>
          <c:xMode val="edge"/>
          <c:yMode val="edge"/>
          <c:x val="7.8611742163162066E-2"/>
          <c:y val="2.3121438467591827E-2"/>
          <c:w val="0.90225492465416068"/>
          <c:h val="0.8336649272267147"/>
        </c:manualLayout>
      </c:layout>
      <c:bar3DChart>
        <c:barDir val="col"/>
        <c:grouping val="clustered"/>
        <c:ser>
          <c:idx val="0"/>
          <c:order val="0"/>
          <c:tx>
            <c:strRef>
              <c:f>Лист4!$B$5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-1.6399999870866142E-2"/>
                  <c:y val="-3.748571533518328E-2"/>
                </c:manualLayout>
              </c:layout>
              <c:showVal val="1"/>
            </c:dLbl>
            <c:dLbl>
              <c:idx val="1"/>
              <c:layout>
                <c:manualLayout>
                  <c:x val="-2.4599999806299209E-2"/>
                  <c:y val="-3.956825507602664E-2"/>
                </c:manualLayout>
              </c:layout>
              <c:showVal val="1"/>
            </c:dLbl>
            <c:dLbl>
              <c:idx val="2"/>
              <c:layout>
                <c:manualLayout>
                  <c:x val="-5.1933332924409464E-2"/>
                  <c:y val="1.6344756851200935E-2"/>
                </c:manualLayout>
              </c:layout>
              <c:showVal val="1"/>
            </c:dLbl>
            <c:dLbl>
              <c:idx val="3"/>
              <c:layout>
                <c:manualLayout>
                  <c:x val="-1.6399999870866142E-2"/>
                  <c:y val="-3.3320635853496108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45026.3</c:v>
                </c:pt>
                <c:pt idx="1">
                  <c:v>55665.599999999999</c:v>
                </c:pt>
                <c:pt idx="2">
                  <c:v>110940.3</c:v>
                </c:pt>
                <c:pt idx="3">
                  <c:v>2242.8000000000002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8.1999999354330708E-3"/>
                  <c:y val="-7.0806351188679229E-2"/>
                </c:manualLayout>
              </c:layout>
              <c:showVal val="1"/>
            </c:dLbl>
            <c:dLbl>
              <c:idx val="1"/>
              <c:layout>
                <c:manualLayout>
                  <c:x val="1.6399999870866142E-2"/>
                  <c:y val="-5.8311112743618304E-2"/>
                </c:manualLayout>
              </c:layout>
              <c:showVal val="1"/>
            </c:dLbl>
            <c:dLbl>
              <c:idx val="2"/>
              <c:layout>
                <c:manualLayout>
                  <c:x val="9.9766665881102862E-2"/>
                  <c:y val="7.9073860465491783E-3"/>
                </c:manualLayout>
              </c:layout>
              <c:showVal val="1"/>
            </c:dLbl>
            <c:dLbl>
              <c:idx val="3"/>
              <c:layout>
                <c:manualLayout>
                  <c:x val="3.8266666365354335E-2"/>
                  <c:y val="-5.2063493521087939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67235.399999999994</c:v>
                </c:pt>
                <c:pt idx="1">
                  <c:v>71127.899999999994</c:v>
                </c:pt>
                <c:pt idx="2">
                  <c:v>112352.1</c:v>
                </c:pt>
                <c:pt idx="3">
                  <c:v>412.5</c:v>
                </c:pt>
              </c:numCache>
            </c:numRef>
          </c:val>
        </c:ser>
        <c:dLbls/>
        <c:shape val="cylinder"/>
        <c:axId val="54134272"/>
        <c:axId val="54135808"/>
        <c:axId val="0"/>
      </c:bar3DChart>
      <c:catAx>
        <c:axId val="541342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135808"/>
        <c:crosses val="autoZero"/>
        <c:auto val="1"/>
        <c:lblAlgn val="ctr"/>
        <c:lblOffset val="100"/>
      </c:catAx>
      <c:valAx>
        <c:axId val="54135808"/>
        <c:scaling>
          <c:orientation val="minMax"/>
        </c:scaling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#,##0.0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1342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391524496937914"/>
          <c:y val="0.96633943170076253"/>
          <c:w val="0.55448053368328964"/>
          <c:h val="3.3660568299237373E-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12,2; (39%)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19,1; (61%)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  <c:showPercent val="1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12.2</c:v>
                </c:pt>
                <c:pt idx="1">
                  <c:v>19.100000000000001</c:v>
                </c:pt>
              </c:numCache>
            </c:numRef>
          </c:val>
        </c:ser>
        <c:dLbls>
          <c:showVal val="1"/>
          <c:showPercent val="1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886E-2"/>
          <c:w val="0.81449275362319395"/>
          <c:h val="0.848920863309356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4.8663346785358967E-3"/>
                  <c:y val="-1.0184578988678621E-2"/>
                </c:manualLayout>
              </c:layout>
              <c:dLblPos val="outEnd"/>
              <c:showVal val="1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2348.4699999999998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9.4341310465690508E-3"/>
                  <c:y val="-1.5438699066357305E-2"/>
                </c:manualLayout>
              </c:layout>
              <c:dLblPos val="outEnd"/>
              <c:showVal val="1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6266.37</c:v>
                </c:pt>
              </c:numCache>
            </c:numRef>
          </c:val>
        </c:ser>
        <c:dLbls>
          <c:showVal val="1"/>
        </c:dLbls>
        <c:gapWidth val="70"/>
        <c:axId val="93539712"/>
        <c:axId val="93566080"/>
      </c:barChart>
      <c:catAx>
        <c:axId val="93539712"/>
        <c:scaling>
          <c:orientation val="minMax"/>
        </c:scaling>
        <c:delete val="1"/>
        <c:axPos val="b"/>
        <c:tickLblPos val="none"/>
        <c:crossAx val="93566080"/>
        <c:crosses val="autoZero"/>
        <c:auto val="1"/>
        <c:lblAlgn val="ctr"/>
        <c:lblOffset val="100"/>
      </c:catAx>
      <c:valAx>
        <c:axId val="93566080"/>
        <c:scaling>
          <c:orientation val="minMax"/>
        </c:scaling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3539712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5333078213737124E-2"/>
          <c:y val="9.5807264608363002E-2"/>
          <c:w val="0.94023690899581758"/>
          <c:h val="0.55896891486920552"/>
        </c:manualLayout>
      </c:layout>
      <c:lineChart>
        <c:grouping val="stacked"/>
        <c:ser>
          <c:idx val="0"/>
          <c:order val="2"/>
          <c:tx>
            <c:strRef>
              <c:f>Лист1!$B$3</c:f>
            </c:strRef>
          </c:tx>
          <c:cat>
            <c:multiLvlStrRef>
              <c:f>Лист1!$A$4:$A$8</c:f>
            </c:multiLvlStrRef>
          </c:cat>
          <c:val>
            <c:numRef>
              <c:f>Лист1!$B$4:$B$8</c:f>
            </c:numRef>
          </c:val>
        </c:ser>
        <c:ser>
          <c:idx val="3"/>
          <c:order val="3"/>
          <c:tx>
            <c:strRef>
              <c:f>Лист1!$C$3</c:f>
            </c:strRef>
          </c:tx>
          <c:cat>
            <c:multiLvlStrRef>
              <c:f>Лист1!$A$4:$A$8</c:f>
            </c:multiLvlStrRef>
          </c:cat>
          <c:val>
            <c:numRef>
              <c:f>Лист1!$C$4:$C$8</c:f>
            </c:numRef>
          </c:val>
        </c:ser>
        <c:ser>
          <c:idx val="4"/>
          <c:order val="4"/>
          <c:tx>
            <c:strRef>
              <c:f>Лист1!$D$3</c:f>
            </c:strRef>
          </c:tx>
          <c:cat>
            <c:multiLvlStrRef>
              <c:f>Лист1!$A$4:$A$8</c:f>
            </c:multiLvlStrRef>
          </c:cat>
          <c:val>
            <c:numRef>
              <c:f>Лист1!$D$4:$D$8</c:f>
            </c:numRef>
          </c:val>
        </c:ser>
        <c:ser>
          <c:idx val="1"/>
          <c:order val="0"/>
          <c:tx>
            <c:strRef>
              <c:f>'[диаграмма ( дох.поселений).xlsx]Лист1'!$C$3</c:f>
              <c:strCache>
                <c:ptCount val="1"/>
                <c:pt idx="0">
                  <c:v>до выравнивания</c:v>
                </c:pt>
              </c:strCache>
            </c:strRef>
          </c:tx>
          <c:dLbls>
            <c:dLbl>
              <c:idx val="0"/>
              <c:layout>
                <c:manualLayout>
                  <c:x val="-2.0202017906623484E-2"/>
                  <c:y val="-3.0047515068165505E-2"/>
                </c:manualLayout>
              </c:layout>
              <c:showVal val="1"/>
            </c:dLbl>
            <c:dLbl>
              <c:idx val="1"/>
              <c:layout>
                <c:manualLayout>
                  <c:x val="-2.8860025580890392E-2"/>
                  <c:y val="-2.6887970768991007E-2"/>
                </c:manualLayout>
              </c:layout>
              <c:showVal val="1"/>
            </c:dLbl>
            <c:dLbl>
              <c:idx val="2"/>
              <c:layout>
                <c:manualLayout>
                  <c:x val="-3.7518033255157505E-2"/>
                  <c:y val="-3.4529092312679449E-2"/>
                </c:manualLayout>
              </c:layout>
              <c:showVal val="1"/>
            </c:dLbl>
            <c:dLbl>
              <c:idx val="3"/>
              <c:layout>
                <c:manualLayout>
                  <c:x val="-2.3088020464712311E-2"/>
                  <c:y val="-4.5845258415041654E-2"/>
                </c:manualLayout>
              </c:layout>
              <c:showVal val="1"/>
            </c:dLbl>
            <c:dLbl>
              <c:idx val="4"/>
              <c:layout>
                <c:manualLayout>
                  <c:x val="-3.463203069706848E-2"/>
                  <c:y val="-4.584525841504157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'[диаграмма ( дох.поселений).xlsx]Лист1'!$A$4:$A$8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'[диаграмма ( дох.поселений).xlsx]Лист1'!$C$4:$C$8</c:f>
              <c:numCache>
                <c:formatCode>General</c:formatCode>
                <c:ptCount val="5"/>
                <c:pt idx="0">
                  <c:v>2.36</c:v>
                </c:pt>
                <c:pt idx="1">
                  <c:v>2.5099999999999998</c:v>
                </c:pt>
                <c:pt idx="2">
                  <c:v>2.23</c:v>
                </c:pt>
                <c:pt idx="3">
                  <c:v>3.63</c:v>
                </c:pt>
                <c:pt idx="4">
                  <c:v>2.15</c:v>
                </c:pt>
              </c:numCache>
            </c:numRef>
          </c:val>
        </c:ser>
        <c:ser>
          <c:idx val="2"/>
          <c:order val="1"/>
          <c:tx>
            <c:strRef>
              <c:f>'[диаграмма ( дох.поселений).xlsx]Лист1'!$D$3</c:f>
              <c:strCache>
                <c:ptCount val="1"/>
                <c:pt idx="0">
                  <c:v>после выравнивания</c:v>
                </c:pt>
              </c:strCache>
            </c:strRef>
          </c:tx>
          <c:marker>
            <c:spPr>
              <a:ln>
                <a:solidFill>
                  <a:schemeClr val="accent1"/>
                </a:solidFill>
              </a:ln>
            </c:spPr>
          </c:marker>
          <c:dLbls>
            <c:dLbl>
              <c:idx val="0"/>
              <c:layout>
                <c:manualLayout>
                  <c:x val="-1.7316015348534233E-2"/>
                  <c:y val="-4.5845258415041577E-2"/>
                </c:manualLayout>
              </c:layout>
              <c:showVal val="1"/>
            </c:dLbl>
            <c:dLbl>
              <c:idx val="1"/>
              <c:layout>
                <c:manualLayout>
                  <c:x val="-2.7417024301845873E-2"/>
                  <c:y val="-3.5850627691987734E-2"/>
                </c:manualLayout>
              </c:layout>
              <c:showVal val="1"/>
            </c:dLbl>
            <c:dLbl>
              <c:idx val="2"/>
              <c:layout>
                <c:manualLayout>
                  <c:x val="-3.7518033255157505E-2"/>
                  <c:y val="-4.0992972626156032E-2"/>
                </c:manualLayout>
              </c:layout>
              <c:showVal val="1"/>
            </c:dLbl>
            <c:dLbl>
              <c:idx val="3"/>
              <c:layout>
                <c:manualLayout>
                  <c:x val="-2.3088020464712311E-2"/>
                  <c:y val="-3.9526147965688839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7.9307049739437124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'[диаграмма ( дох.поселений).xlsx]Лист1'!$A$4:$A$8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'[диаграмма ( дох.поселений).xlsx]Лист1'!$D$4:$D$8</c:f>
              <c:numCache>
                <c:formatCode>General</c:formatCode>
                <c:ptCount val="5"/>
                <c:pt idx="0">
                  <c:v>7.26</c:v>
                </c:pt>
                <c:pt idx="1">
                  <c:v>7.85</c:v>
                </c:pt>
                <c:pt idx="2">
                  <c:v>7.9700000000000024</c:v>
                </c:pt>
                <c:pt idx="3">
                  <c:v>10.7</c:v>
                </c:pt>
                <c:pt idx="4">
                  <c:v>4.9000000000000004</c:v>
                </c:pt>
              </c:numCache>
            </c:numRef>
          </c:val>
        </c:ser>
        <c:dLbls/>
        <c:marker val="1"/>
        <c:axId val="54237056"/>
        <c:axId val="54238592"/>
      </c:lineChart>
      <c:catAx>
        <c:axId val="542370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238592"/>
        <c:crosses val="autoZero"/>
        <c:auto val="1"/>
        <c:lblAlgn val="ctr"/>
        <c:lblOffset val="100"/>
      </c:catAx>
      <c:valAx>
        <c:axId val="5423859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54237056"/>
        <c:crosses val="autoZero"/>
        <c:crossBetween val="between"/>
      </c:valAx>
      <c:spPr>
        <a:solidFill>
          <a:schemeClr val="bg1"/>
        </a:solidFill>
      </c:spPr>
    </c:plotArea>
    <c:legend>
      <c:legendPos val="b"/>
      <c:legendEntry>
        <c:idx val="1"/>
        <c:delete val="1"/>
      </c:legendEntry>
      <c:legendEntry>
        <c:idx val="0"/>
        <c:delete val="1"/>
      </c:legendEntry>
      <c:layout>
        <c:manualLayout>
          <c:xMode val="edge"/>
          <c:yMode val="edge"/>
          <c:x val="0.12200502648404522"/>
          <c:y val="0.92007721229674988"/>
          <c:w val="0.81934007661808927"/>
          <c:h val="6.0965521908205866E-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Лист1!$A$7</c:f>
              <c:strCache>
                <c:ptCount val="1"/>
                <c:pt idx="0">
                  <c:v>в том числе районный бюджет</c:v>
                </c:pt>
              </c:strCache>
            </c:strRef>
          </c:tx>
          <c:dLbls>
            <c:dLbl>
              <c:idx val="0"/>
              <c:layout>
                <c:manualLayout>
                  <c:x val="-5.0598290598290734E-2"/>
                  <c:y val="-8.3333333333333273E-2"/>
                </c:manualLayout>
              </c:layout>
              <c:showVal val="1"/>
            </c:dLbl>
            <c:dLbl>
              <c:idx val="1"/>
              <c:layout>
                <c:manualLayout>
                  <c:x val="-5.880341880341898E-2"/>
                  <c:y val="-0.13125000000000001"/>
                </c:manualLayout>
              </c:layout>
              <c:showVal val="1"/>
            </c:dLbl>
            <c:dLbl>
              <c:idx val="2"/>
              <c:layout>
                <c:manualLayout>
                  <c:x val="-5.4700854700854701E-2"/>
                  <c:y val="-0.14375000000000004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Val val="1"/>
          </c:dLbls>
          <c:cat>
            <c:strRef>
              <c:f>Лист1!$B$6:$D$6</c:f>
              <c:strCache>
                <c:ptCount val="3"/>
                <c:pt idx="0">
                  <c:v>Факт 2015 года</c:v>
                </c:pt>
                <c:pt idx="1">
                  <c:v>Ожидаемое 2016 года</c:v>
                </c:pt>
                <c:pt idx="2">
                  <c:v>Прогноз 2017 года</c:v>
                </c:pt>
              </c:strCache>
            </c:strRef>
          </c:cat>
          <c:val>
            <c:numRef>
              <c:f>Лист1!$B$7:$D$7</c:f>
              <c:numCache>
                <c:formatCode>General</c:formatCode>
                <c:ptCount val="3"/>
                <c:pt idx="0">
                  <c:v>269.5</c:v>
                </c:pt>
                <c:pt idx="1">
                  <c:v>312.10000000000002</c:v>
                </c:pt>
                <c:pt idx="2">
                  <c:v>361.1</c:v>
                </c:pt>
              </c:numCache>
            </c:numRef>
          </c:val>
        </c:ser>
        <c:ser>
          <c:idx val="1"/>
          <c:order val="1"/>
          <c:tx>
            <c:strRef>
              <c:f>Лист1!$A$8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dLbls>
            <c:dLbl>
              <c:idx val="0"/>
              <c:layout>
                <c:manualLayout>
                  <c:x val="-6.8376068376068393E-3"/>
                  <c:y val="-0.21250000000000024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0.24375000000000024"/>
                </c:manualLayout>
              </c:layout>
              <c:showVal val="1"/>
            </c:dLbl>
            <c:dLbl>
              <c:idx val="2"/>
              <c:layout>
                <c:manualLayout>
                  <c:x val="1.2307692307692308E-2"/>
                  <c:y val="-0.24375000000000024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Val val="1"/>
          </c:dLbls>
          <c:cat>
            <c:strRef>
              <c:f>Лист1!$B$6:$D$6</c:f>
              <c:strCache>
                <c:ptCount val="3"/>
                <c:pt idx="0">
                  <c:v>Факт 2015 года</c:v>
                </c:pt>
                <c:pt idx="1">
                  <c:v>Ожидаемое 2016 года</c:v>
                </c:pt>
                <c:pt idx="2">
                  <c:v>Прогноз 2017 года</c:v>
                </c:pt>
              </c:strCache>
            </c:strRef>
          </c:cat>
          <c:val>
            <c:numRef>
              <c:f>Лист1!$B$8:$D$8</c:f>
              <c:numCache>
                <c:formatCode>General</c:formatCode>
                <c:ptCount val="3"/>
                <c:pt idx="0">
                  <c:v>284.8</c:v>
                </c:pt>
                <c:pt idx="1">
                  <c:v>331.5</c:v>
                </c:pt>
                <c:pt idx="2">
                  <c:v>360.4</c:v>
                </c:pt>
              </c:numCache>
            </c:numRef>
          </c:val>
        </c:ser>
        <c:dLbls/>
        <c:shape val="cylinder"/>
        <c:axId val="54050816"/>
        <c:axId val="54052352"/>
        <c:axId val="0"/>
      </c:bar3DChart>
      <c:catAx>
        <c:axId val="540508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 i="0" baseline="0"/>
            </a:pPr>
            <a:endParaRPr lang="ru-RU"/>
          </a:p>
        </c:txPr>
        <c:crossAx val="54052352"/>
        <c:crosses val="autoZero"/>
        <c:auto val="1"/>
        <c:lblAlgn val="ctr"/>
        <c:lblOffset val="100"/>
      </c:catAx>
      <c:valAx>
        <c:axId val="540523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" baseline="0">
                <a:solidFill>
                  <a:schemeClr val="bg1"/>
                </a:solidFill>
              </a:defRPr>
            </a:pPr>
            <a:endParaRPr lang="ru-RU"/>
          </a:p>
        </c:txPr>
        <c:crossAx val="54050816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4464951881015085"/>
          <c:y val="0.33166751313346238"/>
          <c:w val="0.20858304254072824"/>
          <c:h val="0.35951594002782788"/>
        </c:manualLayout>
      </c:layout>
      <c:txPr>
        <a:bodyPr/>
        <a:lstStyle/>
        <a:p>
          <a:pPr>
            <a:defRPr sz="1600" b="1" i="0" baseline="0"/>
          </a:pPr>
          <a:endParaRPr lang="ru-RU"/>
        </a:p>
      </c:txPr>
    </c:legend>
    <c:plotVisOnly val="1"/>
    <c:dispBlanksAs val="gap"/>
  </c:chart>
  <c:spPr>
    <a:gradFill>
      <a:gsLst>
        <a:gs pos="0">
          <a:schemeClr val="accent1">
            <a:lumMod val="60000"/>
            <a:lumOff val="40000"/>
          </a:schemeClr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title/>
    <c:plotArea>
      <c:layout/>
      <c:lineChart>
        <c:grouping val="standard"/>
        <c:ser>
          <c:idx val="0"/>
          <c:order val="0"/>
          <c:tx>
            <c:strRef>
              <c:f>Лист1!$A$15</c:f>
              <c:strCache>
                <c:ptCount val="1"/>
                <c:pt idx="0">
                  <c:v>Расходы на душу населения, тыс. руб.на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8.2051282051282346E-3"/>
                  <c:y val="9.5438575396916706E-2"/>
                </c:manualLayout>
              </c:layout>
              <c:showVal val="1"/>
            </c:dLbl>
            <c:dLbl>
              <c:idx val="1"/>
              <c:layout>
                <c:manualLayout>
                  <c:x val="-1.641025641025641E-2"/>
                  <c:y val="9.5438575396916706E-2"/>
                </c:manualLayout>
              </c:layout>
              <c:showVal val="1"/>
            </c:dLbl>
            <c:dLbl>
              <c:idx val="2"/>
              <c:layout>
                <c:manualLayout>
                  <c:x val="-1.0940170940170977E-2"/>
                  <c:y val="8.4210507703161699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Лист1!$B$14:$D$14</c:f>
              <c:strCache>
                <c:ptCount val="3"/>
                <c:pt idx="0">
                  <c:v>Факт 2015 года</c:v>
                </c:pt>
                <c:pt idx="1">
                  <c:v>Ожидаемое 2016 года</c:v>
                </c:pt>
                <c:pt idx="2">
                  <c:v>Прогноз 2017 года</c:v>
                </c:pt>
              </c:strCache>
            </c:strRef>
          </c:cat>
          <c:val>
            <c:numRef>
              <c:f>Лист1!$B$15:$D$15</c:f>
              <c:numCache>
                <c:formatCode>General</c:formatCode>
                <c:ptCount val="3"/>
                <c:pt idx="0">
                  <c:v>35.6</c:v>
                </c:pt>
                <c:pt idx="1">
                  <c:v>41.4</c:v>
                </c:pt>
                <c:pt idx="2" formatCode="0.0">
                  <c:v>45</c:v>
                </c:pt>
              </c:numCache>
            </c:numRef>
          </c:val>
        </c:ser>
        <c:dLbls>
          <c:showVal val="1"/>
        </c:dLbls>
        <c:marker val="1"/>
        <c:axId val="54360704"/>
        <c:axId val="54374784"/>
      </c:lineChart>
      <c:catAx>
        <c:axId val="543607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4374784"/>
        <c:crosses val="autoZero"/>
        <c:auto val="1"/>
        <c:lblAlgn val="ctr"/>
        <c:lblOffset val="100"/>
      </c:catAx>
      <c:valAx>
        <c:axId val="54374784"/>
        <c:scaling>
          <c:orientation val="minMax"/>
        </c:scaling>
        <c:axPos val="l"/>
        <c:majorGridlines/>
        <c:numFmt formatCode="General" sourceLinked="1"/>
        <c:majorTickMark val="none"/>
        <c:tickLblPos val="none"/>
        <c:crossAx val="54360704"/>
        <c:crosses val="autoZero"/>
        <c:crossBetween val="between"/>
      </c:valAx>
      <c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 w="0" cmpd="sng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400" b="1" i="0" baseline="0"/>
      </a:pPr>
      <a:endParaRPr lang="ru-RU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18055555555555555"/>
          <c:y val="0.31481479070076457"/>
          <c:w val="0.36191797900263128"/>
          <c:h val="0.54166666666666652"/>
        </c:manualLayout>
      </c:layout>
      <c:pie3DChart>
        <c:varyColors val="1"/>
        <c:ser>
          <c:idx val="0"/>
          <c:order val="0"/>
          <c:cat>
            <c:strRef>
              <c:f>Лист1!$B$5:$B$17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Лист1!$C$5:$C$17</c:f>
            </c:numRef>
          </c:val>
        </c:ser>
        <c:ser>
          <c:idx val="1"/>
          <c:order val="1"/>
          <c:dPt>
            <c:idx val="7"/>
            <c:spPr>
              <a:solidFill>
                <a:srgbClr val="92D050"/>
              </a:solidFill>
            </c:spPr>
          </c:dPt>
          <c:dPt>
            <c:idx val="8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3552449693788279"/>
                  <c:y val="-0.25558902827051827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0.30322495625546897"/>
                  <c:y val="-0.2687042087725135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0.29997080052493513"/>
                  <c:y val="-5.5592088343660584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0.29069936570428767"/>
                  <c:y val="8.4970906517369868E-2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0.27008070866141731"/>
                  <c:y val="0.20770702208656641"/>
                </c:manualLayout>
              </c:layout>
              <c:showVal val="1"/>
              <c:showCatName val="1"/>
            </c:dLbl>
            <c:dLbl>
              <c:idx val="5"/>
              <c:layout>
                <c:manualLayout>
                  <c:x val="0.11288637357830271"/>
                  <c:y val="0.23086559051924241"/>
                </c:manualLayout>
              </c:layout>
              <c:showVal val="1"/>
              <c:showCatName val="1"/>
            </c:dLbl>
            <c:dLbl>
              <c:idx val="6"/>
              <c:layout>
                <c:manualLayout>
                  <c:x val="-8.9092204541717651E-2"/>
                  <c:y val="0.10966362609384762"/>
                </c:manualLayout>
              </c:layout>
              <c:showVal val="1"/>
              <c:showCatName val="1"/>
            </c:dLbl>
            <c:dLbl>
              <c:idx val="7"/>
              <c:layout>
                <c:manualLayout>
                  <c:x val="-2.928958880139983E-2"/>
                  <c:y val="0.23488144820891316"/>
                </c:manualLayout>
              </c:layout>
              <c:showVal val="1"/>
              <c:showCatName val="1"/>
            </c:dLbl>
            <c:dLbl>
              <c:idx val="8"/>
              <c:layout>
                <c:manualLayout>
                  <c:x val="-0.10472080052493454"/>
                  <c:y val="2.5382492865797562E-2"/>
                </c:manualLayout>
              </c:layout>
              <c:showVal val="1"/>
              <c:showCatName val="1"/>
            </c:dLbl>
            <c:dLbl>
              <c:idx val="9"/>
              <c:layout>
                <c:manualLayout>
                  <c:x val="-7.5726487314085891E-2"/>
                  <c:y val="-0.18499672181526197"/>
                </c:manualLayout>
              </c:layout>
              <c:showVal val="1"/>
              <c:showCatName val="1"/>
            </c:dLbl>
            <c:dLbl>
              <c:idx val="10"/>
              <c:layout>
                <c:manualLayout>
                  <c:x val="-3.0823162729658855E-2"/>
                  <c:y val="-0.33044818352105138"/>
                </c:manualLayout>
              </c:layout>
              <c:showVal val="1"/>
              <c:showCatName val="1"/>
            </c:dLbl>
            <c:dLbl>
              <c:idx val="11"/>
              <c:layout>
                <c:manualLayout>
                  <c:x val="0.180834208223972"/>
                  <c:y val="-0.28253232120871585"/>
                </c:manualLayout>
              </c:layout>
              <c:showVal val="1"/>
              <c:showCatName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Лист1!$B$5:$B$17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Лист1!$D$5:$D$17</c:f>
              <c:numCache>
                <c:formatCode>0.00</c:formatCode>
                <c:ptCount val="13"/>
                <c:pt idx="0">
                  <c:v>12.634338697880793</c:v>
                </c:pt>
                <c:pt idx="1">
                  <c:v>8.4521185545326671E-2</c:v>
                </c:pt>
                <c:pt idx="2">
                  <c:v>0.80754841759558527</c:v>
                </c:pt>
                <c:pt idx="3">
                  <c:v>6.3725982981110958</c:v>
                </c:pt>
                <c:pt idx="4">
                  <c:v>5.2575389878892658</c:v>
                </c:pt>
                <c:pt idx="5">
                  <c:v>2.7693704307118792E-2</c:v>
                </c:pt>
                <c:pt idx="6">
                  <c:v>52.933275619653479</c:v>
                </c:pt>
                <c:pt idx="7">
                  <c:v>10.00459992428542</c:v>
                </c:pt>
                <c:pt idx="8">
                  <c:v>2.1678077857526472</c:v>
                </c:pt>
                <c:pt idx="9">
                  <c:v>0.54063649548357384</c:v>
                </c:pt>
                <c:pt idx="10">
                  <c:v>0.46165405079966981</c:v>
                </c:pt>
                <c:pt idx="11">
                  <c:v>2.7693704307118792E-2</c:v>
                </c:pt>
                <c:pt idx="12">
                  <c:v>8.6800931283888438</c:v>
                </c:pt>
              </c:numCache>
            </c:numRef>
          </c:val>
        </c:ser>
        <c:dLbls/>
      </c:pie3DChart>
    </c:plotArea>
    <c:plotVisOnly val="1"/>
    <c:dispBlanksAs val="zero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Лист2!$A$5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numRef>
              <c:f>Лист2!$B$4:$D$4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Лист2!$B$5:$D$5</c:f>
              <c:numCache>
                <c:formatCode>General</c:formatCode>
                <c:ptCount val="3"/>
                <c:pt idx="0">
                  <c:v>136</c:v>
                </c:pt>
                <c:pt idx="1">
                  <c:v>138</c:v>
                </c:pt>
                <c:pt idx="2">
                  <c:v>191</c:v>
                </c:pt>
              </c:numCache>
            </c:numRef>
          </c:val>
        </c:ser>
        <c:dLbls/>
        <c:axId val="54529024"/>
        <c:axId val="54534912"/>
      </c:barChart>
      <c:catAx>
        <c:axId val="54529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4534912"/>
        <c:crosses val="autoZero"/>
        <c:auto val="1"/>
        <c:lblAlgn val="ctr"/>
        <c:lblOffset val="100"/>
      </c:catAx>
      <c:valAx>
        <c:axId val="54534912"/>
        <c:scaling>
          <c:orientation val="minMax"/>
          <c:max val="200"/>
          <c:min val="0"/>
        </c:scaling>
        <c:axPos val="l"/>
        <c:majorGridlines/>
        <c:numFmt formatCode="General" sourceLinked="1"/>
        <c:tickLblPos val="nextTo"/>
        <c:crossAx val="5452902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dLbls/>
        <c:axId val="41511552"/>
        <c:axId val="41517440"/>
      </c:barChart>
      <c:catAx>
        <c:axId val="41511552"/>
        <c:scaling>
          <c:orientation val="minMax"/>
        </c:scaling>
        <c:axPos val="b"/>
        <c:tickLblPos val="nextTo"/>
        <c:crossAx val="41517440"/>
        <c:crosses val="autoZero"/>
        <c:auto val="1"/>
        <c:lblAlgn val="ctr"/>
        <c:lblOffset val="100"/>
      </c:catAx>
      <c:valAx>
        <c:axId val="41517440"/>
        <c:scaling>
          <c:orientation val="minMax"/>
        </c:scaling>
        <c:axPos val="l"/>
        <c:majorGridlines/>
        <c:numFmt formatCode="0" sourceLinked="1"/>
        <c:tickLblPos val="nextTo"/>
        <c:crossAx val="41511552"/>
        <c:crosses val="autoZero"/>
        <c:crossBetween val="between"/>
      </c:valAx>
    </c:plotArea>
    <c:plotVisOnly val="1"/>
    <c:dispBlanksAs val="gap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Лист3!$A$6</c:f>
              <c:strCache>
                <c:ptCount val="1"/>
                <c:pt idx="0">
                  <c:v>Культура </c:v>
                </c:pt>
              </c:strCache>
            </c:strRef>
          </c:tx>
          <c:dLbls>
            <c:dLbl>
              <c:idx val="0"/>
              <c:layout>
                <c:manualLayout>
                  <c:x val="-2.7777777777778017E-3"/>
                  <c:y val="1.8518518518518576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1.3888888888888954E-2"/>
                </c:manualLayout>
              </c:layout>
              <c:showVal val="1"/>
            </c:dLbl>
            <c:dLbl>
              <c:idx val="2"/>
              <c:layout>
                <c:manualLayout>
                  <c:x val="-2.7777777777777939E-3"/>
                  <c:y val="1.3888888888888935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numRef>
              <c:f>Лист3!$B$5:$D$5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Лист3!$B$6:$D$6</c:f>
              <c:numCache>
                <c:formatCode>General</c:formatCode>
                <c:ptCount val="3"/>
                <c:pt idx="0">
                  <c:v>32</c:v>
                </c:pt>
                <c:pt idx="1">
                  <c:v>27.8</c:v>
                </c:pt>
                <c:pt idx="2">
                  <c:v>36.200000000000003</c:v>
                </c:pt>
              </c:numCache>
            </c:numRef>
          </c:val>
        </c:ser>
        <c:dLbls/>
        <c:axId val="54584832"/>
        <c:axId val="54586368"/>
      </c:barChart>
      <c:catAx>
        <c:axId val="54584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4586368"/>
        <c:crosses val="autoZero"/>
        <c:auto val="1"/>
        <c:lblAlgn val="ctr"/>
        <c:lblOffset val="100"/>
      </c:catAx>
      <c:valAx>
        <c:axId val="54586368"/>
        <c:scaling>
          <c:orientation val="minMax"/>
          <c:min val="0"/>
        </c:scaling>
        <c:axPos val="l"/>
        <c:majorGridlines/>
        <c:numFmt formatCode="General" sourceLinked="1"/>
        <c:tickLblPos val="nextTo"/>
        <c:crossAx val="54584832"/>
        <c:crosses val="autoZero"/>
        <c:crossBetween val="between"/>
      </c:valAx>
    </c:plotArea>
    <c:plotVisOnly val="1"/>
    <c:dispBlanksAs val="gap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</c:title>
    <c:view3D>
      <c:hPercent val="50"/>
      <c:depthPercent val="100"/>
      <c:rAngAx val="1"/>
    </c:view3D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dLbls>
          <c:showVal val="1"/>
        </c:dLbls>
        <c:shape val="cone"/>
        <c:axId val="54546816"/>
        <c:axId val="54422528"/>
        <c:axId val="0"/>
      </c:bar3DChart>
      <c:catAx>
        <c:axId val="54546816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54422528"/>
        <c:crossesAt val="0"/>
        <c:auto val="1"/>
        <c:lblAlgn val="ctr"/>
        <c:lblOffset val="100"/>
        <c:tickLblSkip val="1"/>
        <c:tickMarkSkip val="1"/>
      </c:catAx>
      <c:valAx>
        <c:axId val="54422528"/>
        <c:scaling>
          <c:orientation val="minMax"/>
          <c:min val="0"/>
        </c:scaling>
        <c:axPos val="l"/>
        <c:numFmt formatCode="#,##0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4546816"/>
        <c:crosses val="autoZero"/>
        <c:crossBetween val="between"/>
        <c:majorUnit val="500"/>
        <c:minorUnit val="10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2"/>
          <c:order val="2"/>
          <c:spPr>
            <a:scene3d>
              <a:camera prst="orthographicFront"/>
              <a:lightRig rig="threePt" dir="t"/>
            </a:scene3d>
            <a:sp3d>
              <a:bevelT/>
            </a:sp3d>
          </c:spPr>
          <c:cat>
            <c:multiLvlStrRef>
              <c:f>'Планирование расходов'!$A$11:$A$13</c:f>
            </c:multiLvlStrRef>
          </c:cat>
          <c:val>
            <c:numRef>
              <c:f>'Планирование расходов'!$B$11:$B$13</c:f>
            </c:numRef>
          </c:val>
        </c:ser>
        <c:ser>
          <c:idx val="0"/>
          <c:order val="0"/>
          <c:tx>
            <c:strRef>
              <c:f>'[расх.xlsx]Межб трнсф'!$A$4</c:f>
              <c:strCache>
                <c:ptCount val="1"/>
                <c:pt idx="0">
                  <c:v>Дотации на выравнивание бюджетной обеспеченности муниципальных образований</c:v>
                </c:pt>
              </c:strCache>
            </c:strRef>
          </c:tx>
          <c:dLbls>
            <c:dLbl>
              <c:idx val="0"/>
              <c:layout>
                <c:manualLayout>
                  <c:x val="0.10833333333333336"/>
                  <c:y val="-1.3888888888888919E-2"/>
                </c:manualLayout>
              </c:layout>
              <c:showVal val="1"/>
            </c:dLbl>
            <c:dLbl>
              <c:idx val="1"/>
              <c:layout>
                <c:manualLayout>
                  <c:x val="0.12777777777777777"/>
                  <c:y val="9.25925925925929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'[расх.xlsx]Межб трнсф'!$B$3:$C$3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'[расх.xlsx]Межб трнсф'!$B$4:$C$4</c:f>
              <c:numCache>
                <c:formatCode>#,##0.0</c:formatCode>
                <c:ptCount val="2"/>
                <c:pt idx="0">
                  <c:v>8189.6</c:v>
                </c:pt>
                <c:pt idx="1">
                  <c:v>12221</c:v>
                </c:pt>
              </c:numCache>
            </c:numRef>
          </c:val>
        </c:ser>
        <c:ser>
          <c:idx val="1"/>
          <c:order val="1"/>
          <c:tx>
            <c:strRef>
              <c:f>'[расх.xlsx]Межб трнсф'!$A$5</c:f>
              <c:strCache>
                <c:ptCount val="1"/>
                <c:pt idx="0">
                  <c:v>Иные межбюджетные транферты на сбалансированность</c:v>
                </c:pt>
              </c:strCache>
            </c:strRef>
          </c:tx>
          <c:dLbls>
            <c:dLbl>
              <c:idx val="0"/>
              <c:layout>
                <c:manualLayout>
                  <c:x val="0.10277777777777777"/>
                  <c:y val="-2.3148148148148147E-2"/>
                </c:manualLayout>
              </c:layout>
              <c:showVal val="1"/>
            </c:dLbl>
            <c:dLbl>
              <c:idx val="1"/>
              <c:layout>
                <c:manualLayout>
                  <c:x val="0.12777777777777777"/>
                  <c:y val="1.3888888888888919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'[расх.xlsx]Межб трнсф'!$B$3:$C$3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'[расх.xlsx]Межб трнсф'!$B$5:$C$5</c:f>
              <c:numCache>
                <c:formatCode>#,##0.0</c:formatCode>
                <c:ptCount val="2"/>
                <c:pt idx="0">
                  <c:v>956.4</c:v>
                </c:pt>
                <c:pt idx="1">
                  <c:v>19122.2</c:v>
                </c:pt>
              </c:numCache>
            </c:numRef>
          </c:val>
        </c:ser>
        <c:dLbls/>
        <c:shape val="cylinder"/>
        <c:axId val="54767616"/>
        <c:axId val="54769152"/>
        <c:axId val="0"/>
      </c:bar3DChart>
      <c:catAx>
        <c:axId val="5476761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54769152"/>
        <c:crosses val="autoZero"/>
        <c:auto val="1"/>
        <c:lblAlgn val="ctr"/>
        <c:lblOffset val="100"/>
      </c:catAx>
      <c:valAx>
        <c:axId val="54769152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4767616"/>
        <c:crosses val="autoZero"/>
        <c:crossBetween val="between"/>
      </c:valAx>
    </c:plotArea>
    <c:legend>
      <c:legendPos val="r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solidFill>
      <a:srgbClr val="A9DCF5"/>
    </a:solidFill>
  </c:sp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40"/>
      <c:rotY val="40"/>
      <c:rAngAx val="1"/>
    </c:view3D>
    <c:sideWall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8.9982776921213259E-2"/>
          <c:y val="5.1781198576520956E-2"/>
          <c:w val="0.90702489590131707"/>
          <c:h val="0.8218303864345987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dPt>
            <c:idx val="0"/>
            <c:spPr>
              <a:solidFill>
                <a:srgbClr val="3333FF"/>
              </a:solidFill>
            </c:spPr>
          </c:dPt>
          <c:dPt>
            <c:idx val="1"/>
            <c:spPr>
              <a:solidFill>
                <a:srgbClr val="3333FF"/>
              </a:solidFill>
            </c:spPr>
          </c:dPt>
          <c:dPt>
            <c:idx val="2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1.5033333214960663E-2"/>
                  <c:y val="-5.2726056480193323E-2"/>
                </c:manualLayout>
              </c:layout>
              <c:showVal val="1"/>
            </c:dLbl>
            <c:dLbl>
              <c:idx val="1"/>
              <c:layout>
                <c:manualLayout>
                  <c:x val="-5.2684618191671632E-2"/>
                  <c:y val="-1.0984768085789865E-2"/>
                </c:manualLayout>
              </c:layout>
              <c:showVal val="1"/>
            </c:dLbl>
            <c:dLbl>
              <c:idx val="2"/>
              <c:layout>
                <c:manualLayout>
                  <c:x val="2.7333333118110459E-3"/>
                  <c:y val="-5.0529137460185065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Лист1!$B$10:$D$10</c:f>
              <c:strCache>
                <c:ptCount val="3"/>
                <c:pt idx="0">
                  <c:v>Отчет 2015 год</c:v>
                </c:pt>
                <c:pt idx="1">
                  <c:v>Бюджет 2016 год</c:v>
                </c:pt>
                <c:pt idx="2">
                  <c:v>Прогноз 2017 год</c:v>
                </c:pt>
              </c:strCache>
            </c:strRef>
          </c:cat>
          <c:val>
            <c:numRef>
              <c:f>Лист1!$B$11:$D$11</c:f>
              <c:numCache>
                <c:formatCode>#,##0.0</c:formatCode>
                <c:ptCount val="3"/>
                <c:pt idx="0">
                  <c:v>5000</c:v>
                </c:pt>
                <c:pt idx="1">
                  <c:v>8500</c:v>
                </c:pt>
                <c:pt idx="2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89511365935018E-2"/>
                  <c:y val="-4.8332218440177113E-2"/>
                </c:manualLayout>
              </c:layout>
              <c:showVal val="1"/>
            </c:dLbl>
            <c:dLbl>
              <c:idx val="1"/>
              <c:layout>
                <c:manualLayout>
                  <c:x val="2.364332986019671E-2"/>
                  <c:y val="-5.0529137460185156E-2"/>
                </c:manualLayout>
              </c:layout>
              <c:showVal val="1"/>
            </c:dLbl>
            <c:dLbl>
              <c:idx val="2"/>
              <c:layout>
                <c:manualLayout>
                  <c:x val="3.3061946826659992E-2"/>
                  <c:y val="-5.492297550020148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Лист1!$B$10:$D$10</c:f>
              <c:strCache>
                <c:ptCount val="3"/>
                <c:pt idx="0">
                  <c:v>Отчет 2015 год</c:v>
                </c:pt>
                <c:pt idx="1">
                  <c:v>Бюджет 2016 год</c:v>
                </c:pt>
                <c:pt idx="2">
                  <c:v>Прогноз 2017 год</c:v>
                </c:pt>
              </c:strCache>
            </c:strRef>
          </c:cat>
          <c:val>
            <c:numRef>
              <c:f>Лист1!$B$12:$D$12</c:f>
              <c:numCache>
                <c:formatCode>#,##0.0</c:formatCode>
                <c:ptCount val="3"/>
                <c:pt idx="0">
                  <c:v>0.60000000000000064</c:v>
                </c:pt>
                <c:pt idx="1">
                  <c:v>6</c:v>
                </c:pt>
                <c:pt idx="2">
                  <c:v>100</c:v>
                </c:pt>
              </c:numCache>
            </c:numRef>
          </c:val>
        </c:ser>
        <c:dLbls/>
        <c:shape val="cylinder"/>
        <c:axId val="54864896"/>
        <c:axId val="54874880"/>
        <c:axId val="0"/>
      </c:bar3DChart>
      <c:catAx>
        <c:axId val="5486489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54874880"/>
        <c:crosses val="autoZero"/>
        <c:auto val="1"/>
        <c:lblAlgn val="ctr"/>
        <c:lblOffset val="100"/>
      </c:catAx>
      <c:valAx>
        <c:axId val="54874880"/>
        <c:scaling>
          <c:orientation val="minMax"/>
        </c:scaling>
        <c:axPos val="l"/>
        <c:majorGridlines>
          <c:spPr>
            <a:ln w="0">
              <a:solidFill>
                <a:schemeClr val="tx1"/>
              </a:solidFill>
            </a:ln>
          </c:spPr>
        </c:majorGridlines>
        <c:numFmt formatCode="#,##0.0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864896"/>
        <c:crosses val="autoZero"/>
        <c:crossBetween val="between"/>
      </c:valAx>
      <c:spPr>
        <a:ln>
          <a:noFill/>
        </a:ln>
      </c:spPr>
    </c:plotArea>
    <c:legend>
      <c:legendPos val="b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</c:chart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'таб. к диаг 2017 г'!$B$4</c:f>
              <c:strCache>
                <c:ptCount val="1"/>
                <c:pt idx="0">
                  <c:v>ожидаемое исполнение 2016 года</c:v>
                </c:pt>
              </c:strCache>
            </c:strRef>
          </c:tx>
          <c:spPr>
            <a:solidFill>
              <a:srgbClr val="3333FF"/>
            </a:solidFill>
          </c:spPr>
          <c:dLbls>
            <c:dLbl>
              <c:idx val="0"/>
              <c:layout>
                <c:manualLayout>
                  <c:x val="1.6399999870866142E-2"/>
                  <c:y val="0.28739048423640418"/>
                </c:manualLayout>
              </c:layout>
              <c:showVal val="1"/>
            </c:dLbl>
            <c:dLbl>
              <c:idx val="1"/>
              <c:layout>
                <c:manualLayout>
                  <c:x val="2.3233333150393731E-2"/>
                  <c:y val="0.2894730239772478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'таб. к диаг 2017 г'!$C$3:$D$3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'таб. к диаг 2017 г'!$C$4:$D$4</c:f>
              <c:numCache>
                <c:formatCode>#,##0.0</c:formatCode>
                <c:ptCount val="2"/>
                <c:pt idx="0">
                  <c:v>8500</c:v>
                </c:pt>
                <c:pt idx="1">
                  <c:v>8500</c:v>
                </c:pt>
              </c:numCache>
            </c:numRef>
          </c:val>
        </c:ser>
        <c:ser>
          <c:idx val="1"/>
          <c:order val="1"/>
          <c:tx>
            <c:strRef>
              <c:f>'таб. к диаг 2017 г'!$B$5</c:f>
              <c:strCache>
                <c:ptCount val="1"/>
                <c:pt idx="0">
                  <c:v>прогноз 2017 год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2299999903149646E-2"/>
                  <c:y val="0.18118095745338514"/>
                </c:manualLayout>
              </c:layout>
              <c:showVal val="1"/>
            </c:dLbl>
            <c:dLbl>
              <c:idx val="1"/>
              <c:layout>
                <c:manualLayout>
                  <c:x val="1.9133333182677275E-2"/>
                  <c:y val="0.39360001101942316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'таб. к диаг 2017 г'!$C$3:$D$3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'таб. к диаг 2017 г'!$C$5:$D$5</c:f>
              <c:numCache>
                <c:formatCode>#,##0.0</c:formatCode>
                <c:ptCount val="2"/>
                <c:pt idx="0">
                  <c:v>7000</c:v>
                </c:pt>
                <c:pt idx="1">
                  <c:v>10000</c:v>
                </c:pt>
              </c:numCache>
            </c:numRef>
          </c:val>
        </c:ser>
        <c:dLbls/>
        <c:shape val="cylinder"/>
        <c:axId val="54896896"/>
        <c:axId val="54919168"/>
        <c:axId val="0"/>
      </c:bar3DChart>
      <c:catAx>
        <c:axId val="5489689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54919168"/>
        <c:crosses val="autoZero"/>
        <c:auto val="1"/>
        <c:lblAlgn val="ctr"/>
        <c:lblOffset val="100"/>
      </c:catAx>
      <c:valAx>
        <c:axId val="54919168"/>
        <c:scaling>
          <c:orientation val="minMax"/>
        </c:scaling>
        <c:axPos val="l"/>
        <c:majorGridlines/>
        <c:numFmt formatCode="#,##0.0" sourceLinked="1"/>
        <c:tickLblPos val="nextTo"/>
        <c:crossAx val="548968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0274986244553898E-2"/>
          <c:y val="0.94736192228584815"/>
          <c:w val="0.80665002776915984"/>
          <c:h val="4.014283926909086E-2"/>
        </c:manualLayout>
      </c:layout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dLbls>
            <c:showVal val="1"/>
          </c:dLbls>
          <c:cat>
            <c:numRef>
              <c:f>Лист1!$B$2:$D$2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537</c:v>
                </c:pt>
                <c:pt idx="1">
                  <c:v>587.9</c:v>
                </c:pt>
                <c:pt idx="2">
                  <c:v>643.29999999999995</c:v>
                </c:pt>
              </c:numCache>
            </c:numRef>
          </c:val>
        </c:ser>
        <c:dLbls/>
        <c:axId val="41528704"/>
        <c:axId val="41542784"/>
      </c:barChart>
      <c:catAx>
        <c:axId val="41528704"/>
        <c:scaling>
          <c:orientation val="minMax"/>
        </c:scaling>
        <c:axPos val="b"/>
        <c:numFmt formatCode="General" sourceLinked="1"/>
        <c:tickLblPos val="nextTo"/>
        <c:crossAx val="41542784"/>
        <c:crosses val="autoZero"/>
        <c:auto val="1"/>
        <c:lblAlgn val="ctr"/>
        <c:lblOffset val="100"/>
      </c:catAx>
      <c:valAx>
        <c:axId val="41542784"/>
        <c:scaling>
          <c:orientation val="minMax"/>
        </c:scaling>
        <c:axPos val="l"/>
        <c:majorGridlines/>
        <c:numFmt formatCode="General" sourceLinked="1"/>
        <c:tickLblPos val="nextTo"/>
        <c:crossAx val="41528704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Денежные доходы на душу населения, руб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Лист1!$A$32</c:f>
              <c:strCache>
                <c:ptCount val="1"/>
                <c:pt idx="0">
                  <c:v>Денежные доходы на душу населения, руб</c:v>
                </c:pt>
              </c:strCache>
            </c:strRef>
          </c:tx>
          <c:dLbls>
            <c:dLbl>
              <c:idx val="0"/>
              <c:layout>
                <c:manualLayout>
                  <c:x val="-2.54626688160405E-17"/>
                  <c:y val="-3.2407407407407628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5.5555555555554465E-3"/>
                  <c:y val="-3.7037037037037056E-2"/>
                </c:manualLayout>
              </c:layout>
              <c:dLblPos val="outEnd"/>
              <c:showVal val="1"/>
            </c:dLbl>
            <c:dLblPos val="outEnd"/>
            <c:showVal val="1"/>
          </c:dLbls>
          <c:cat>
            <c:strRef>
              <c:f>Лист1!$B$31:$D$31</c:f>
              <c:strCache>
                <c:ptCount val="3"/>
                <c:pt idx="0">
                  <c:v>2017 г</c:v>
                </c:pt>
                <c:pt idx="1">
                  <c:v>2018 г</c:v>
                </c:pt>
                <c:pt idx="2">
                  <c:v>2019 г</c:v>
                </c:pt>
              </c:strCache>
            </c:strRef>
          </c:cat>
          <c:val>
            <c:numRef>
              <c:f>Лист1!$B$32:$D$32</c:f>
              <c:numCache>
                <c:formatCode>0</c:formatCode>
                <c:ptCount val="3"/>
                <c:pt idx="0">
                  <c:v>153052.9</c:v>
                </c:pt>
                <c:pt idx="1">
                  <c:v>156114</c:v>
                </c:pt>
                <c:pt idx="2">
                  <c:v>161109.6</c:v>
                </c:pt>
              </c:numCache>
            </c:numRef>
          </c:val>
        </c:ser>
        <c:dLbls/>
        <c:axId val="53658368"/>
        <c:axId val="53659904"/>
      </c:barChart>
      <c:catAx>
        <c:axId val="53658368"/>
        <c:scaling>
          <c:orientation val="minMax"/>
        </c:scaling>
        <c:axPos val="b"/>
        <c:tickLblPos val="nextTo"/>
        <c:crossAx val="53659904"/>
        <c:crosses val="autoZero"/>
        <c:auto val="1"/>
        <c:lblAlgn val="ctr"/>
        <c:lblOffset val="100"/>
      </c:catAx>
      <c:valAx>
        <c:axId val="53659904"/>
        <c:scaling>
          <c:orientation val="minMax"/>
        </c:scaling>
        <c:axPos val="l"/>
        <c:majorGridlines/>
        <c:numFmt formatCode="0" sourceLinked="1"/>
        <c:tickLblPos val="nextTo"/>
        <c:crossAx val="53658368"/>
        <c:crosses val="autoZero"/>
        <c:crossBetween val="between"/>
      </c:valAx>
    </c:plotArea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Инвестиции на душу населения, руб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Лист1!$A$34</c:f>
              <c:strCache>
                <c:ptCount val="1"/>
                <c:pt idx="0">
                  <c:v>Инвестиции на душу населения, руб</c:v>
                </c:pt>
              </c:strCache>
            </c:strRef>
          </c:tx>
          <c:dLbls>
            <c:dLbl>
              <c:idx val="0"/>
              <c:layout>
                <c:manualLayout>
                  <c:x val="2.7777777777778091E-3"/>
                  <c:y val="-2.7777777777778043E-2"/>
                </c:manualLayout>
              </c:layout>
              <c:showVal val="1"/>
            </c:dLbl>
            <c:dLbl>
              <c:idx val="1"/>
              <c:layout>
                <c:manualLayout>
                  <c:x val="5.5555555555555558E-3"/>
                  <c:y val="-1.3888888888888978E-2"/>
                </c:manualLayout>
              </c:layout>
              <c:showVal val="1"/>
            </c:dLbl>
            <c:showVal val="1"/>
          </c:dLbls>
          <c:cat>
            <c:strRef>
              <c:f>Лист1!$B$33:$D$33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Лист1!$B$34:$D$34</c:f>
              <c:numCache>
                <c:formatCode>0</c:formatCode>
                <c:ptCount val="3"/>
                <c:pt idx="0">
                  <c:v>19480.5</c:v>
                </c:pt>
                <c:pt idx="1">
                  <c:v>30000</c:v>
                </c:pt>
                <c:pt idx="2">
                  <c:v>28100</c:v>
                </c:pt>
              </c:numCache>
            </c:numRef>
          </c:val>
        </c:ser>
        <c:dLbls/>
        <c:axId val="53946240"/>
        <c:axId val="53947776"/>
      </c:barChart>
      <c:catAx>
        <c:axId val="53946240"/>
        <c:scaling>
          <c:orientation val="minMax"/>
        </c:scaling>
        <c:axPos val="b"/>
        <c:tickLblPos val="nextTo"/>
        <c:crossAx val="53947776"/>
        <c:crosses val="autoZero"/>
        <c:auto val="1"/>
        <c:lblAlgn val="ctr"/>
        <c:lblOffset val="100"/>
      </c:catAx>
      <c:valAx>
        <c:axId val="53947776"/>
        <c:scaling>
          <c:orientation val="minMax"/>
        </c:scaling>
        <c:axPos val="l"/>
        <c:majorGridlines/>
        <c:numFmt formatCode="0" sourceLinked="1"/>
        <c:tickLblPos val="nextTo"/>
        <c:crossAx val="53946240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Лист1!$A$36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dLbls>
            <c:showVal val="1"/>
          </c:dLbls>
          <c:cat>
            <c:strRef>
              <c:f>Лист1!$B$35:$D$35</c:f>
              <c:strCache>
                <c:ptCount val="3"/>
                <c:pt idx="0">
                  <c:v>2017 г</c:v>
                </c:pt>
                <c:pt idx="1">
                  <c:v>2018 г</c:v>
                </c:pt>
                <c:pt idx="2">
                  <c:v>2019 г</c:v>
                </c:pt>
              </c:strCache>
            </c:strRef>
          </c:cat>
          <c:val>
            <c:numRef>
              <c:f>Лист1!$B$36:$D$36</c:f>
              <c:numCache>
                <c:formatCode>General</c:formatCode>
                <c:ptCount val="3"/>
                <c:pt idx="0">
                  <c:v>643.20000000000005</c:v>
                </c:pt>
                <c:pt idx="1">
                  <c:v>687</c:v>
                </c:pt>
                <c:pt idx="2">
                  <c:v>736</c:v>
                </c:pt>
              </c:numCache>
            </c:numRef>
          </c:val>
        </c:ser>
        <c:dLbls/>
        <c:axId val="53959680"/>
        <c:axId val="53969664"/>
      </c:barChart>
      <c:catAx>
        <c:axId val="53959680"/>
        <c:scaling>
          <c:orientation val="minMax"/>
        </c:scaling>
        <c:axPos val="b"/>
        <c:tickLblPos val="nextTo"/>
        <c:crossAx val="53969664"/>
        <c:crosses val="autoZero"/>
        <c:auto val="1"/>
        <c:lblAlgn val="ctr"/>
        <c:lblOffset val="100"/>
      </c:catAx>
      <c:valAx>
        <c:axId val="53969664"/>
        <c:scaling>
          <c:orientation val="minMax"/>
        </c:scaling>
        <c:axPos val="l"/>
        <c:majorGridlines/>
        <c:numFmt formatCode="General" sourceLinked="1"/>
        <c:tickLblPos val="nextTo"/>
        <c:crossAx val="53959680"/>
        <c:crosses val="autoZero"/>
        <c:crossBetween val="between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20"/>
      <c:depthPercent val="100"/>
      <c:rAngAx val="1"/>
    </c:view3D>
    <c:floor>
      <c:spPr>
        <a:solidFill>
          <a:schemeClr val="accent1"/>
        </a:solidFill>
        <a:ln w="3175">
          <a:solidFill>
            <a:schemeClr val="tx1"/>
          </a:solidFill>
          <a:prstDash val="solid"/>
        </a:ln>
      </c:spPr>
    </c:floor>
    <c:sideWall>
      <c:spPr>
        <a:gradFill rotWithShape="0">
          <a:gsLst>
            <a:gs pos="0">
              <a:srgbClr val="99CCFF"/>
            </a:gs>
            <a:gs pos="100000">
              <a:srgbClr val="CCFFFF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sideWall>
    <c:backWall>
      <c:spPr>
        <a:gradFill rotWithShape="0">
          <a:gsLst>
            <a:gs pos="0">
              <a:srgbClr val="99CCFF"/>
            </a:gs>
            <a:gs pos="100000">
              <a:srgbClr val="CCFFFF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9086651053864814E-2"/>
          <c:y val="5.9139784946237332E-2"/>
          <c:w val="0.91920374707259955"/>
          <c:h val="0.71505376344086025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средства на исполнение собст.полномочий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899764265577941E-2"/>
                  <c:y val="-0.10728646522490473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2.4458053854379342E-2"/>
                  <c:y val="-0.12207659992914109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2.9549795858850862E-2"/>
                  <c:y val="-0.1151477552909192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исполнено 2015 г</c:v>
                </c:pt>
                <c:pt idx="1">
                  <c:v>ожидаемое 2016 г</c:v>
                </c:pt>
                <c:pt idx="2">
                  <c:v>прогноз 2017 г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160.69999999999999</c:v>
                </c:pt>
                <c:pt idx="1">
                  <c:v>161.30000000000001</c:v>
                </c:pt>
                <c:pt idx="2">
                  <c:v>181.7</c:v>
                </c:pt>
              </c:numCache>
            </c:numRef>
          </c:val>
        </c:ser>
        <c:dLbls>
          <c:showVal val="1"/>
        </c:dLbls>
        <c:gapDepth val="0"/>
        <c:shape val="box"/>
        <c:axId val="85308160"/>
        <c:axId val="85309696"/>
        <c:axId val="0"/>
      </c:bar3DChart>
      <c:catAx>
        <c:axId val="8530816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5309696"/>
        <c:crosses val="autoZero"/>
        <c:auto val="1"/>
        <c:lblAlgn val="ctr"/>
        <c:lblOffset val="100"/>
        <c:tickLblSkip val="1"/>
        <c:tickMarkSkip val="1"/>
      </c:catAx>
      <c:valAx>
        <c:axId val="85309696"/>
        <c:scaling>
          <c:orientation val="minMax"/>
          <c:max val="300"/>
          <c:min val="0"/>
        </c:scaling>
        <c:axPos val="l"/>
        <c:majorGridlines>
          <c:spPr>
            <a:ln w="12700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5308160"/>
        <c:crosses val="autoZero"/>
        <c:crossBetween val="between"/>
        <c:majorUnit val="100"/>
      </c:valAx>
      <c:spPr>
        <a:noFill/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40"/>
      <c:hPercent val="50"/>
      <c:rotY val="40"/>
      <c:depthPercent val="100"/>
      <c:rAngAx val="1"/>
    </c:view3D>
    <c:floor>
      <c:spPr>
        <a:gradFill rotWithShape="0">
          <a:gsLst>
            <a:gs pos="0">
              <a:srgbClr val="C0C0C0"/>
            </a:gs>
            <a:gs pos="100000">
              <a:srgbClr val="C0C0C0">
                <a:gamma/>
                <a:tint val="83922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CCFFFF"/>
            </a:gs>
            <a:gs pos="100000">
              <a:srgbClr val="CCFFFF">
                <a:gamma/>
                <a:tint val="73725"/>
                <a:invGamma/>
              </a:srgbClr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sideWall>
    <c:backWall>
      <c:spPr>
        <a:gradFill rotWithShape="0">
          <a:gsLst>
            <a:gs pos="0">
              <a:srgbClr val="CCFFFF"/>
            </a:gs>
            <a:gs pos="100000">
              <a:srgbClr val="CCFFFF">
                <a:gamma/>
                <a:tint val="73725"/>
                <a:invGamma/>
              </a:srgbClr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2586930911030375E-2"/>
          <c:y val="1.3394315064291479E-2"/>
          <c:w val="0.93741307371349092"/>
          <c:h val="0.8036649214659685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ln w="14664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3175569890347227E-2"/>
                  <c:y val="-6.5727955649937178E-2"/>
                </c:manualLayout>
              </c:layout>
              <c:showVal val="1"/>
            </c:dLbl>
            <c:dLbl>
              <c:idx val="1"/>
              <c:layout>
                <c:manualLayout>
                  <c:x val="2.2016340117045449E-2"/>
                  <c:y val="-5.9335256360281724E-2"/>
                </c:manualLayout>
              </c:layout>
              <c:showVal val="1"/>
            </c:dLbl>
            <c:dLbl>
              <c:idx val="2"/>
              <c:layout>
                <c:manualLayout>
                  <c:x val="2.3277915570045205E-2"/>
                  <c:y val="-6.3110106286219159E-2"/>
                </c:manualLayout>
              </c:layout>
              <c:showVal val="1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Лист1!$C$3:$E$3</c:f>
              <c:strCache>
                <c:ptCount val="3"/>
                <c:pt idx="0">
                  <c:v>Исполнено 2015</c:v>
                </c:pt>
                <c:pt idx="1">
                  <c:v>Ожидаемое 2016</c:v>
                </c:pt>
                <c:pt idx="2">
                  <c:v>Прогноз 2017</c:v>
                </c:pt>
              </c:strCache>
            </c:strRef>
          </c:cat>
          <c:val>
            <c:numRef>
              <c:f>Лист1!$C$4:$E$4</c:f>
              <c:numCache>
                <c:formatCode>0.0</c:formatCode>
                <c:ptCount val="3"/>
                <c:pt idx="0">
                  <c:v>266</c:v>
                </c:pt>
                <c:pt idx="1">
                  <c:v>304</c:v>
                </c:pt>
                <c:pt idx="2" formatCode="General">
                  <c:v>362.4</c:v>
                </c:pt>
              </c:numCache>
            </c:numRef>
          </c:val>
        </c:ser>
        <c:ser>
          <c:idx val="1"/>
          <c:order val="1"/>
          <c:tx>
            <c:strRef>
              <c:f>Лист1!$B$5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C00CC"/>
            </a:solidFill>
            <a:ln w="14664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3.6714708917308062E-2"/>
                  <c:y val="-5.5977704574799461E-2"/>
                </c:manualLayout>
              </c:layout>
              <c:showVal val="1"/>
            </c:dLbl>
            <c:dLbl>
              <c:idx val="1"/>
              <c:layout>
                <c:manualLayout>
                  <c:x val="2.993844476455575E-2"/>
                  <c:y val="-5.7575946571035048E-2"/>
                </c:manualLayout>
              </c:layout>
              <c:showVal val="1"/>
            </c:dLbl>
            <c:dLbl>
              <c:idx val="2"/>
              <c:layout>
                <c:manualLayout>
                  <c:x val="3.5166126930144703E-2"/>
                  <c:y val="-6.4626958758867981E-2"/>
                </c:manualLayout>
              </c:layout>
              <c:showVal val="1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Лист1!$C$3:$E$3</c:f>
              <c:strCache>
                <c:ptCount val="3"/>
                <c:pt idx="0">
                  <c:v>Исполнено 2015</c:v>
                </c:pt>
                <c:pt idx="1">
                  <c:v>Ожидаемое 2016</c:v>
                </c:pt>
                <c:pt idx="2">
                  <c:v>Прогноз 2017</c:v>
                </c:pt>
              </c:strCache>
            </c:strRef>
          </c:cat>
          <c:val>
            <c:numRef>
              <c:f>Лист1!$C$5:$E$5</c:f>
              <c:numCache>
                <c:formatCode>0.0</c:formatCode>
                <c:ptCount val="3"/>
                <c:pt idx="0" formatCode="General">
                  <c:v>269.5</c:v>
                </c:pt>
                <c:pt idx="1">
                  <c:v>312</c:v>
                </c:pt>
                <c:pt idx="2">
                  <c:v>360.9</c:v>
                </c:pt>
              </c:numCache>
            </c:numRef>
          </c:val>
        </c:ser>
        <c:ser>
          <c:idx val="2"/>
          <c:order val="2"/>
          <c:tx>
            <c:strRef>
              <c:f>Лист1!$B$6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00FF"/>
            </a:solidFill>
            <a:ln w="43991">
              <a:solidFill>
                <a:srgbClr val="0000FF"/>
              </a:solidFill>
              <a:prstDash val="solid"/>
            </a:ln>
          </c:spPr>
          <c:dLbls>
            <c:dLbl>
              <c:idx val="0"/>
              <c:layout>
                <c:manualLayout>
                  <c:x val="4.0505438883413333E-2"/>
                  <c:y val="7.2132480964632539E-2"/>
                </c:manualLayout>
              </c:layout>
              <c:showVal val="1"/>
            </c:dLbl>
            <c:dLbl>
              <c:idx val="1"/>
              <c:layout>
                <c:manualLayout>
                  <c:x val="3.4123767541436971E-2"/>
                  <c:y val="7.0770769990384841E-2"/>
                </c:manualLayout>
              </c:layout>
              <c:showVal val="1"/>
            </c:dLbl>
            <c:dLbl>
              <c:idx val="2"/>
              <c:layout>
                <c:manualLayout>
                  <c:x val="3.40099715871146E-2"/>
                  <c:y val="7.8997427301785814E-2"/>
                </c:manualLayout>
              </c:layout>
              <c:showVal val="1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Лист1!$C$3:$E$3</c:f>
              <c:strCache>
                <c:ptCount val="3"/>
                <c:pt idx="0">
                  <c:v>Исполнено 2015</c:v>
                </c:pt>
                <c:pt idx="1">
                  <c:v>Ожидаемое 2016</c:v>
                </c:pt>
                <c:pt idx="2">
                  <c:v>Прогноз 2017</c:v>
                </c:pt>
              </c:strCache>
            </c:strRef>
          </c:cat>
          <c:val>
            <c:numRef>
              <c:f>Лист1!$C$6:$E$6</c:f>
              <c:numCache>
                <c:formatCode>0.0</c:formatCode>
                <c:ptCount val="3"/>
                <c:pt idx="0">
                  <c:v>-3.5</c:v>
                </c:pt>
                <c:pt idx="1">
                  <c:v>-8</c:v>
                </c:pt>
                <c:pt idx="2" formatCode="General">
                  <c:v>1.5</c:v>
                </c:pt>
              </c:numCache>
            </c:numRef>
          </c:val>
        </c:ser>
        <c:dLbls>
          <c:showVal val="1"/>
        </c:dLbls>
        <c:shape val="cylinder"/>
        <c:axId val="89267584"/>
        <c:axId val="89281664"/>
        <c:axId val="0"/>
      </c:bar3DChart>
      <c:catAx>
        <c:axId val="89267584"/>
        <c:scaling>
          <c:orientation val="minMax"/>
        </c:scaling>
        <c:axPos val="b"/>
        <c:numFmt formatCode="General" sourceLinked="1"/>
        <c:tickLblPos val="low"/>
        <c:spPr>
          <a:ln w="10998">
            <a:noFill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9281664"/>
        <c:crossesAt val="-20"/>
        <c:auto val="1"/>
        <c:lblAlgn val="ctr"/>
        <c:lblOffset val="100"/>
        <c:tickLblSkip val="1"/>
        <c:tickMarkSkip val="1"/>
      </c:catAx>
      <c:valAx>
        <c:axId val="89281664"/>
        <c:scaling>
          <c:orientation val="minMax"/>
          <c:min val="-20"/>
        </c:scaling>
        <c:axPos val="l"/>
        <c:majorGridlines>
          <c:spPr>
            <a:ln w="3666">
              <a:solidFill>
                <a:srgbClr val="000000"/>
              </a:solidFill>
              <a:prstDash val="solid"/>
            </a:ln>
          </c:spPr>
        </c:majorGridlines>
        <c:numFmt formatCode="0.0" sourceLinked="1"/>
        <c:tickLblPos val="nextTo"/>
        <c:spPr>
          <a:ln w="366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9267584"/>
        <c:crosses val="autoZero"/>
        <c:crossBetween val="between"/>
      </c:valAx>
      <c:spPr>
        <a:noFill/>
        <a:ln w="29327">
          <a:noFill/>
        </a:ln>
      </c:spPr>
    </c:plotArea>
    <c:legend>
      <c:legendPos val="b"/>
      <c:layout>
        <c:manualLayout>
          <c:xMode val="edge"/>
          <c:yMode val="edge"/>
          <c:x val="3.1799832411290647E-2"/>
          <c:y val="0.91336640344360998"/>
          <c:w val="0.94886497677937265"/>
          <c:h val="8.4158384469957007E-2"/>
        </c:manualLayout>
      </c:layout>
      <c:spPr>
        <a:solidFill>
          <a:srgbClr val="FFFFCC"/>
        </a:solidFill>
        <a:ln w="3666">
          <a:solidFill>
            <a:srgbClr val="000000"/>
          </a:solidFill>
          <a:prstDash val="solid"/>
        </a:ln>
      </c:spPr>
      <c:txPr>
        <a:bodyPr/>
        <a:lstStyle/>
        <a:p>
          <a:pPr>
            <a:defRPr sz="1484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924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97398392192718353"/>
          <c:h val="0.81608418409364958"/>
        </c:manualLayout>
      </c:layout>
      <c:pie3DChart>
        <c:varyColors val="1"/>
        <c:ser>
          <c:idx val="1"/>
          <c:order val="1"/>
          <c:tx>
            <c:strRef>
              <c:f>Лист1!$D$4:$D$5</c:f>
              <c:strCache>
                <c:ptCount val="1"/>
                <c:pt idx="0">
                  <c:v>2015 год %</c:v>
                </c:pt>
              </c:strCache>
            </c:strRef>
          </c:tx>
          <c:explosion val="25"/>
          <c:dPt>
            <c:idx val="0"/>
            <c:explosion val="0"/>
            <c:spPr>
              <a:solidFill>
                <a:srgbClr val="FF0000"/>
              </a:solidFill>
            </c:spPr>
          </c:dPt>
          <c:dPt>
            <c:idx val="1"/>
            <c:explosion val="10"/>
            <c:spPr>
              <a:solidFill>
                <a:srgbClr val="FFFF00"/>
              </a:solidFill>
            </c:spPr>
          </c:dPt>
          <c:dPt>
            <c:idx val="2"/>
            <c:explosion val="26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8.0921041119860607E-2"/>
                  <c:y val="-6.0786672499270923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/>
                      <a:t> </a:t>
                    </a:r>
                    <a:r>
                      <a:rPr lang="en-US" sz="1800" b="1" dirty="0" smtClean="0"/>
                      <a:t>1</a:t>
                    </a:r>
                    <a:r>
                      <a:rPr lang="ru-RU" sz="1800" b="1" dirty="0" smtClean="0"/>
                      <a:t>8</a:t>
                    </a:r>
                    <a:r>
                      <a:rPr lang="en-US" sz="1800" b="1" dirty="0" smtClean="0"/>
                      <a:t>%</a:t>
                    </a:r>
                    <a:endParaRPr lang="en-US" sz="1200" b="1" dirty="0"/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8.2545713035870522E-2"/>
                  <c:y val="-3.4015018955963892E-2"/>
                </c:manualLayout>
              </c:layout>
              <c:showPercent val="1"/>
            </c:dLbl>
            <c:dLbl>
              <c:idx val="2"/>
              <c:layout>
                <c:manualLayout>
                  <c:x val="-3.2926071741032369E-2"/>
                  <c:y val="9.2891513560805026E-3"/>
                </c:manualLayout>
              </c:layout>
              <c:showPercent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Percent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18</c:v>
                </c:pt>
                <c:pt idx="1">
                  <c:v>1</c:v>
                </c:pt>
                <c:pt idx="2">
                  <c:v>81</c:v>
                </c:pt>
              </c:numCache>
            </c:numRef>
          </c:val>
        </c:ser>
        <c:ser>
          <c:idx val="0"/>
          <c:order val="0"/>
          <c:tx>
            <c:strRef>
              <c:f>Лист1!$C$4:$C$5</c:f>
              <c:strCache>
                <c:ptCount val="1"/>
                <c:pt idx="0">
                  <c:v>2015 год тыс.руб</c:v>
                </c:pt>
              </c:strCache>
            </c:strRef>
          </c:tx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</c:numRef>
          </c:val>
        </c:ser>
        <c:dLbls/>
      </c:pie3DChart>
    </c:plotArea>
    <c:legend>
      <c:legendPos val="b"/>
      <c:layout>
        <c:manualLayout>
          <c:xMode val="edge"/>
          <c:yMode val="edge"/>
          <c:x val="0"/>
          <c:y val="0.71681445555580325"/>
          <c:w val="1"/>
          <c:h val="0.22876402351802474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</c:chart>
  <c:externalData r:id="rId1"/>
</c:chartSpac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0.12201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85784" y="0"/>
          <a:ext cx="9036496" cy="8367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</a:t>
          </a:r>
          <a:r>
            <a:rPr lang="ru-RU" sz="2400" b="1" i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«Развитие физической культуры и спорта 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 </a:t>
          </a:r>
          <a:r>
            <a:rPr lang="ru-RU" sz="2400" b="1" i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2015-2017 годы</a:t>
          </a:r>
          <a:r>
            <a:rPr lang="ru-RU" sz="24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24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0.04171</cdr:x>
      <cdr:y>0.13251</cdr:y>
    </cdr:from>
    <cdr:to>
      <cdr:x>0.9886</cdr:x>
      <cdr:y>0.647</cdr:y>
    </cdr:to>
    <cdr:pic>
      <cdr:nvPicPr>
        <cdr:cNvPr id="11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93288" y="908720"/>
          <a:ext cx="8928992" cy="352839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0.22909</cdr:x>
      <cdr:y>0.6575</cdr:y>
    </cdr:from>
    <cdr:to>
      <cdr:x>0.80977</cdr:x>
      <cdr:y>0.98106</cdr:y>
    </cdr:to>
    <cdr:pic>
      <cdr:nvPicPr>
        <cdr:cNvPr id="20" name="Рисунок 19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160240" y="4509120"/>
          <a:ext cx="5475736" cy="221896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0.42772</cdr:x>
      <cdr:y>0.027</cdr:y>
    </cdr:from>
    <cdr:to>
      <cdr:x>0.52612</cdr:x>
      <cdr:y>0.10798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4630" y="164630"/>
          <a:ext cx="914400" cy="493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0.5163</cdr:x>
      <cdr:y>0.008</cdr:y>
    </cdr:from>
    <cdr:to>
      <cdr:x>0.6147</cdr:x>
      <cdr:y>0.08484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797812" y="48766"/>
          <a:ext cx="914400" cy="468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chemeClr val="bg1"/>
              </a:solidFill>
              <a:latin typeface="+mn-lt"/>
              <a:ea typeface="+mn-ea"/>
              <a:cs typeface="+mn-cs"/>
            </a:rPr>
            <a:t>Соблюдение ограничений, установленных решением  о бюджете на 2017 год</a:t>
          </a:r>
          <a:endParaRPr lang="ru-RU" sz="16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41591" cy="34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76399" y="0"/>
            <a:ext cx="4341591" cy="34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87713" y="515938"/>
            <a:ext cx="3444875" cy="2582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2262" y="3271659"/>
            <a:ext cx="8015778" cy="31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42227"/>
            <a:ext cx="4341591" cy="34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76399" y="6542227"/>
            <a:ext cx="4341591" cy="34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87713" y="515938"/>
            <a:ext cx="3444875" cy="2582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87713" y="515938"/>
            <a:ext cx="3444875" cy="2582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3066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87713" y="515938"/>
            <a:ext cx="3444875" cy="2582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87713" y="515938"/>
            <a:ext cx="3444875" cy="2582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87713" y="515938"/>
            <a:ext cx="3444875" cy="2582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74739" y="6542268"/>
            <a:ext cx="4343222" cy="34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70422F7-E94C-4021-980B-1B9CF5AFCA29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/>
              <a:t>63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74739" y="6542268"/>
            <a:ext cx="4343222" cy="34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FF6BFB2-39B2-4141-A40E-614BA5AD9F2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/>
              <a:t>64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12/14/2016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jpe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44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по 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п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р</a:t>
            </a:r>
            <a:r>
              <a:rPr sz="2000" b="1" spc="5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ек</a:t>
            </a:r>
            <a:r>
              <a:rPr sz="2000" b="1" spc="-40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у</a:t>
            </a:r>
            <a:r>
              <a:rPr sz="2000" b="1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решения Земского собрания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на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201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7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5" y="1916834"/>
            <a:ext cx="3621347" cy="255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ctr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179512" y="692696"/>
            <a:ext cx="4824536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36821" y="3802975"/>
            <a:ext cx="3319147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endParaRPr lang="ru-RU" sz="1600" b="1" dirty="0" smtClean="0">
              <a:latin typeface="Calibri" pitchFamily="34" charset="0"/>
            </a:endParaRPr>
          </a:p>
          <a:p>
            <a:pPr marL="93663" indent="446088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</a:t>
            </a:r>
          </a:p>
          <a:p>
            <a:pPr marL="93663" indent="-93663" algn="just"/>
            <a:r>
              <a:rPr lang="ru-RU" sz="1600" b="1" dirty="0" smtClean="0">
                <a:latin typeface="Calibri" pitchFamily="34" charset="0"/>
              </a:rPr>
              <a:t>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500959" y="4572008"/>
            <a:ext cx="1500199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1"/>
            <a:ext cx="185738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1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graphicFrame>
        <p:nvGraphicFramePr>
          <p:cNvPr id="9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xmlns="" val="1809690179"/>
              </p:ext>
            </p:extLst>
          </p:nvPr>
        </p:nvGraphicFramePr>
        <p:xfrm>
          <a:off x="251520" y="971557"/>
          <a:ext cx="8229600" cy="345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bject 2"/>
          <p:cNvSpPr/>
          <p:nvPr/>
        </p:nvSpPr>
        <p:spPr>
          <a:xfrm>
            <a:off x="2214548" y="3861048"/>
            <a:ext cx="5073752" cy="25202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201</a:t>
            </a:r>
            <a:r>
              <a:rPr lang="ru-RU" sz="1400" b="1" dirty="0" smtClean="0">
                <a:latin typeface="Arial"/>
                <a:cs typeface="Arial"/>
              </a:rPr>
              <a:t>5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20,1</a:t>
            </a:r>
            <a:r>
              <a:rPr sz="1400" b="1" spc="-30" dirty="0" smtClean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ыс.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1 </a:t>
            </a:r>
            <a:r>
              <a:rPr sz="1400" b="1" dirty="0" smtClean="0">
                <a:latin typeface="Arial"/>
                <a:cs typeface="Arial"/>
              </a:rPr>
              <a:t>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 smtClean="0">
                <a:latin typeface="Arial"/>
                <a:cs typeface="Arial"/>
              </a:rPr>
              <a:t>6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20,2 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ы</a:t>
            </a:r>
            <a:r>
              <a:rPr sz="1400" b="1" spc="-5" dirty="0" smtClean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sz="1400" b="1" spc="-10" dirty="0" smtClean="0">
                <a:latin typeface="Arial"/>
                <a:cs typeface="Arial"/>
              </a:rPr>
              <a:t>1</a:t>
            </a:r>
            <a:r>
              <a:rPr lang="ru-RU" sz="1400" b="1" spc="-10" dirty="0" smtClean="0">
                <a:latin typeface="Arial"/>
                <a:cs typeface="Arial"/>
              </a:rPr>
              <a:t>7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marL="59690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22,7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ыс.</a:t>
            </a:r>
            <a:endParaRPr sz="1400" dirty="0">
              <a:latin typeface="Arial"/>
              <a:cs typeface="Arial"/>
            </a:endParaRPr>
          </a:p>
          <a:p>
            <a:pPr marL="175260" marR="6350" indent="-163195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1 </a:t>
            </a:r>
            <a:r>
              <a:rPr sz="1400" b="1" dirty="0" smtClean="0">
                <a:latin typeface="Arial"/>
                <a:cs typeface="Arial"/>
              </a:rPr>
              <a:t>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</a:t>
            </a:r>
            <a:r>
              <a:rPr sz="1400" b="1" spc="-10" dirty="0" smtClean="0">
                <a:latin typeface="Arial"/>
                <a:cs typeface="Arial"/>
              </a:rPr>
              <a:t>я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09445141"/>
              </p:ext>
            </p:extLst>
          </p:nvPr>
        </p:nvGraphicFramePr>
        <p:xfrm>
          <a:off x="184150" y="1412776"/>
          <a:ext cx="8709025" cy="4238724"/>
        </p:xfrm>
        <a:graphic>
          <a:graphicData uri="http://schemas.openxmlformats.org/presentationml/2006/ole">
            <p:oleObj spid="_x0000_s52287" name="Лист" r:id="rId3" imgW="6858000" imgH="272425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/>
        </p:nvGraphicFramePr>
        <p:xfrm>
          <a:off x="468313" y="1341438"/>
          <a:ext cx="8229602" cy="5024451"/>
        </p:xfrm>
        <a:graphic>
          <a:graphicData uri="http://schemas.openxmlformats.org/drawingml/2006/table">
            <a:tbl>
              <a:tblPr/>
              <a:tblGrid>
                <a:gridCol w="298451"/>
                <a:gridCol w="3816351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728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16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0,8833%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85,9 %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8" name="Rectangle 6"/>
          <p:cNvSpPr>
            <a:spLocks noGrp="1"/>
          </p:cNvSpPr>
          <p:nvPr>
            <p:ph type="title" idx="4294967295"/>
          </p:nvPr>
        </p:nvSpPr>
        <p:spPr>
          <a:xfrm>
            <a:off x="395536" y="116632"/>
            <a:ext cx="8229600" cy="63408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Каковы основные параметры районного бюджета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4" name="Object 20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924019462"/>
              </p:ext>
            </p:extLst>
          </p:nvPr>
        </p:nvGraphicFramePr>
        <p:xfrm>
          <a:off x="-120958" y="1196752"/>
          <a:ext cx="9185583" cy="5305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215" y="5876926"/>
            <a:ext cx="7632700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2015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2016 </a:t>
            </a:r>
            <a:r>
              <a:rPr lang="ru-RU" b="1" dirty="0"/>
              <a:t>	    прогноз </a:t>
            </a:r>
            <a:r>
              <a:rPr lang="ru-RU" b="1" dirty="0" smtClean="0"/>
              <a:t>2017 </a:t>
            </a:r>
            <a:endParaRPr lang="ru-RU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26529192"/>
              </p:ext>
            </p:extLst>
          </p:nvPr>
        </p:nvGraphicFramePr>
        <p:xfrm>
          <a:off x="285722" y="2052639"/>
          <a:ext cx="2928959" cy="3733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812077866"/>
              </p:ext>
            </p:extLst>
          </p:nvPr>
        </p:nvGraphicFramePr>
        <p:xfrm>
          <a:off x="3000366" y="1714488"/>
          <a:ext cx="2928959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half" idx="3"/>
            <p:extLst>
              <p:ext uri="{D42A27DB-BD31-4B8C-83A1-F6EECF244321}">
                <p14:modId xmlns:p14="http://schemas.microsoft.com/office/powerpoint/2010/main" xmlns="" val="1489708937"/>
              </p:ext>
            </p:extLst>
          </p:nvPr>
        </p:nvGraphicFramePr>
        <p:xfrm>
          <a:off x="4929189" y="1857365"/>
          <a:ext cx="3757611" cy="3571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68740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основные виды налоговых и неналоговых доходов поступят в районный бюджет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9917" name="Group 45"/>
          <p:cNvGraphicFramePr>
            <a:graphicFrameLocks noGrp="1"/>
          </p:cNvGraphicFramePr>
          <p:nvPr/>
        </p:nvGraphicFramePr>
        <p:xfrm>
          <a:off x="214282" y="857232"/>
          <a:ext cx="8572560" cy="5737780"/>
        </p:xfrm>
        <a:graphic>
          <a:graphicData uri="http://schemas.openxmlformats.org/drawingml/2006/table">
            <a:tbl>
              <a:tblPr/>
              <a:tblGrid>
                <a:gridCol w="3861514"/>
                <a:gridCol w="1544605"/>
                <a:gridCol w="1390145"/>
                <a:gridCol w="1776296"/>
              </a:tblGrid>
              <a:tr h="8792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Ожидаемое исполнение в 2016 году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2017 год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Рост к 2016 году, 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4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 всего,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20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доходы, в том числе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48,1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47,9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9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доходы физических лиц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98,2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2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2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Неналоговые доходы, в том числе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земли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4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имущества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120,0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3839062"/>
              </p:ext>
            </p:extLst>
          </p:nvPr>
        </p:nvGraphicFramePr>
        <p:xfrm>
          <a:off x="0" y="764704"/>
          <a:ext cx="9144000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42875" y="7138"/>
            <a:ext cx="8858250" cy="95356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</a:rPr>
              <a:t>Какую</a:t>
            </a:r>
            <a:r>
              <a:rPr lang="ru-RU" sz="2400" b="1" baseline="0" dirty="0">
                <a:solidFill>
                  <a:schemeClr val="bg1"/>
                </a:solidFill>
              </a:rPr>
              <a:t> помощь из областного и федерального бюджетов получает </a:t>
            </a:r>
          </a:p>
          <a:p>
            <a:pPr algn="ctr"/>
            <a:r>
              <a:rPr lang="ru-RU" sz="2400" b="1" baseline="0" dirty="0">
                <a:solidFill>
                  <a:schemeClr val="bg1"/>
                </a:solidFill>
              </a:rPr>
              <a:t>Тонкинский муниципальный район, тыс.руб.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359569" y="5248277"/>
            <a:ext cx="2520951" cy="485775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5,3 </a:t>
            </a:r>
            <a:r>
              <a:rPr lang="ru-RU" b="1" dirty="0"/>
              <a:t>млн. руб.</a:t>
            </a:r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246242" y="5248276"/>
            <a:ext cx="2447925" cy="485775"/>
          </a:xfrm>
          <a:prstGeom prst="chevron">
            <a:avLst>
              <a:gd name="adj" fmla="val 1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7,6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5248277"/>
            <a:ext cx="2559051" cy="485775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7,2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855931" y="5939395"/>
            <a:ext cx="12969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2015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900785" y="5966073"/>
            <a:ext cx="11388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2016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361504" y="5966073"/>
            <a:ext cx="21409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2017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7,2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7,2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35181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87771" y="1556792"/>
            <a:ext cx="2578100" cy="1933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4537075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 Бюджет для граждан» - 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2017 год.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79390" y="5589590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Cambria" pitchFamily="18" charset="0"/>
              </a:rPr>
              <a:t>« Бюджет 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2017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31,3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1952673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580065" y="1000110"/>
            <a:ext cx="3563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/>
              <a:t>Поселений в </a:t>
            </a:r>
            <a:r>
              <a:rPr lang="ru-RU" dirty="0" smtClean="0"/>
              <a:t>2017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2017 году 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24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24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24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4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24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24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24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2017</a:t>
            </a:r>
            <a:r>
              <a:rPr lang="ru-RU" sz="24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24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24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3953121497"/>
              </p:ext>
            </p:extLst>
          </p:nvPr>
        </p:nvGraphicFramePr>
        <p:xfrm>
          <a:off x="214283" y="1571612"/>
          <a:ext cx="871543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256" y="5796342"/>
            <a:ext cx="173911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34359">
              <a:lnSpc>
                <a:spcPct val="100200"/>
              </a:lnSpc>
            </a:pP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АНА ОК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УЖАЮЩЕЙ СРЕДЫ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5259" y="627855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endParaRPr lang="ru-RU" sz="1000" dirty="0" smtClean="0">
              <a:latin typeface="Arial"/>
              <a:cs typeface="Arial"/>
            </a:endParaRPr>
          </a:p>
          <a:p>
            <a:pPr marL="10257"/>
            <a:r>
              <a:rPr lang="ru-RU"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851" y="5509454"/>
            <a:ext cx="1125415" cy="6862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3533" y="6204936"/>
            <a:ext cx="703385" cy="4036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дов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2117" y="1381977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959" y="1783787"/>
            <a:ext cx="2536288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1026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хран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развитие н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ло</a:t>
            </a:r>
            <a:r>
              <a:rPr sz="1600" b="1" spc="-36" dirty="0" smtClean="0">
                <a:latin typeface="Times New Roman"/>
                <a:cs typeface="Times New Roman"/>
              </a:rPr>
              <a:t>го</a:t>
            </a:r>
            <a:r>
              <a:rPr sz="1600" b="1" spc="-8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36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2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тенци</a:t>
            </a:r>
            <a:r>
              <a:rPr sz="1600" b="1" spc="4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2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на </a:t>
            </a:r>
            <a:r>
              <a:rPr sz="1600" b="1" dirty="0" err="1" smtClean="0">
                <a:latin typeface="Times New Roman"/>
                <a:cs typeface="Times New Roman"/>
              </a:rPr>
              <a:t>терри</a:t>
            </a:r>
            <a:r>
              <a:rPr sz="1600" b="1" spc="-28" dirty="0" err="1" smtClean="0">
                <a:latin typeface="Times New Roman"/>
                <a:cs typeface="Times New Roman"/>
              </a:rPr>
              <a:t>т</a:t>
            </a:r>
            <a:r>
              <a:rPr sz="1600" b="1" dirty="0" err="1" smtClean="0">
                <a:latin typeface="Times New Roman"/>
                <a:cs typeface="Times New Roman"/>
              </a:rPr>
              <a:t>ории</a:t>
            </a:r>
            <a:r>
              <a:rPr sz="1600" b="1" spc="28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0621" y="1331333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96207" y="1649608"/>
            <a:ext cx="2429023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-513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20" dirty="0" smtClean="0">
                <a:latin typeface="Times New Roman"/>
                <a:cs typeface="Times New Roman"/>
              </a:rPr>
              <a:t>б</a:t>
            </a:r>
            <a:r>
              <a:rPr sz="1600" b="1" spc="20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сп</a:t>
            </a:r>
            <a:r>
              <a:rPr sz="1600" b="1" spc="-3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е </a:t>
            </a:r>
            <a:r>
              <a:rPr sz="1600" b="1" spc="20" dirty="0" smtClean="0">
                <a:latin typeface="Times New Roman"/>
                <a:cs typeface="Times New Roman"/>
              </a:rPr>
              <a:t>с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8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ла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сир</a:t>
            </a:r>
            <a:r>
              <a:rPr sz="1600" b="1" spc="-4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и </a:t>
            </a:r>
            <a:r>
              <a:rPr sz="1600" b="1" spc="-40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-2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ойчи</a:t>
            </a:r>
            <a:r>
              <a:rPr sz="1600" b="1" spc="-16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ости</a:t>
            </a:r>
            <a:r>
              <a:rPr sz="1600" b="1" spc="-4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ой </a:t>
            </a:r>
            <a:r>
              <a:rPr sz="1600" b="1" dirty="0" err="1" smtClean="0">
                <a:latin typeface="Times New Roman"/>
                <a:cs typeface="Times New Roman"/>
              </a:rPr>
              <a:t>системы</a:t>
            </a:r>
            <a:r>
              <a:rPr sz="1600" b="1" spc="4" dirty="0" smtClean="0"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latin typeface="Times New Roman"/>
                <a:cs typeface="Times New Roman"/>
              </a:rPr>
              <a:t>района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2117" y="2728255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1270" y="3046537"/>
            <a:ext cx="2705687" cy="4976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ts val="1502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8" dirty="0" smtClean="0">
                <a:latin typeface="Times New Roman"/>
                <a:cs typeface="Times New Roman"/>
              </a:rPr>
              <a:t>эфф</a:t>
            </a:r>
            <a:r>
              <a:rPr sz="1600" b="1" dirty="0" smtClean="0">
                <a:latin typeface="Times New Roman"/>
                <a:cs typeface="Times New Roman"/>
              </a:rPr>
              <a:t>ек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ив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ости ра</a:t>
            </a:r>
            <a:r>
              <a:rPr sz="1600" b="1" spc="-20" dirty="0" smtClean="0">
                <a:latin typeface="Times New Roman"/>
                <a:cs typeface="Times New Roman"/>
              </a:rPr>
              <a:t>с</a:t>
            </a:r>
            <a:r>
              <a:rPr sz="1600" b="1" spc="-61" dirty="0" smtClean="0">
                <a:latin typeface="Times New Roman"/>
                <a:cs typeface="Times New Roman"/>
              </a:rPr>
              <a:t>х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ван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ых ср</a:t>
            </a:r>
            <a:r>
              <a:rPr sz="1600" b="1" spc="-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дс</a:t>
            </a:r>
            <a:r>
              <a:rPr sz="1600" b="1" spc="-8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0621" y="2677611"/>
            <a:ext cx="2858555" cy="12956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754238" y="2963451"/>
            <a:ext cx="2370992" cy="6638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>
              <a:lnSpc>
                <a:spcPct val="86300"/>
              </a:lnSpc>
            </a:pP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36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вы</a:t>
            </a:r>
            <a:r>
              <a:rPr sz="1600" b="1" spc="-20" dirty="0" smtClean="0">
                <a:latin typeface="Times New Roman"/>
                <a:cs typeface="Times New Roman"/>
              </a:rPr>
              <a:t>ш</a:t>
            </a:r>
            <a:r>
              <a:rPr sz="1600" b="1" dirty="0" smtClean="0">
                <a:latin typeface="Times New Roman"/>
                <a:cs typeface="Times New Roman"/>
              </a:rPr>
              <a:t>ение</a:t>
            </a:r>
            <a:r>
              <a:rPr sz="1600" b="1" spc="12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spc="-61" dirty="0" smtClean="0">
                <a:latin typeface="Times New Roman"/>
                <a:cs typeface="Times New Roman"/>
              </a:rPr>
              <a:t>а</a:t>
            </a:r>
            <a:r>
              <a:rPr sz="1600" b="1" dirty="0" smtClean="0">
                <a:latin typeface="Times New Roman"/>
                <a:cs typeface="Times New Roman"/>
              </a:rPr>
              <a:t>ч</a:t>
            </a:r>
            <a:r>
              <a:rPr sz="1600" b="1" spc="24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ства </a:t>
            </a:r>
            <a:r>
              <a:rPr sz="1600" b="1" spc="-8" dirty="0" smtClean="0">
                <a:latin typeface="Times New Roman"/>
                <a:cs typeface="Times New Roman"/>
              </a:rPr>
              <a:t>ф</a:t>
            </a:r>
            <a:r>
              <a:rPr sz="1600" b="1" dirty="0" smtClean="0">
                <a:latin typeface="Times New Roman"/>
                <a:cs typeface="Times New Roman"/>
              </a:rPr>
              <a:t>и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анс</a:t>
            </a:r>
            <a:r>
              <a:rPr sz="1600" b="1" spc="-40" dirty="0" smtClean="0">
                <a:latin typeface="Times New Roman"/>
                <a:cs typeface="Times New Roman"/>
              </a:rPr>
              <a:t>о</a:t>
            </a:r>
            <a:r>
              <a:rPr sz="1600" b="1" spc="-12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-40" dirty="0" smtClean="0">
                <a:latin typeface="Times New Roman"/>
                <a:cs typeface="Times New Roman"/>
              </a:rPr>
              <a:t>г</a:t>
            </a:r>
            <a:r>
              <a:rPr sz="1600" b="1" dirty="0" smtClean="0">
                <a:latin typeface="Times New Roman"/>
                <a:cs typeface="Times New Roman"/>
              </a:rPr>
              <a:t>о</a:t>
            </a:r>
            <a:r>
              <a:rPr sz="1600" b="1" spc="20" dirty="0" smtClean="0">
                <a:latin typeface="Times New Roman"/>
                <a:cs typeface="Times New Roman"/>
              </a:rPr>
              <a:t> </a:t>
            </a:r>
            <a:r>
              <a:rPr sz="1600" b="1" spc="-24" dirty="0" smtClean="0">
                <a:latin typeface="Times New Roman"/>
                <a:cs typeface="Times New Roman"/>
              </a:rPr>
              <a:t>к</a:t>
            </a:r>
            <a:r>
              <a:rPr sz="1600" b="1" dirty="0" smtClean="0">
                <a:latin typeface="Times New Roman"/>
                <a:cs typeface="Times New Roman"/>
              </a:rPr>
              <a:t>он</a:t>
            </a:r>
            <a:r>
              <a:rPr sz="1600" b="1" spc="4" dirty="0" smtClean="0">
                <a:latin typeface="Times New Roman"/>
                <a:cs typeface="Times New Roman"/>
              </a:rPr>
              <a:t>т</a:t>
            </a:r>
            <a:r>
              <a:rPr sz="1600" b="1" dirty="0" smtClean="0">
                <a:latin typeface="Times New Roman"/>
                <a:cs typeface="Times New Roman"/>
              </a:rPr>
              <a:t>р</a:t>
            </a:r>
            <a:r>
              <a:rPr sz="1600" b="1" spc="-24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ля</a:t>
            </a:r>
            <a:r>
              <a:rPr sz="1600" b="1" spc="8" dirty="0" smtClean="0">
                <a:latin typeface="Times New Roman"/>
                <a:cs typeface="Times New Roman"/>
              </a:rPr>
              <a:t> </a:t>
            </a:r>
            <a:r>
              <a:rPr sz="1600" b="1" dirty="0" smtClean="0">
                <a:latin typeface="Times New Roman"/>
                <a:cs typeface="Times New Roman"/>
              </a:rPr>
              <a:t>в </a:t>
            </a:r>
            <a:r>
              <a:rPr sz="1600" b="1" spc="8" dirty="0" smtClean="0">
                <a:latin typeface="Times New Roman"/>
                <a:cs typeface="Times New Roman"/>
              </a:rPr>
              <a:t>у</a:t>
            </a:r>
            <a:r>
              <a:rPr sz="1600" b="1" dirty="0" smtClean="0">
                <a:latin typeface="Times New Roman"/>
                <a:cs typeface="Times New Roman"/>
              </a:rPr>
              <a:t>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а</a:t>
            </a:r>
            <a:r>
              <a:rPr sz="1600" b="1" spc="-20" dirty="0" smtClean="0">
                <a:latin typeface="Times New Roman"/>
                <a:cs typeface="Times New Roman"/>
              </a:rPr>
              <a:t>в</a:t>
            </a:r>
            <a:r>
              <a:rPr sz="1600" b="1" dirty="0" smtClean="0">
                <a:latin typeface="Times New Roman"/>
                <a:cs typeface="Times New Roman"/>
              </a:rPr>
              <a:t>лен</a:t>
            </a:r>
            <a:r>
              <a:rPr sz="1600" b="1" spc="-8" dirty="0" smtClean="0">
                <a:latin typeface="Times New Roman"/>
                <a:cs typeface="Times New Roman"/>
              </a:rPr>
              <a:t>и</a:t>
            </a:r>
            <a:r>
              <a:rPr sz="1600" b="1" dirty="0" smtClean="0">
                <a:latin typeface="Times New Roman"/>
                <a:cs typeface="Times New Roman"/>
              </a:rPr>
              <a:t>и б</a:t>
            </a:r>
            <a:r>
              <a:rPr sz="1600" b="1" spc="-85" dirty="0" smtClean="0">
                <a:latin typeface="Times New Roman"/>
                <a:cs typeface="Times New Roman"/>
              </a:rPr>
              <a:t>ю</a:t>
            </a:r>
            <a:r>
              <a:rPr sz="1600" b="1" dirty="0" smtClean="0">
                <a:latin typeface="Times New Roman"/>
                <a:cs typeface="Times New Roman"/>
              </a:rPr>
              <a:t>д</a:t>
            </a:r>
            <a:r>
              <a:rPr sz="1600" b="1" spc="-36" dirty="0" smtClean="0">
                <a:latin typeface="Times New Roman"/>
                <a:cs typeface="Times New Roman"/>
              </a:rPr>
              <a:t>ж</a:t>
            </a:r>
            <a:r>
              <a:rPr sz="1600" b="1" dirty="0" smtClean="0">
                <a:latin typeface="Times New Roman"/>
                <a:cs typeface="Times New Roman"/>
              </a:rPr>
              <a:t>ет</a:t>
            </a:r>
            <a:r>
              <a:rPr sz="1600" b="1" spc="-8" dirty="0" smtClean="0">
                <a:latin typeface="Times New Roman"/>
                <a:cs typeface="Times New Roman"/>
              </a:rPr>
              <a:t>н</a:t>
            </a:r>
            <a:r>
              <a:rPr sz="1600" b="1" dirty="0" smtClean="0">
                <a:latin typeface="Times New Roman"/>
                <a:cs typeface="Times New Roman"/>
              </a:rPr>
              <a:t>ым п</a:t>
            </a:r>
            <a:r>
              <a:rPr sz="1600" b="1" spc="-8" dirty="0" smtClean="0">
                <a:latin typeface="Times New Roman"/>
                <a:cs typeface="Times New Roman"/>
              </a:rPr>
              <a:t>р</a:t>
            </a:r>
            <a:r>
              <a:rPr sz="1600" b="1" dirty="0" smtClean="0">
                <a:latin typeface="Times New Roman"/>
                <a:cs typeface="Times New Roman"/>
              </a:rPr>
              <a:t>оц</a:t>
            </a:r>
            <a:r>
              <a:rPr sz="1600" b="1" spc="16" dirty="0" smtClean="0">
                <a:latin typeface="Times New Roman"/>
                <a:cs typeface="Times New Roman"/>
              </a:rPr>
              <a:t>е</a:t>
            </a:r>
            <a:r>
              <a:rPr sz="1600" b="1" dirty="0" smtClean="0">
                <a:latin typeface="Times New Roman"/>
                <a:cs typeface="Times New Roman"/>
              </a:rPr>
              <a:t>с</a:t>
            </a:r>
            <a:r>
              <a:rPr sz="1600" b="1" spc="4" dirty="0" smtClean="0">
                <a:latin typeface="Times New Roman"/>
                <a:cs typeface="Times New Roman"/>
              </a:rPr>
              <a:t>с</a:t>
            </a:r>
            <a:r>
              <a:rPr sz="1600" b="1" spc="-32" dirty="0" smtClean="0">
                <a:latin typeface="Times New Roman"/>
                <a:cs typeface="Times New Roman"/>
              </a:rPr>
              <a:t>о</a:t>
            </a:r>
            <a:r>
              <a:rPr sz="1600" b="1" dirty="0" smtClean="0">
                <a:latin typeface="Times New Roman"/>
                <a:cs typeface="Times New Roman"/>
              </a:rPr>
              <a:t>м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31464" y="4072687"/>
            <a:ext cx="6005499" cy="595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17779" y="4153841"/>
            <a:ext cx="4632960" cy="4303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1600" b="1" spc="-19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вн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приори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 б</a:t>
            </a:r>
            <a:r>
              <a:rPr sz="1600" b="1" spc="-9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ю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600" b="1" spc="-12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ной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600" b="1" spc="-16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ли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ики</a:t>
            </a:r>
            <a:endParaRPr sz="1600" dirty="0">
              <a:latin typeface="Times New Roman"/>
              <a:cs typeface="Times New Roman"/>
            </a:endParaRPr>
          </a:p>
          <a:p>
            <a:pPr marR="513" algn="ctr"/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600" b="1" spc="4" dirty="0" smtClean="0">
                <a:solidFill>
                  <a:srgbClr val="FF0000"/>
                </a:solidFill>
                <a:latin typeface="Times New Roman"/>
                <a:cs typeface="Times New Roman"/>
              </a:rPr>
              <a:t>0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1600" b="1" spc="8" dirty="0" smtClean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r>
              <a:rPr sz="1600" b="1" spc="-32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600" b="1" spc="-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600" b="1" spc="-4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600" b="1" spc="-8" dirty="0" smtClean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08050" y="4714107"/>
            <a:ext cx="914400" cy="508347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990600" y="288925"/>
                </a:moveTo>
                <a:lnTo>
                  <a:pt x="0" y="288925"/>
                </a:lnTo>
                <a:lnTo>
                  <a:pt x="495300" y="577850"/>
                </a:lnTo>
                <a:lnTo>
                  <a:pt x="990600" y="288925"/>
                </a:lnTo>
                <a:close/>
              </a:path>
              <a:path w="990600" h="577850">
                <a:moveTo>
                  <a:pt x="742950" y="0"/>
                </a:moveTo>
                <a:lnTo>
                  <a:pt x="247650" y="0"/>
                </a:lnTo>
                <a:lnTo>
                  <a:pt x="247650" y="288925"/>
                </a:lnTo>
                <a:lnTo>
                  <a:pt x="742950" y="288925"/>
                </a:lnTo>
                <a:lnTo>
                  <a:pt x="742950" y="0"/>
                </a:lnTo>
                <a:close/>
              </a:path>
            </a:pathLst>
          </a:custGeom>
          <a:solidFill>
            <a:srgbClr val="619D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08050" y="4705231"/>
            <a:ext cx="914400" cy="517224"/>
          </a:xfrm>
          <a:custGeom>
            <a:avLst/>
            <a:gdLst/>
            <a:ahLst/>
            <a:cxnLst/>
            <a:rect l="l" t="t" r="r" b="b"/>
            <a:pathLst>
              <a:path w="990600" h="577850">
                <a:moveTo>
                  <a:pt x="0" y="288925"/>
                </a:moveTo>
                <a:lnTo>
                  <a:pt x="247650" y="288925"/>
                </a:lnTo>
                <a:lnTo>
                  <a:pt x="247650" y="0"/>
                </a:lnTo>
                <a:lnTo>
                  <a:pt x="742950" y="0"/>
                </a:lnTo>
                <a:lnTo>
                  <a:pt x="742950" y="288925"/>
                </a:lnTo>
                <a:lnTo>
                  <a:pt x="990600" y="288925"/>
                </a:lnTo>
                <a:lnTo>
                  <a:pt x="495300" y="577850"/>
                </a:lnTo>
                <a:lnTo>
                  <a:pt x="0" y="288925"/>
                </a:lnTo>
                <a:close/>
              </a:path>
            </a:pathLst>
          </a:custGeom>
          <a:ln w="25400">
            <a:solidFill>
              <a:srgbClr val="4671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7809" y="5222455"/>
            <a:ext cx="4813964" cy="12597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03185" y="5466178"/>
            <a:ext cx="3202745" cy="7680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Бе</a:t>
            </a:r>
            <a:r>
              <a:rPr sz="1900" b="1" spc="-44" dirty="0" smtClean="0">
                <a:solidFill>
                  <a:srgbClr val="0D0D0D"/>
                </a:solidFill>
                <a:latin typeface="Times New Roman"/>
                <a:cs typeface="Times New Roman"/>
              </a:rPr>
              <a:t>з</a:t>
            </a:r>
            <a:r>
              <a:rPr sz="1900" b="1" spc="-6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у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сл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вное вып</a:t>
            </a:r>
            <a:r>
              <a:rPr sz="1900" b="1" spc="-36" dirty="0" smtClean="0">
                <a:solidFill>
                  <a:srgbClr val="0D0D0D"/>
                </a:solidFill>
                <a:latin typeface="Times New Roman"/>
                <a:cs typeface="Times New Roman"/>
              </a:rPr>
              <a:t>о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лнен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 </a:t>
            </a:r>
            <a:r>
              <a:rPr sz="1900" b="1" spc="12" dirty="0" smtClean="0">
                <a:solidFill>
                  <a:srgbClr val="0D0D0D"/>
                </a:solidFill>
                <a:latin typeface="Times New Roman"/>
                <a:cs typeface="Times New Roman"/>
              </a:rPr>
              <a:t>в</a:t>
            </a:r>
            <a:r>
              <a:rPr sz="1900" b="1" spc="16" dirty="0" smtClean="0">
                <a:solidFill>
                  <a:srgbClr val="0D0D0D"/>
                </a:solidFill>
                <a:latin typeface="Times New Roman"/>
                <a:cs typeface="Times New Roman"/>
              </a:rPr>
              <a:t>с</a:t>
            </a:r>
            <a:r>
              <a:rPr sz="1900" b="1" spc="-40" dirty="0" smtClean="0">
                <a:solidFill>
                  <a:srgbClr val="0D0D0D"/>
                </a:solidFill>
                <a:latin typeface="Times New Roman"/>
                <a:cs typeface="Times New Roman"/>
              </a:rPr>
              <a:t>е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х п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р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и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н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</a:t>
            </a:r>
            <a:r>
              <a:rPr sz="1900" b="1" spc="-8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ых о</a:t>
            </a:r>
            <a:r>
              <a:rPr sz="1900" b="1" spc="-48" dirty="0" smtClean="0">
                <a:solidFill>
                  <a:srgbClr val="0D0D0D"/>
                </a:solidFill>
                <a:latin typeface="Times New Roman"/>
                <a:cs typeface="Times New Roman"/>
              </a:rPr>
              <a:t>б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яз</a:t>
            </a:r>
            <a:r>
              <a:rPr sz="1900" b="1" spc="-57" dirty="0" smtClean="0">
                <a:solidFill>
                  <a:srgbClr val="0D0D0D"/>
                </a:solidFill>
                <a:latin typeface="Times New Roman"/>
                <a:cs typeface="Times New Roman"/>
              </a:rPr>
              <a:t>а</a:t>
            </a:r>
            <a:r>
              <a:rPr sz="1900" b="1" dirty="0" smtClean="0">
                <a:solidFill>
                  <a:srgbClr val="0D0D0D"/>
                </a:solidFill>
                <a:latin typeface="Times New Roman"/>
                <a:cs typeface="Times New Roman"/>
              </a:rPr>
              <a:t>тельств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34259" y="1084619"/>
            <a:ext cx="412183" cy="431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1982" y="5845"/>
            <a:ext cx="8836735" cy="703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</a:t>
            </a:r>
            <a:r>
              <a:rPr sz="2400" b="1" spc="-57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вл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6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2400" b="1" spc="-8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36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6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 района</a:t>
            </a:r>
            <a:r>
              <a:rPr lang="en-US" sz="24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8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2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sz="2400" b="1" spc="-3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-201</a:t>
            </a:r>
            <a:r>
              <a:rPr sz="2400" b="1" spc="-1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sz="2400" b="1" spc="-2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2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-3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1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ы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913122" y="6597750"/>
            <a:ext cx="300111" cy="1626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283"/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 marL="111283"/>
              <a:t>23</a:t>
            </a:fld>
            <a:endParaRPr sz="1100" dirty="0">
              <a:latin typeface="Constantia"/>
              <a:cs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000100" y="214290"/>
            <a:ext cx="7063096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2017 год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913122" y="6597750"/>
            <a:ext cx="300111" cy="1626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1283"/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 marL="111283"/>
              <a:t>24</a:t>
            </a:fld>
            <a:endParaRPr sz="1100" dirty="0">
              <a:latin typeface="Constantia"/>
              <a:cs typeface="Constantia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выплаты и поэтапное повышение заработной платы отдельным категориям работников социальной сферы в соответствии с утвержденными "дорожными картами" развития отраслей социальной сферы.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 1 января 2017 года  будет осуществлено повышение заработной платы работников учреждений  Тонкинского муниципального района Нижегородской области следующих категорий: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педагогических работников дошкольных образовательных организаций и дошкольных групп при школах, школах - детских садах на 1,1%;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педагогических работников общеобразовательных организаций на 2,7%;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педагогических работников организаций дополнительного образования детей на 5,1%;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работников учреждений культуры на 21,6%).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Строительство Тонкинской школы,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Строительство водопровода в с. Б. Содомово,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Предоставление межбюджетных трансфертов бюджетам поселений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9945204"/>
              </p:ext>
            </p:extLst>
          </p:nvPr>
        </p:nvGraphicFramePr>
        <p:xfrm>
          <a:off x="1187624" y="908719"/>
          <a:ext cx="6768752" cy="3096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10527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тыс</a:t>
            </a:r>
            <a:r>
              <a:rPr lang="ru-RU" dirty="0" smtClean="0"/>
              <a:t>. </a:t>
            </a:r>
            <a:r>
              <a:rPr lang="ru-RU" sz="1200" dirty="0" smtClean="0"/>
              <a:t>руб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4177348"/>
              </p:ext>
            </p:extLst>
          </p:nvPr>
        </p:nvGraphicFramePr>
        <p:xfrm>
          <a:off x="467545" y="4595812"/>
          <a:ext cx="7992888" cy="2262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bject 18"/>
          <p:cNvSpPr/>
          <p:nvPr/>
        </p:nvSpPr>
        <p:spPr>
          <a:xfrm>
            <a:off x="1403648" y="3501007"/>
            <a:ext cx="6048671" cy="10081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7" name="object 4"/>
          <p:cNvSpPr>
            <a:spLocks noChangeArrowheads="1"/>
          </p:cNvSpPr>
          <p:nvPr/>
        </p:nvSpPr>
        <p:spPr bwMode="auto">
          <a:xfrm>
            <a:off x="8501063" y="6446840"/>
            <a:ext cx="596900" cy="276999"/>
          </a:xfrm>
          <a:custGeom>
            <a:avLst/>
            <a:gdLst>
              <a:gd name="T0" fmla="*/ 0 w 596011"/>
              <a:gd name="T1" fmla="*/ 0 h 288919"/>
              <a:gd name="T2" fmla="*/ 596011 w 596011"/>
              <a:gd name="T3" fmla="*/ 288919 h 288919"/>
            </a:gdLst>
            <a:ahLst/>
            <a:cxnLst/>
            <a:rect l="T0" t="T1" r="T2" b="T3"/>
            <a:pathLst>
              <a:path w="596011" h="288919">
                <a:moveTo>
                  <a:pt x="297942" y="0"/>
                </a:moveTo>
                <a:lnTo>
                  <a:pt x="249603" y="1890"/>
                </a:lnTo>
                <a:lnTo>
                  <a:pt x="203752" y="7363"/>
                </a:lnTo>
                <a:lnTo>
                  <a:pt x="161001" y="16122"/>
                </a:lnTo>
                <a:lnTo>
                  <a:pt x="121962" y="27870"/>
                </a:lnTo>
                <a:lnTo>
                  <a:pt x="71705" y="50443"/>
                </a:lnTo>
                <a:lnTo>
                  <a:pt x="33247" y="78069"/>
                </a:lnTo>
                <a:lnTo>
                  <a:pt x="8656" y="109743"/>
                </a:lnTo>
                <a:lnTo>
                  <a:pt x="0" y="144462"/>
                </a:lnTo>
                <a:lnTo>
                  <a:pt x="987" y="156310"/>
                </a:lnTo>
                <a:lnTo>
                  <a:pt x="23407" y="200691"/>
                </a:lnTo>
                <a:lnTo>
                  <a:pt x="57473" y="229777"/>
                </a:lnTo>
                <a:lnTo>
                  <a:pt x="104026" y="254146"/>
                </a:lnTo>
                <a:lnTo>
                  <a:pt x="140979" y="267276"/>
                </a:lnTo>
                <a:lnTo>
                  <a:pt x="181951" y="277567"/>
                </a:lnTo>
                <a:lnTo>
                  <a:pt x="226329" y="284721"/>
                </a:lnTo>
                <a:lnTo>
                  <a:pt x="273500" y="288441"/>
                </a:lnTo>
                <a:lnTo>
                  <a:pt x="297942" y="288919"/>
                </a:lnTo>
                <a:lnTo>
                  <a:pt x="322384" y="288441"/>
                </a:lnTo>
                <a:lnTo>
                  <a:pt x="369562" y="284721"/>
                </a:lnTo>
                <a:lnTo>
                  <a:pt x="413952" y="277567"/>
                </a:lnTo>
                <a:lnTo>
                  <a:pt x="454940" y="267276"/>
                </a:lnTo>
                <a:lnTo>
                  <a:pt x="491911" y="254146"/>
                </a:lnTo>
                <a:lnTo>
                  <a:pt x="538493" y="229777"/>
                </a:lnTo>
                <a:lnTo>
                  <a:pt x="572583" y="200691"/>
                </a:lnTo>
                <a:lnTo>
                  <a:pt x="592109" y="167894"/>
                </a:lnTo>
                <a:lnTo>
                  <a:pt x="596011" y="144462"/>
                </a:lnTo>
                <a:lnTo>
                  <a:pt x="595022" y="132613"/>
                </a:lnTo>
                <a:lnTo>
                  <a:pt x="572583" y="88227"/>
                </a:lnTo>
                <a:lnTo>
                  <a:pt x="538493" y="59140"/>
                </a:lnTo>
                <a:lnTo>
                  <a:pt x="491911" y="34771"/>
                </a:lnTo>
                <a:lnTo>
                  <a:pt x="454940" y="21641"/>
                </a:lnTo>
                <a:lnTo>
                  <a:pt x="413952" y="11351"/>
                </a:lnTo>
                <a:lnTo>
                  <a:pt x="369562" y="4197"/>
                </a:lnTo>
                <a:lnTo>
                  <a:pt x="322384" y="478"/>
                </a:lnTo>
                <a:lnTo>
                  <a:pt x="29794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201</a:t>
            </a:r>
            <a:r>
              <a:rPr lang="ru-RU" b="1" dirty="0" smtClean="0">
                <a:latin typeface="Times New Roman"/>
                <a:cs typeface="Times New Roman"/>
              </a:rPr>
              <a:t>7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>
                <a:latin typeface="Times New Roman"/>
                <a:cs typeface="Times New Roman"/>
              </a:rPr>
              <a:t>го</a:t>
            </a:r>
            <a:r>
              <a:rPr b="1" dirty="0">
                <a:latin typeface="Times New Roman"/>
                <a:cs typeface="Times New Roman"/>
              </a:rPr>
              <a:t>д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b="1" spc="-20" dirty="0">
                <a:latin typeface="Times New Roman"/>
                <a:cs typeface="Times New Roman"/>
              </a:rPr>
              <a:t>с</a:t>
            </a:r>
            <a:r>
              <a:rPr b="1" spc="-10" dirty="0">
                <a:latin typeface="Times New Roman"/>
                <a:cs typeface="Times New Roman"/>
              </a:rPr>
              <a:t>ф</a:t>
            </a:r>
            <a:r>
              <a:rPr b="1" dirty="0">
                <a:latin typeface="Times New Roman"/>
                <a:cs typeface="Times New Roman"/>
              </a:rPr>
              <a:t>о</a:t>
            </a:r>
            <a:r>
              <a:rPr b="1" spc="-3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м</a:t>
            </a:r>
            <a:r>
              <a:rPr b="1" spc="-10" dirty="0">
                <a:latin typeface="Times New Roman"/>
                <a:cs typeface="Times New Roman"/>
              </a:rPr>
              <a:t>и</a:t>
            </a:r>
            <a:r>
              <a:rPr b="1" dirty="0">
                <a:latin typeface="Times New Roman"/>
                <a:cs typeface="Times New Roman"/>
              </a:rPr>
              <a:t>р</a:t>
            </a:r>
            <a:r>
              <a:rPr b="1" spc="-55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ван</a:t>
            </a:r>
            <a:r>
              <a:rPr b="1" spc="2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в </a:t>
            </a:r>
            <a:r>
              <a:rPr b="1" dirty="0" smtClean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«п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ог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амм</a:t>
            </a:r>
            <a:r>
              <a:rPr b="1" spc="-10" dirty="0">
                <a:latin typeface="Times New Roman"/>
                <a:cs typeface="Times New Roman"/>
              </a:rPr>
              <a:t>н</a:t>
            </a:r>
            <a:r>
              <a:rPr b="1" spc="-4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м»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0" name="object 20"/>
          <p:cNvSpPr txBox="1"/>
          <p:nvPr/>
        </p:nvSpPr>
        <p:spPr>
          <a:xfrm>
            <a:off x="690053" y="6101360"/>
            <a:ext cx="766921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b="1" spc="-10" dirty="0">
                <a:latin typeface="Times New Roman"/>
                <a:cs typeface="Times New Roman"/>
              </a:rPr>
              <a:t>ф</a:t>
            </a:r>
            <a:r>
              <a:rPr b="1" dirty="0">
                <a:latin typeface="Times New Roman"/>
                <a:cs typeface="Times New Roman"/>
              </a:rPr>
              <a:t>о</a:t>
            </a:r>
            <a:r>
              <a:rPr b="1" spc="-30" dirty="0">
                <a:latin typeface="Times New Roman"/>
                <a:cs typeface="Times New Roman"/>
              </a:rPr>
              <a:t>р</a:t>
            </a:r>
            <a:r>
              <a:rPr b="1" spc="-15" dirty="0">
                <a:latin typeface="Times New Roman"/>
                <a:cs typeface="Times New Roman"/>
              </a:rPr>
              <a:t>м</a:t>
            </a:r>
            <a:r>
              <a:rPr b="1" spc="-50" dirty="0">
                <a:latin typeface="Times New Roman"/>
                <a:cs typeface="Times New Roman"/>
              </a:rPr>
              <a:t>а</a:t>
            </a:r>
            <a:r>
              <a:rPr b="1" spc="-10" dirty="0">
                <a:latin typeface="Times New Roman"/>
                <a:cs typeface="Times New Roman"/>
              </a:rPr>
              <a:t>т</a:t>
            </a:r>
            <a:r>
              <a:rPr b="1" dirty="0">
                <a:latin typeface="Times New Roman"/>
                <a:cs typeface="Times New Roman"/>
              </a:rPr>
              <a:t>е</a:t>
            </a:r>
            <a:r>
              <a:rPr b="1" spc="3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на</a:t>
            </a:r>
            <a:r>
              <a:rPr b="1" spc="-1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осн</a:t>
            </a:r>
            <a:r>
              <a:rPr b="1" spc="-50" dirty="0" err="1">
                <a:latin typeface="Times New Roman"/>
                <a:cs typeface="Times New Roman"/>
              </a:rPr>
              <a:t>о</a:t>
            </a:r>
            <a:r>
              <a:rPr b="1" dirty="0" err="1">
                <a:latin typeface="Times New Roman"/>
                <a:cs typeface="Times New Roman"/>
              </a:rPr>
              <a:t>ве</a:t>
            </a:r>
            <a:r>
              <a:rPr b="1" spc="15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15</a:t>
            </a:r>
            <a:r>
              <a:rPr b="1" dirty="0" smtClean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муниципальных</a:t>
            </a:r>
            <a:r>
              <a:rPr b="1" spc="-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п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ог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амм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endParaRPr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15195"/>
          </a:xfrm>
        </p:spPr>
        <p:txBody>
          <a:bodyPr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распределено в рамках муниципальных программ </a:t>
            </a:r>
          </a:p>
        </p:txBody>
      </p:sp>
      <p:sp>
        <p:nvSpPr>
          <p:cNvPr id="140291" name="object 4"/>
          <p:cNvSpPr>
            <a:spLocks noChangeArrowheads="1"/>
          </p:cNvSpPr>
          <p:nvPr/>
        </p:nvSpPr>
        <p:spPr bwMode="auto">
          <a:xfrm>
            <a:off x="8361366" y="6388103"/>
            <a:ext cx="719137" cy="276999"/>
          </a:xfrm>
          <a:custGeom>
            <a:avLst/>
            <a:gdLst>
              <a:gd name="T0" fmla="*/ 0 w 719201"/>
              <a:gd name="T1" fmla="*/ 0 h 288925"/>
              <a:gd name="T2" fmla="*/ 719201 w 719201"/>
              <a:gd name="T3" fmla="*/ 288925 h 288925"/>
            </a:gdLst>
            <a:ahLst/>
            <a:cxnLst/>
            <a:rect l="T0" t="T1" r="T2" b="T3"/>
            <a:pathLst>
              <a:path w="719201" h="288925">
                <a:moveTo>
                  <a:pt x="359537" y="0"/>
                </a:moveTo>
                <a:lnTo>
                  <a:pt x="301234" y="1890"/>
                </a:lnTo>
                <a:lnTo>
                  <a:pt x="245920" y="7363"/>
                </a:lnTo>
                <a:lnTo>
                  <a:pt x="194338" y="16122"/>
                </a:lnTo>
                <a:lnTo>
                  <a:pt x="147227" y="27870"/>
                </a:lnTo>
                <a:lnTo>
                  <a:pt x="105330" y="42308"/>
                </a:lnTo>
                <a:lnTo>
                  <a:pt x="69388" y="59140"/>
                </a:lnTo>
                <a:lnTo>
                  <a:pt x="28263" y="88227"/>
                </a:lnTo>
                <a:lnTo>
                  <a:pt x="4707" y="121027"/>
                </a:lnTo>
                <a:lnTo>
                  <a:pt x="0" y="144462"/>
                </a:lnTo>
                <a:lnTo>
                  <a:pt x="1192" y="156310"/>
                </a:lnTo>
                <a:lnTo>
                  <a:pt x="28263" y="200692"/>
                </a:lnTo>
                <a:lnTo>
                  <a:pt x="69388" y="229778"/>
                </a:lnTo>
                <a:lnTo>
                  <a:pt x="105330" y="246611"/>
                </a:lnTo>
                <a:lnTo>
                  <a:pt x="147227" y="261051"/>
                </a:lnTo>
                <a:lnTo>
                  <a:pt x="194338" y="272799"/>
                </a:lnTo>
                <a:lnTo>
                  <a:pt x="245920" y="281559"/>
                </a:lnTo>
                <a:lnTo>
                  <a:pt x="301234" y="287034"/>
                </a:lnTo>
                <a:lnTo>
                  <a:pt x="359537" y="288924"/>
                </a:lnTo>
                <a:lnTo>
                  <a:pt x="389033" y="288446"/>
                </a:lnTo>
                <a:lnTo>
                  <a:pt x="445965" y="284726"/>
                </a:lnTo>
                <a:lnTo>
                  <a:pt x="499530" y="277571"/>
                </a:lnTo>
                <a:lnTo>
                  <a:pt x="548988" y="267280"/>
                </a:lnTo>
                <a:lnTo>
                  <a:pt x="593598" y="254149"/>
                </a:lnTo>
                <a:lnTo>
                  <a:pt x="632620" y="238475"/>
                </a:lnTo>
                <a:lnTo>
                  <a:pt x="679054" y="210849"/>
                </a:lnTo>
                <a:lnTo>
                  <a:pt x="708747" y="179177"/>
                </a:lnTo>
                <a:lnTo>
                  <a:pt x="719201" y="144462"/>
                </a:lnTo>
                <a:lnTo>
                  <a:pt x="718008" y="132613"/>
                </a:lnTo>
                <a:lnTo>
                  <a:pt x="690935" y="88227"/>
                </a:lnTo>
                <a:lnTo>
                  <a:pt x="649804" y="59140"/>
                </a:lnTo>
                <a:lnTo>
                  <a:pt x="613854" y="42308"/>
                </a:lnTo>
                <a:lnTo>
                  <a:pt x="571946" y="27870"/>
                </a:lnTo>
                <a:lnTo>
                  <a:pt x="524819" y="16122"/>
                </a:lnTo>
                <a:lnTo>
                  <a:pt x="473215" y="7363"/>
                </a:lnTo>
                <a:lnTo>
                  <a:pt x="417874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361 092,9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Программные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расходы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по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14</a:t>
            </a:r>
            <a:r>
              <a:rPr lang="en-US" sz="2200" b="1" dirty="0" smtClean="0">
                <a:latin typeface="Candara" pitchFamily="34" charset="0"/>
              </a:rPr>
              <a:t> </a:t>
            </a:r>
            <a:r>
              <a:rPr lang="ru-RU" sz="2200" b="1" dirty="0" smtClean="0">
                <a:latin typeface="Candara" pitchFamily="34" charset="0"/>
              </a:rPr>
              <a:t>муниципальным 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1356640" y="5327405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327 542,2тыс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90,0%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252370" y="5229200"/>
            <a:ext cx="16430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33 450,7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10,0%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6400" y="2770847"/>
            <a:ext cx="3251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857232"/>
          <a:ext cx="9001156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1000100" y="142852"/>
            <a:ext cx="7469188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Структура расходов по разделам в %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3" y="1142984"/>
          <a:ext cx="8715437" cy="5212080"/>
        </p:xfrm>
        <a:graphic>
          <a:graphicData uri="http://schemas.openxmlformats.org/drawingml/2006/table">
            <a:tbl>
              <a:tblPr/>
              <a:tblGrid>
                <a:gridCol w="1053513"/>
                <a:gridCol w="3958659"/>
                <a:gridCol w="1379147"/>
                <a:gridCol w="1200369"/>
                <a:gridCol w="1123749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Раздел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Наименование раздела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latin typeface="MS Sans Serif"/>
                        </a:rPr>
                        <a:t>2017</a:t>
                      </a:r>
                      <a:endParaRPr lang="ru-RU" sz="1800" b="1" i="0" u="none" strike="noStrike" dirty="0">
                        <a:latin typeface="MS Sans Serif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Рост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41 732,40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45 621,7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305,2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2 632,00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2 916,0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20 098,00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23 011,0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1 275,00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18 984,6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1489,0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138 109,90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191 138,3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object 10"/>
          <p:cNvSpPr>
            <a:spLocks noChangeArrowheads="1"/>
          </p:cNvSpPr>
          <p:nvPr/>
        </p:nvSpPr>
        <p:spPr bwMode="auto">
          <a:xfrm>
            <a:off x="1000100" y="142852"/>
            <a:ext cx="7469188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разделам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2" y="2133602"/>
          <a:ext cx="3600451" cy="2232025"/>
        </p:xfrm>
        <a:graphic>
          <a:graphicData uri="http://schemas.openxmlformats.org/presentationml/2006/ole">
            <p:oleObj spid="_x0000_s22689" name="Диаграмма" r:id="rId3" imgW="4038600" imgH="2181149" progId="MSGraph.Chart.8">
              <p:embed followColorScheme="full"/>
            </p:oleObj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2" y="2133602"/>
          <a:ext cx="3816351" cy="2232025"/>
        </p:xfrm>
        <a:graphic>
          <a:graphicData uri="http://schemas.openxmlformats.org/presentationml/2006/ole">
            <p:oleObj spid="_x0000_s22690" name="Диаграмма" r:id="rId4" imgW="4038600" imgH="2181149" progId="MSGraph.Chart.8">
              <p:embed followColorScheme="full"/>
            </p:oleObj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1268413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3" y="1142984"/>
          <a:ext cx="8715437" cy="4663440"/>
        </p:xfrm>
        <a:graphic>
          <a:graphicData uri="http://schemas.openxmlformats.org/drawingml/2006/table">
            <a:tbl>
              <a:tblPr/>
              <a:tblGrid>
                <a:gridCol w="1053513"/>
                <a:gridCol w="3958659"/>
                <a:gridCol w="1379147"/>
                <a:gridCol w="1200369"/>
                <a:gridCol w="1123749"/>
              </a:tblGrid>
              <a:tr h="548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Раздел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Наименование раздела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latin typeface="MS Sans Serif"/>
                        </a:rPr>
                        <a:t>2017</a:t>
                      </a:r>
                      <a:endParaRPr lang="ru-RU" sz="1800" b="1" i="0" u="none" strike="noStrike" dirty="0">
                        <a:latin typeface="MS Sans Serif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Рост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 и кинематография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27 833,70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36 125,9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10 500,70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7 827,8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1 952,2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1 439,60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1 667,0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1666,7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9 146,00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31 343,2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255 017,80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361 092,9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object 10"/>
          <p:cNvSpPr>
            <a:spLocks noChangeArrowheads="1"/>
          </p:cNvSpPr>
          <p:nvPr/>
        </p:nvSpPr>
        <p:spPr bwMode="auto">
          <a:xfrm>
            <a:off x="1000100" y="142852"/>
            <a:ext cx="7469188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разделам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0"/>
          <p:cNvSpPr>
            <a:spLocks noChangeArrowheads="1"/>
          </p:cNvSpPr>
          <p:nvPr/>
        </p:nvSpPr>
        <p:spPr bwMode="auto">
          <a:xfrm>
            <a:off x="1000100" y="142852"/>
            <a:ext cx="7469188" cy="738664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разделам и подразделам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8211358"/>
              </p:ext>
            </p:extLst>
          </p:nvPr>
        </p:nvGraphicFramePr>
        <p:xfrm>
          <a:off x="611559" y="881502"/>
          <a:ext cx="8352928" cy="55792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793"/>
                <a:gridCol w="604080"/>
                <a:gridCol w="3457820"/>
                <a:gridCol w="937361"/>
                <a:gridCol w="1083172"/>
                <a:gridCol w="999851"/>
                <a:gridCol w="999851"/>
              </a:tblGrid>
              <a:tr h="342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подраздел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Первоначальный бюджет 2016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Проект бюджета на 2017 год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Структура в %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0100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Общегосударственные вопросы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41 733,00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45 622,00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109,3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228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0103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1 888,00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2 123,00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112,4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228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0104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13 290,00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15 526,00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116,8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0105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Судебная система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710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0106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8 561,00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10 230,00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119,5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0107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0111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Резервные фонды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750,00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125,0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0113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Другие общегосударственные вопросы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17 392,00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16 993,00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97,7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02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0200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Национальная оборона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314,00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305,00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97,1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0203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314,00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305,00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97,1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319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649118"/>
              </p:ext>
            </p:extLst>
          </p:nvPr>
        </p:nvGraphicFramePr>
        <p:xfrm>
          <a:off x="611559" y="881502"/>
          <a:ext cx="8352928" cy="5812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1"/>
                <a:gridCol w="514832"/>
                <a:gridCol w="3457820"/>
                <a:gridCol w="937361"/>
                <a:gridCol w="1083172"/>
                <a:gridCol w="999851"/>
                <a:gridCol w="999851"/>
              </a:tblGrid>
              <a:tr h="342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подраздел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Первоначальный бюджет 2016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Проект бюджета на 2017 год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Структура в %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03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0300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2 632,00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2 916,00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110,8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0302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Органы внутренних дел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710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0309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2 632,00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2 916,00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110,8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0310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Обеспечение пожарной безопасности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Национальная экономика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20 098,00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23 019,00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114,5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Общеэкономические вопросы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125,0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17 661,00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18 931,00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107,2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Водное хозяйство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Транспорт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350,00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0409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Связь и информатика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480,00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092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0412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2 007,00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3 508,00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174,8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1 275,00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19 085,00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1 496,9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0,4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Жилищное хозяйство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620,00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362,6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0,1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Коммунальное хозяйство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17 645,00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5 881,7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1,6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Благоустройство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0505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604,00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620,00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102,6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46266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2369981"/>
              </p:ext>
            </p:extLst>
          </p:nvPr>
        </p:nvGraphicFramePr>
        <p:xfrm>
          <a:off x="611559" y="881502"/>
          <a:ext cx="8352928" cy="56024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33"/>
                <a:gridCol w="586840"/>
                <a:gridCol w="3457820"/>
                <a:gridCol w="937361"/>
                <a:gridCol w="1083172"/>
                <a:gridCol w="999851"/>
                <a:gridCol w="999851"/>
              </a:tblGrid>
              <a:tr h="342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подраздел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Первоначальный бюджет 2016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Проект бюджета на 2017 год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Структура в %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06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0600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Охрана окружающей среды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111,1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0603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111,1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Образование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138 110,00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190 971,00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138,3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Дошкольное образование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37 471,00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42 746,00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114,1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Общее образование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84 362,00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118 142,00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140,0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11 996,00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Молодежная политика и оздоровление детей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1 545,00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1 936,00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125,3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0709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14 732,00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16 151,00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109,6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08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0800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Культура и кинематография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27 833,00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36 026,00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129,4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0801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Культура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23 352,00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31 283,00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134,0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08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0804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4 481,00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4 743,00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105,8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Социальная политика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10 501,00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7 828,00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74,5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Пенсионное обеспечение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3 350,00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3 600,00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107,5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Социальное обеспечение населения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3 590,00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1 502,00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41,8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Охрана семьи и детства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3 561,00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2 726,00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76,6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1006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Другие вопросы в области социальной политики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Физическая культура и спорт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1 840,00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1 952,00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106,1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0,0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Массовый спорт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1 840,00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1 952,00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106,1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9432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8928450"/>
              </p:ext>
            </p:extLst>
          </p:nvPr>
        </p:nvGraphicFramePr>
        <p:xfrm>
          <a:off x="611559" y="881502"/>
          <a:ext cx="8352928" cy="3866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793"/>
                <a:gridCol w="604080"/>
                <a:gridCol w="3457820"/>
                <a:gridCol w="937361"/>
                <a:gridCol w="1083172"/>
                <a:gridCol w="999851"/>
                <a:gridCol w="999851"/>
              </a:tblGrid>
              <a:tr h="342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подраздел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4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Первоначальный бюджет 2016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Проект бюджета на 2017 год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Структура в %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12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Средства массовой информации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1 440,00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1 667,00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115,8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1202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1 440,00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1 667,00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115,8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1 666,7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0,5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73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Обслуживание муниципального долга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1 666,7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0,5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Межбюджетные трансферты бюджетам муниципальных образований общего характера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9 146,00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31 343,00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342,7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0,1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710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1401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8 190,00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12 221,00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149,2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14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1403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956,00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19 122,00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</a:rPr>
                        <a:t>2 000,2</a:t>
                      </a:r>
                      <a:endParaRPr lang="ru-RU" sz="1400" b="0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</a:rPr>
                        <a:t>0,6</a:t>
                      </a:r>
                      <a:endParaRPr lang="ru-RU" sz="1400" b="0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ctr"/>
                </a:tc>
              </a:tr>
              <a:tr h="13835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MS Sans Serif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ИТОГО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255 018,00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360 934,00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141,5</a:t>
                      </a:r>
                      <a:endParaRPr lang="ru-RU" sz="1400" b="1" i="0" u="none" strike="noStrike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</a:rPr>
                        <a:t>0,0</a:t>
                      </a:r>
                      <a:endParaRPr lang="ru-RU" sz="1400" b="1" i="0" u="none" strike="noStrike" dirty="0">
                        <a:effectLst/>
                        <a:latin typeface="Arial Narrow"/>
                      </a:endParaRPr>
                    </a:p>
                  </a:txBody>
                  <a:tcPr marL="2897" marR="2897" marT="289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997966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54" y="3284983"/>
            <a:ext cx="3132350" cy="2088233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526847386"/>
              </p:ext>
            </p:extLst>
          </p:nvPr>
        </p:nvGraphicFramePr>
        <p:xfrm>
          <a:off x="0" y="62921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10"/>
          <p:cNvSpPr>
            <a:spLocks noChangeArrowheads="1"/>
          </p:cNvSpPr>
          <p:nvPr/>
        </p:nvSpPr>
        <p:spPr bwMode="auto">
          <a:xfrm>
            <a:off x="323528" y="5373216"/>
            <a:ext cx="4071965" cy="1107996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Рост ассигнований по разделу Культура произошел из-за роста заработной платы </a:t>
            </a:r>
          </a:p>
          <a:p>
            <a:pPr algn="ctr"/>
            <a:endParaRPr lang="ru-RU" b="1" dirty="0">
              <a:latin typeface="Times New Roman" pitchFamily="18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5000628" y="1124744"/>
            <a:ext cx="3857652" cy="1661993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По образованию  рост расходов произошел в связи с запланированными ассигнованиями на строительство Тонкинской школы, увеличением заработной платы </a:t>
            </a:r>
            <a:endParaRPr lang="ru-RU" b="1" dirty="0">
              <a:latin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714237167"/>
              </p:ext>
            </p:extLst>
          </p:nvPr>
        </p:nvGraphicFramePr>
        <p:xfrm>
          <a:off x="4560346" y="372697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4"/>
          <p:cNvSpPr txBox="1"/>
          <p:nvPr/>
        </p:nvSpPr>
        <p:spPr>
          <a:xfrm>
            <a:off x="0" y="0"/>
            <a:ext cx="9144000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sz="2400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sz="2400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sz="2400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sz="2400" b="1" spc="-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24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sz="2400" b="1" spc="-6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sz="2400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sz="24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4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2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тыс. руб.)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5330966"/>
              </p:ext>
            </p:extLst>
          </p:nvPr>
        </p:nvGraphicFramePr>
        <p:xfrm>
          <a:off x="251520" y="908721"/>
          <a:ext cx="8712968" cy="5804344"/>
        </p:xfrm>
        <a:graphic>
          <a:graphicData uri="http://schemas.openxmlformats.org/drawingml/2006/table">
            <a:tbl>
              <a:tblPr/>
              <a:tblGrid>
                <a:gridCol w="5244414"/>
                <a:gridCol w="1218151"/>
                <a:gridCol w="1193693"/>
                <a:gridCol w="1056710"/>
              </a:tblGrid>
              <a:tr h="46804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Рост в % к 2016 году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образования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134 087,70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187 207,90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"Социальная поддержка граждан Тонкинского муниципального района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3 830,40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4 042,00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8410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5 619,30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1 876,30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"Совершенствование социальной и инженерной инфраструктуры Тонкинского муниципального района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2 406,50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3 608,00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"Содействие занятости населения Тонкинского муниципального района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культуры Тонкинского муниципального района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32 198,30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38 942,30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физической культуры и спорта в Тонкинском муниципальном районе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1 952,20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322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17 661,50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36 067,50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4"/>
          <p:cNvSpPr txBox="1"/>
          <p:nvPr/>
        </p:nvSpPr>
        <p:spPr>
          <a:xfrm>
            <a:off x="107504" y="534"/>
            <a:ext cx="8928992" cy="7386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sz="2400" b="1" spc="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2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8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sz="2400" b="1" spc="-1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sz="2400" b="1" spc="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sz="2400" b="1" spc="-2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sz="2400" b="1" spc="-5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1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15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sz="2400" b="1" spc="-5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-15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sz="2400" b="1" spc="-2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2400" b="1" spc="-1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sz="2400" b="1" spc="-65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2400" b="1" spc="-2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sz="2400" b="1" spc="5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spc="5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sz="2400" b="1" spc="-5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4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sz="2400" b="1" spc="2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5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spc="-5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тыс. руб.)</a:t>
            </a:r>
            <a:endParaRPr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6774608"/>
              </p:ext>
            </p:extLst>
          </p:nvPr>
        </p:nvGraphicFramePr>
        <p:xfrm>
          <a:off x="107504" y="895221"/>
          <a:ext cx="8712968" cy="5842035"/>
        </p:xfrm>
        <a:graphic>
          <a:graphicData uri="http://schemas.openxmlformats.org/drawingml/2006/table">
            <a:tbl>
              <a:tblPr/>
              <a:tblGrid>
                <a:gridCol w="5244414"/>
                <a:gridCol w="1218151"/>
                <a:gridCol w="1193693"/>
                <a:gridCol w="1056710"/>
              </a:tblGrid>
              <a:tr h="466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Рост в % к 2016 году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3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2 146,40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2 399,70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6683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21 618,80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46 327,10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683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предпринимательства Тонкинского муниципального района Нижегородской области" на 2015-2017 годы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8890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2015-2017 годы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3 426,10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3 414,70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6683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"Профилактика правонарушений на территории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683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"Противодействие коррупции в Тонкинском муниципальном районе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405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"Кадры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405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225 388,4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327452,2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72527" y="6321427"/>
            <a:ext cx="204788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26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1186" name="object 10"/>
          <p:cNvSpPr>
            <a:spLocks noChangeArrowheads="1"/>
          </p:cNvSpPr>
          <p:nvPr/>
        </p:nvSpPr>
        <p:spPr bwMode="auto">
          <a:xfrm>
            <a:off x="8424866" y="6388103"/>
            <a:ext cx="719137" cy="276999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1187" name="object 13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31.07.2014 года  № 403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50"/>
            <a:ext cx="2428892" cy="1200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Дети дошкольного возраста 405 чел.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5429256" y="5214950"/>
            <a:ext cx="2527120" cy="12449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Учащиеся общеобразовательных учреждений -717 чел.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3485" y="1607063"/>
            <a:ext cx="3052388" cy="203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72527" y="6321427"/>
            <a:ext cx="204788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26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1186" name="object 10"/>
          <p:cNvSpPr>
            <a:spLocks noChangeArrowheads="1"/>
          </p:cNvSpPr>
          <p:nvPr/>
        </p:nvSpPr>
        <p:spPr bwMode="auto">
          <a:xfrm>
            <a:off x="8424866" y="6388103"/>
            <a:ext cx="719137" cy="276999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1187" name="object 13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1568975"/>
              </p:ext>
            </p:extLst>
          </p:nvPr>
        </p:nvGraphicFramePr>
        <p:xfrm>
          <a:off x="107504" y="631155"/>
          <a:ext cx="8857111" cy="6142719"/>
        </p:xfrm>
        <a:graphic>
          <a:graphicData uri="http://schemas.openxmlformats.org/drawingml/2006/table">
            <a:tbl>
              <a:tblPr/>
              <a:tblGrid>
                <a:gridCol w="5234283"/>
                <a:gridCol w="1245344"/>
                <a:gridCol w="1132135"/>
                <a:gridCol w="1245349"/>
              </a:tblGrid>
              <a:tr h="5792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 в % к 2016 году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1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образования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134 087,70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187 207,90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59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общего образования"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106 695,20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113 597,60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78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дополнительного образования и воспитания детей"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8 308,20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9 047,50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66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271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4 944,00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2 048,20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271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"Кадры Тонкинского муниципального района Нижегородской области"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375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реализации муниципальной программы"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13 487,30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15 447,60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78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"Создание новых мест в общеобразовательных организациях 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47 000,00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337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молодежной политики"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7" y="135730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7" y="2214555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налоговой политики Тонкинского муниципального района Нижегородской области на 2017 год и плановый период 2018 и 2019 годов</a:t>
            </a:r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71537" y="3071810"/>
            <a:ext cx="7162848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политики Тонкинского муниципального района Нижегородской области на 2017 год и плановый период 2018 и 2019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71537" y="4000504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2017 год и на период до 2019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1537" y="5000637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2015 год и текущий период 2016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71537" y="5857893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15 муниципальных программ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2328843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18 бюджетных  учреждений;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строительство школы и другие мероприятия в области образования.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1" name="object 56"/>
          <p:cNvSpPr>
            <a:spLocks noChangeArrowheads="1"/>
          </p:cNvSpPr>
          <p:nvPr/>
        </p:nvSpPr>
        <p:spPr bwMode="auto">
          <a:xfrm>
            <a:off x="8424866" y="6388103"/>
            <a:ext cx="719137" cy="276999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214282" y="4786322"/>
            <a:ext cx="3960813" cy="12311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27 384,8 </a:t>
            </a:r>
            <a:r>
              <a:rPr lang="ru-RU" sz="1600" dirty="0">
                <a:latin typeface="Times New Roman" pitchFamily="18" charset="0"/>
              </a:rPr>
              <a:t>тыс.рублей,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57 858,6тыс.рублей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graphicFrame>
        <p:nvGraphicFramePr>
          <p:cNvPr id="60" name="Таблица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9178250"/>
              </p:ext>
            </p:extLst>
          </p:nvPr>
        </p:nvGraphicFramePr>
        <p:xfrm>
          <a:off x="4357686" y="1214424"/>
          <a:ext cx="4572032" cy="5167806"/>
        </p:xfrm>
        <a:graphic>
          <a:graphicData uri="http://schemas.openxmlformats.org/drawingml/2006/table">
            <a:tbl>
              <a:tblPr/>
              <a:tblGrid>
                <a:gridCol w="2928959"/>
                <a:gridCol w="785819"/>
                <a:gridCol w="857254"/>
              </a:tblGrid>
              <a:tr h="61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Название индикатора муниципальной программы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2016 год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2017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год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95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лет, %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99,2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99,3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Охват детей в возрасте 5-18 лет дополнительными образовательными программами (удельный вес в общей численности детей в возрасте 5-18 лет), %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Охват организованными формами отдыха и оздоровления детей школьного возраста, %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67 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67 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79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Охват детей дошкольным образованием от 1 года до 7 лет, %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82,2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82,2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495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Количество детей, отдохнувших в организациях отдыха и оздоровления детей, чел.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650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650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42844" y="3143248"/>
            <a:ext cx="39290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исполнение полномочий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органов местного самоуправления в области общего образования – </a:t>
            </a:r>
          </a:p>
          <a:p>
            <a:pPr marL="127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85 243,4 тыс.р. в том числе: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1" y="0"/>
            <a:ext cx="7072363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2015-2017 годы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76" y="214291"/>
            <a:ext cx="17621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3893301"/>
              </p:ext>
            </p:extLst>
          </p:nvPr>
        </p:nvGraphicFramePr>
        <p:xfrm>
          <a:off x="357157" y="4572009"/>
          <a:ext cx="8215371" cy="2077984"/>
        </p:xfrm>
        <a:graphic>
          <a:graphicData uri="http://schemas.openxmlformats.org/drawingml/2006/table">
            <a:tbl>
              <a:tblPr/>
              <a:tblGrid>
                <a:gridCol w="3909435"/>
                <a:gridCol w="1426893"/>
                <a:gridCol w="959681"/>
                <a:gridCol w="959681"/>
                <a:gridCol w="959681"/>
              </a:tblGrid>
              <a:tr h="971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индикатора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Ед.измерения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2015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2016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2017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Количество занимающихся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1635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1700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1800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Количество проводимых соревнований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штук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Присвоение массовых разрядов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штук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Правительства Нижегородской области от 31.07.2014 года  №406 "Об утверждении муниципальной программы «Развитие физической культуры и спорта в Тонкинском муниципальном районе Нижегородской области на 2015 – 2017 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2776"/>
            <a:ext cx="4334556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6835133"/>
              </p:ext>
            </p:extLst>
          </p:nvPr>
        </p:nvGraphicFramePr>
        <p:xfrm>
          <a:off x="-180528" y="0"/>
          <a:ext cx="942978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4651" y="0"/>
            <a:ext cx="2419351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6572266" cy="90871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жильем»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8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67" y="69269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01.08.2014 года  №407 "Об утверждении муниципальной программы "Обеспечение населения Нижегородской области доступным и комфортным жильем".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273" y="2852936"/>
            <a:ext cx="4536504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5550202"/>
              </p:ext>
            </p:extLst>
          </p:nvPr>
        </p:nvGraphicFramePr>
        <p:xfrm>
          <a:off x="142844" y="974744"/>
          <a:ext cx="8786874" cy="2811776"/>
        </p:xfrm>
        <a:graphic>
          <a:graphicData uri="http://schemas.openxmlformats.org/drawingml/2006/table">
            <a:tbl>
              <a:tblPr/>
              <a:tblGrid>
                <a:gridCol w="480505"/>
                <a:gridCol w="3319125"/>
                <a:gridCol w="1637638"/>
                <a:gridCol w="1728192"/>
                <a:gridCol w="1621414"/>
              </a:tblGrid>
              <a:tr h="50405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индикатора / непосредственного результата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ед. измерения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Значение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индикатора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непосредственного результата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0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6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Обеспеченность социальными выплатами молодых семей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Ввод жилья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кв.м.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139,2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115,4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расселенных жилых помещений (квартир)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граждан улучшивших жилищные условия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756184"/>
            <a:ext cx="4104456" cy="3078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4115243"/>
            <a:ext cx="3611893" cy="270892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4191475"/>
              </p:ext>
            </p:extLst>
          </p:nvPr>
        </p:nvGraphicFramePr>
        <p:xfrm>
          <a:off x="107504" y="764704"/>
          <a:ext cx="8856984" cy="3384376"/>
        </p:xfrm>
        <a:graphic>
          <a:graphicData uri="http://schemas.openxmlformats.org/drawingml/2006/table">
            <a:tbl>
              <a:tblPr/>
              <a:tblGrid>
                <a:gridCol w="5965055"/>
                <a:gridCol w="954481"/>
                <a:gridCol w="1037935"/>
                <a:gridCol w="899513"/>
              </a:tblGrid>
              <a:tr h="504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к 2016 году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5 619,3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1 876,3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2015-2017 годы"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09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жильем молодых семей в Тонкинском муниципальном районе Нижегородской области на 2015-2017 годы"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5 234,3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1 237,4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23,6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муниципальной программы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области»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57157" y="878440"/>
            <a:ext cx="8429683" cy="23391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08.09.2014 года  № 482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2015-2017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490100"/>
            <a:ext cx="3707904" cy="24719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3005" y="3490100"/>
            <a:ext cx="4482194" cy="299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93727" y="116632"/>
            <a:ext cx="80279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5092348"/>
              </p:ext>
            </p:extLst>
          </p:nvPr>
        </p:nvGraphicFramePr>
        <p:xfrm>
          <a:off x="571472" y="1000108"/>
          <a:ext cx="8072494" cy="5538216"/>
        </p:xfrm>
        <a:graphic>
          <a:graphicData uri="http://schemas.openxmlformats.org/drawingml/2006/table">
            <a:tbl>
              <a:tblPr/>
              <a:tblGrid>
                <a:gridCol w="6745891"/>
                <a:gridCol w="1326603"/>
              </a:tblGrid>
              <a:tr h="714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Основные индикаторы   достижения цели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и показатели непосредственных результатов  муниципальной программы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2017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14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населения,%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помощи,%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98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детьми,%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6149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граждан, получивших социальные услуги в учреждениях социального обслуживания населения,чел.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6000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6309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граждан, получивших материальную и натуральную помощь,чел.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400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73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 пожилого возраста и инвалидов, семей с детьми, охваченных социокультурными мероприятиями,чел.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1200</a:t>
                      </a:r>
                    </a:p>
                  </a:txBody>
                  <a:tcPr marL="37331" marR="373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93727" y="116632"/>
            <a:ext cx="80279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7617028"/>
              </p:ext>
            </p:extLst>
          </p:nvPr>
        </p:nvGraphicFramePr>
        <p:xfrm>
          <a:off x="714349" y="1571612"/>
          <a:ext cx="7858178" cy="4459609"/>
        </p:xfrm>
        <a:graphic>
          <a:graphicData uri="http://schemas.openxmlformats.org/drawingml/2006/table">
            <a:tbl>
              <a:tblPr/>
              <a:tblGrid>
                <a:gridCol w="5419432"/>
                <a:gridCol w="1219373"/>
                <a:gridCol w="1219373"/>
              </a:tblGrid>
              <a:tr h="4304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программ, подпрограмм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16890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"Социальная поддержка граждан Тонкинского муниципального района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3 830,40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4 042,00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6402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"Социальная поддержка семей"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8499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"Старшее поколение и социальная поддержка инвалидов"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3 690,40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3 902,00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8499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"Оказание материальной помощи"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8855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2015-2017 годы»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31" y="836712"/>
            <a:ext cx="6807129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17.09.2014 года  № 504 "Об утверждении муниципальной программы "Развитие культуры Тонкинского муниципального района Нижегородской области на 2015-2017 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2015-2017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861048"/>
            <a:ext cx="4392488" cy="27400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2017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2019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1115619" y="5000636"/>
            <a:ext cx="2952327" cy="5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жизни </a:t>
            </a:r>
            <a:r>
              <a:rPr lang="ru-RU" sz="1700" b="1" dirty="0" smtClean="0">
                <a:cs typeface="Times New Roman" pitchFamily="18" charset="0"/>
              </a:rPr>
              <a:t>населения</a:t>
            </a:r>
            <a:endParaRPr lang="ru-RU" sz="1700" b="1" dirty="0">
              <a:cs typeface="Times New Roman" pitchFamily="18" charset="0"/>
            </a:endParaRP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5277644" y="5000636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выполнение 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2910" y="135729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е и </a:t>
            </a:r>
            <a:r>
              <a:rPr sz="1600" b="1" dirty="0" err="1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>
                <a:latin typeface="Arial" pitchFamily="34" charset="0"/>
                <a:cs typeface="Arial" pitchFamily="34" charset="0"/>
              </a:rPr>
              <a:t>е</a:t>
            </a:r>
            <a:r>
              <a:rPr sz="1600" b="1" spc="5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642910" y="1928802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71472" y="2500306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00034" y="3000372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2017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2019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2285984" y="46434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6357950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5891487"/>
              </p:ext>
            </p:extLst>
          </p:nvPr>
        </p:nvGraphicFramePr>
        <p:xfrm>
          <a:off x="535182" y="1556792"/>
          <a:ext cx="7929620" cy="5150892"/>
        </p:xfrm>
        <a:graphic>
          <a:graphicData uri="http://schemas.openxmlformats.org/drawingml/2006/table">
            <a:tbl>
              <a:tblPr/>
              <a:tblGrid>
                <a:gridCol w="4151551"/>
                <a:gridCol w="1289497"/>
                <a:gridCol w="1214801"/>
                <a:gridCol w="1273771"/>
              </a:tblGrid>
              <a:tr h="4457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программ, подпрограмм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 в % к 2016 году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50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культуры Тонкинского муниципального района Нижегородской области на 2015-2017 годы"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32 198,50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38 942,30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120,94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50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1 "Развитие сферы культурно -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досуговой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деятельности, сохранение и популяризации традиционной народной культуры"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13948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17117,7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122,73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327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муниципального района"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1 830,00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2 171,70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118,67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50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7529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9385,6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124,66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3274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4 "Развитие в сфере дополнительного образования "Детская музыкальная школа" Новые стандарты- новое качество образования 2015-2017 годы"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2622,4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2883,3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109,95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28026" y="90872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88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«Развитие  культуры Тонкинского района на 2015-2017 годы»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527823"/>
              </p:ext>
            </p:extLst>
          </p:nvPr>
        </p:nvGraphicFramePr>
        <p:xfrm>
          <a:off x="179512" y="1168059"/>
          <a:ext cx="8813125" cy="3207341"/>
        </p:xfrm>
        <a:graphic>
          <a:graphicData uri="http://schemas.openxmlformats.org/drawingml/2006/table">
            <a:tbl>
              <a:tblPr/>
              <a:tblGrid>
                <a:gridCol w="5544616"/>
                <a:gridCol w="1080120"/>
                <a:gridCol w="936104"/>
                <a:gridCol w="1252285"/>
              </a:tblGrid>
              <a:tr h="748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программ, подпрограмм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рост в % к 2016 году</a:t>
                      </a:r>
                    </a:p>
                  </a:txBody>
                  <a:tcPr marL="5042" marR="5042" marT="5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8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5 "Развитие в сфере дополнительного образования "Детская художественная школа" Сохранение и популяризация изобразительного искусства"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1787,9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1874,3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104,83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752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6 "Молодежь Тонкинского муниципального района Нижегородской области"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58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7 "Обеспечение реализации муниципальной программы "Развитие культуры Тонкинского муниципального района Нижегородской области на 2015-2017 годы"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4428,2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4742,9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107,11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694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8 Укрепление материально-технической базы учреждений культуры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766,8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42" marR="5042" marT="50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75556" y="809567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56" y="4509120"/>
            <a:ext cx="3383868" cy="2255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4488904"/>
            <a:ext cx="3412526" cy="2276128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3528" y="23142"/>
            <a:ext cx="8496944" cy="88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«Развитие  культуры Тонкинского района на 2015-2017 годы»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395435"/>
              </p:ext>
            </p:extLst>
          </p:nvPr>
        </p:nvGraphicFramePr>
        <p:xfrm>
          <a:off x="107505" y="857232"/>
          <a:ext cx="8893652" cy="5956144"/>
        </p:xfrm>
        <a:graphic>
          <a:graphicData uri="http://schemas.openxmlformats.org/drawingml/2006/table">
            <a:tbl>
              <a:tblPr/>
              <a:tblGrid>
                <a:gridCol w="5040560"/>
                <a:gridCol w="2232248"/>
                <a:gridCol w="1620844"/>
              </a:tblGrid>
              <a:tr h="705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индикатора достижения целей Программы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Значения индикаторов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окончании реализации Программы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4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заработная плата работников культуры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14 555,53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Повышение уровня удовлетворенности граждан Тонкинского муниципального района  Нижегородской области качеством предоставления муниципальных услуг.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зарегистрированных пользователей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Библиотечный фонд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публичных библиотек, подключенных к сети Интернет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Доля к общему числу библиотек %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участников клубных формирований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97,9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6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Проценты к общему объему основного музейного фонда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6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Увеличение посещаемости МБУК «Народный краеведческий музей»  Тонкинского муниципального района Нижегородской области.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Посещений на 1 жителя в год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8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Число учащихся дополнительного образования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28291" marR="28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остановлением администрации Тонкинского муниципального района Нижегородской области от 23.09.2014 года  №511 "Об утверждении  муниципальной программы "Развитие агропромышленного комплекса Тонкинского муниципального района Нижегородской области“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2015-2020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824" y="4610976"/>
            <a:ext cx="2716262" cy="18108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5532" y="4609961"/>
            <a:ext cx="2717782" cy="181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821153"/>
            <a:ext cx="2860691" cy="1907127"/>
          </a:xfrm>
          <a:prstGeom prst="rect">
            <a:avLst/>
          </a:prstGeom>
        </p:spPr>
      </p:pic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8505832"/>
              </p:ext>
            </p:extLst>
          </p:nvPr>
        </p:nvGraphicFramePr>
        <p:xfrm>
          <a:off x="357157" y="928670"/>
          <a:ext cx="8429684" cy="4022663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5525137"/>
                <a:gridCol w="1023865"/>
                <a:gridCol w="1007539"/>
                <a:gridCol w="873143"/>
              </a:tblGrid>
              <a:tr h="56900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 (подпрограммы)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2016 год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 год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Рост, 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8717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17 661,50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36 067,50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9604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14 067,00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15 012,40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8804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2 "Устойчивое развитие сельских территорий Тонкинского муниципального района Нижегородской области" до 2020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17 145,00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069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  <p:sp>
        <p:nvSpPr>
          <p:cNvPr id="9" name="Овал 8"/>
          <p:cNvSpPr/>
          <p:nvPr/>
        </p:nvSpPr>
        <p:spPr>
          <a:xfrm>
            <a:off x="4120344" y="4780296"/>
            <a:ext cx="4647727" cy="19888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Увеличение ассигнований по данной программе связано с началом реконструкции водопровода в с. Б. Содомово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8928502"/>
              </p:ext>
            </p:extLst>
          </p:nvPr>
        </p:nvGraphicFramePr>
        <p:xfrm>
          <a:off x="27088" y="821484"/>
          <a:ext cx="9009408" cy="5687343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6849168"/>
                <a:gridCol w="1080120"/>
                <a:gridCol w="1080120"/>
              </a:tblGrid>
              <a:tr h="594360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48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хозяйства,%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104,8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360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организаций,%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14000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39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1016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19200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21200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00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377,7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402,1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1500174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29.08.2014 года  № 465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2015-2017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2015-2017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28596" y="3929066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1738796"/>
              </p:ext>
            </p:extLst>
          </p:nvPr>
        </p:nvGraphicFramePr>
        <p:xfrm>
          <a:off x="107504" y="1124744"/>
          <a:ext cx="8712968" cy="3555892"/>
        </p:xfrm>
        <a:graphic>
          <a:graphicData uri="http://schemas.openxmlformats.org/drawingml/2006/table">
            <a:tbl>
              <a:tblPr/>
              <a:tblGrid>
                <a:gridCol w="5544616"/>
                <a:gridCol w="1080120"/>
                <a:gridCol w="1080120"/>
                <a:gridCol w="1008112"/>
              </a:tblGrid>
              <a:tr h="571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муниципальной программы, тыс. руб.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Рост,%</a:t>
                      </a: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2015-2017 годы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3 426,1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3 414,7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пожарной безопасности"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66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"Профилактика терроризма и экстремизма"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171,0 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"Повышение безопасности дорожного движения"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 Улучшение условий и охраны труда"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206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от чрезвычайных ситуаций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2 632,0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2 816,0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778447" y="4979591"/>
            <a:ext cx="778674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 2017 года противопожарные и антитеррористические мероприятия включены в отраслевые программы образования и культуры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500033" y="164305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30.09.2014 года  №530 "Об утверждении муниципальной программы "Совершенствование социальной и инженерной инфраструктуры Тонкинского муниципального района на 2015-2017 годы». 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2015-2017 годы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6647517"/>
              </p:ext>
            </p:extLst>
          </p:nvPr>
        </p:nvGraphicFramePr>
        <p:xfrm>
          <a:off x="428594" y="1006841"/>
          <a:ext cx="8215372" cy="2892699"/>
        </p:xfrm>
        <a:graphic>
          <a:graphicData uri="http://schemas.openxmlformats.org/drawingml/2006/table">
            <a:tbl>
              <a:tblPr/>
              <a:tblGrid>
                <a:gridCol w="4474570"/>
                <a:gridCol w="1292205"/>
                <a:gridCol w="1293216"/>
                <a:gridCol w="1155381"/>
              </a:tblGrid>
              <a:tr h="351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Рост, %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6487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"Совершенствование социальной и инженерной инфраструктуры Тонкинского муниципального района на 2015-2017 годы"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2 406,50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3 608,00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реализации муниципальной программы"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1 906,50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2 908,00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CF5"/>
                    </a:solidFill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42844" y="4643446"/>
            <a:ext cx="2714644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Строительство внутриквартальных дворовых сетей 200 тыс. руб.</a:t>
            </a:r>
            <a:endParaRPr lang="ru-RU" sz="2000" dirty="0"/>
          </a:p>
        </p:txBody>
      </p:sp>
      <p:sp>
        <p:nvSpPr>
          <p:cNvPr id="9" name="Овал 8"/>
          <p:cNvSpPr/>
          <p:nvPr/>
        </p:nvSpPr>
        <p:spPr>
          <a:xfrm>
            <a:off x="3071802" y="4643446"/>
            <a:ext cx="2714644" cy="17954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Развитие малоэтажного строительства 300 тыс. руб.</a:t>
            </a:r>
            <a:endParaRPr lang="ru-RU" sz="2000" dirty="0"/>
          </a:p>
        </p:txBody>
      </p:sp>
      <p:sp>
        <p:nvSpPr>
          <p:cNvPr id="10" name="Овал 9"/>
          <p:cNvSpPr/>
          <p:nvPr/>
        </p:nvSpPr>
        <p:spPr>
          <a:xfrm>
            <a:off x="6000760" y="4572008"/>
            <a:ext cx="2714644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Благоустройство </a:t>
            </a:r>
            <a:r>
              <a:rPr lang="ru-RU" sz="2000" dirty="0" smtClean="0"/>
              <a:t>полигона</a:t>
            </a:r>
            <a:r>
              <a:rPr lang="ru-RU" dirty="0" smtClean="0"/>
              <a:t> ТБО 200 тыс. руб.</a:t>
            </a:r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0034" y="4143380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endParaRPr lang="ru-RU" sz="2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0872" y="-23751"/>
            <a:ext cx="8229600" cy="10129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Какие показатели характеризуют наш район в 2016 году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70407" y="3679284"/>
            <a:ext cx="331236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Отгрузка товаров собственного производства, выполнено работ и услуг собственными силами – 520 млн. руб.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36098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Инвестиции в основной капитал- 156млн. руб.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08623" y="1700810"/>
            <a:ext cx="3374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Площадь района  -1018 кв. км.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42933" y="2204864"/>
            <a:ext cx="3339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Численность населения района - 8008 чел.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5205100"/>
            <a:ext cx="80992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u="none" strike="noStrike" dirty="0" smtClean="0">
                <a:effectLst/>
              </a:rPr>
              <a:t>Муниципальные  образования района:</a:t>
            </a:r>
            <a:r>
              <a:rPr lang="ru-RU" u="none" strike="noStrike" baseline="0" dirty="0" smtClean="0">
                <a:effectLst/>
              </a:rPr>
              <a:t> </a:t>
            </a:r>
          </a:p>
          <a:p>
            <a:pPr fontAlgn="b"/>
            <a:r>
              <a:rPr lang="ru-RU" u="none" strike="noStrike" baseline="0" dirty="0" smtClean="0">
                <a:effectLst/>
              </a:rPr>
              <a:t>р.п.Тонкино, Пакалевский сельсовет, Большесодомовский сельсовет, Бердниковский сельсовет, Вязовский сельсовет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"/>
            <a:r>
              <a:rPr lang="ru-RU" dirty="0"/>
              <a:t>Муниципальных учреждений - </a:t>
            </a:r>
            <a:r>
              <a:rPr lang="ru-RU" dirty="0" smtClean="0"/>
              <a:t>41</a:t>
            </a:r>
            <a:endParaRPr lang="ru-RU" dirty="0"/>
          </a:p>
          <a:p>
            <a:pPr fontAlgn="b"/>
            <a:r>
              <a:rPr lang="ru-RU" dirty="0"/>
              <a:t>Из них: учреждения образования -  </a:t>
            </a:r>
            <a:r>
              <a:rPr lang="ru-RU" dirty="0" smtClean="0"/>
              <a:t>16, </a:t>
            </a:r>
            <a:r>
              <a:rPr lang="ru-RU" dirty="0"/>
              <a:t>учреждения культуры - </a:t>
            </a:r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06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955040976"/>
              </p:ext>
            </p:extLst>
          </p:nvPr>
        </p:nvGraphicFramePr>
        <p:xfrm>
          <a:off x="179512" y="855296"/>
          <a:ext cx="8640960" cy="5598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0041029"/>
              </p:ext>
            </p:extLst>
          </p:nvPr>
        </p:nvGraphicFramePr>
        <p:xfrm>
          <a:off x="1" y="836712"/>
          <a:ext cx="9036496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375165" y="7783"/>
            <a:ext cx="8358266" cy="8572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/>
        </p:nvGraphicFramePr>
        <p:xfrm>
          <a:off x="-74341" y="379839"/>
          <a:ext cx="9292683" cy="4406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5072074"/>
            <a:ext cx="7286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5240" algn="ctr">
              <a:lnSpc>
                <a:spcPct val="100000"/>
              </a:lnSpc>
            </a:pPr>
            <a:r>
              <a:rPr lang="ru-RU" sz="1400" b="1" spc="-1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Муниципальный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4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лг </a:t>
            </a:r>
            <a:r>
              <a:rPr lang="ru-RU" sz="14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района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4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</a:t>
            </a:r>
            <a:r>
              <a:rPr lang="ru-RU" sz="1400" b="1" spc="-5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х</a:t>
            </a:r>
            <a:r>
              <a:rPr lang="ru-RU" sz="1400" b="1" spc="-4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д</a:t>
            </a:r>
            <a:r>
              <a:rPr lang="ru-RU" sz="14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</a:t>
            </a:r>
            <a:r>
              <a:rPr lang="ru-RU" sz="1400" b="1" spc="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т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ся </a:t>
            </a:r>
            <a:r>
              <a:rPr lang="ru-RU" sz="1400" b="1" spc="7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 </a:t>
            </a:r>
            <a:r>
              <a:rPr lang="ru-RU" sz="1400" b="1" spc="70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э</a:t>
            </a:r>
            <a:r>
              <a:rPr lang="ru-RU" sz="14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400" b="1" spc="-3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мич</a:t>
            </a:r>
            <a:r>
              <a:rPr lang="ru-RU" sz="1400" b="1" spc="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с</a:t>
            </a:r>
            <a:r>
              <a:rPr lang="ru-RU" sz="14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к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и </a:t>
            </a:r>
            <a:r>
              <a:rPr lang="ru-RU" sz="1400" b="1" spc="65" dirty="0" smtClean="0">
                <a:solidFill>
                  <a:srgbClr val="133E6A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-2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б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400" b="1" spc="-1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з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spc="-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п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асн</a:t>
            </a:r>
            <a:r>
              <a:rPr lang="ru-RU" sz="1400" b="1" spc="-2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м ур</a:t>
            </a:r>
            <a:r>
              <a:rPr lang="ru-RU" sz="1400" b="1" spc="-3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о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в</a:t>
            </a:r>
            <a:r>
              <a:rPr lang="ru-RU" sz="1400" b="1" spc="-10" dirty="0" smtClean="0">
                <a:solidFill>
                  <a:srgbClr val="133E6A"/>
                </a:solidFill>
                <a:latin typeface="Times New Roman"/>
                <a:cs typeface="Times New Roman"/>
              </a:rPr>
              <a:t>н</a:t>
            </a:r>
            <a:r>
              <a:rPr lang="ru-RU" sz="1400" b="1" spc="5" dirty="0" smtClean="0">
                <a:solidFill>
                  <a:srgbClr val="133E6A"/>
                </a:solidFill>
                <a:latin typeface="Times New Roman"/>
                <a:cs typeface="Times New Roman"/>
              </a:rPr>
              <a:t>е</a:t>
            </a: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15240"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133E6A"/>
                </a:solidFill>
                <a:latin typeface="Times New Roman"/>
                <a:cs typeface="Times New Roman"/>
              </a:rPr>
              <a:t>Размер предельного объема муниципального долга соответствует пределу, установленному Бюджетным кодексом РФ.</a:t>
            </a:r>
            <a:endParaRPr lang="ru-RU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62F05-3258-413E-AB7A-760B4A41915F}" type="slidenum">
              <a:rPr lang="ru-RU"/>
              <a:pPr>
                <a:defRPr/>
              </a:pPr>
              <a:t>63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428868"/>
            <a:ext cx="4442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http://www.tonkino.ru/byudzhet-2017-god/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225069-974A-46BC-9E3E-EE210FC97122}" type="slidenum">
              <a:rPr lang="ru-RU"/>
              <a:pPr>
                <a:defRPr/>
              </a:pPr>
              <a:t>64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Динамика прогнозных показателей социально-экономического развития района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54360026"/>
              </p:ext>
            </p:extLst>
          </p:nvPr>
        </p:nvGraphicFramePr>
        <p:xfrm>
          <a:off x="5076056" y="1196752"/>
          <a:ext cx="360040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9765361"/>
              </p:ext>
            </p:extLst>
          </p:nvPr>
        </p:nvGraphicFramePr>
        <p:xfrm>
          <a:off x="5004048" y="1340768"/>
          <a:ext cx="370790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65710930"/>
              </p:ext>
            </p:extLst>
          </p:nvPr>
        </p:nvGraphicFramePr>
        <p:xfrm>
          <a:off x="755576" y="1196752"/>
          <a:ext cx="3605213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56012049"/>
              </p:ext>
            </p:extLst>
          </p:nvPr>
        </p:nvGraphicFramePr>
        <p:xfrm>
          <a:off x="4572000" y="37170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95759780"/>
              </p:ext>
            </p:extLst>
          </p:nvPr>
        </p:nvGraphicFramePr>
        <p:xfrm>
          <a:off x="4543400" y="105273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46166762"/>
              </p:ext>
            </p:extLst>
          </p:nvPr>
        </p:nvGraphicFramePr>
        <p:xfrm>
          <a:off x="755576" y="3861049"/>
          <a:ext cx="3888432" cy="2599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32071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fld id="{81D60167-4931-47E6-BA6A-407CBD079E47}" type="slidenum">
              <a:rPr sz="1100" b="1" dirty="0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9</a:t>
            </a:fld>
            <a:endParaRPr sz="1100" dirty="0">
              <a:latin typeface="Constantia"/>
              <a:cs typeface="Constanti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 на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ой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лит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ки</a:t>
                      </a:r>
                      <a:r>
                        <a:rPr sz="1400" spc="-1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трасле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ых 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анов исп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ьн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ласти</a:t>
                      </a:r>
                      <a:r>
                        <a:rPr sz="1400" spc="-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ок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5337</TotalTime>
  <Words>5299</Words>
  <Application>Microsoft Office PowerPoint</Application>
  <PresentationFormat>Экран (4:3)</PresentationFormat>
  <Paragraphs>1398</Paragraphs>
  <Slides>64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64</vt:i4>
      </vt:variant>
    </vt:vector>
  </HeadingPairs>
  <TitlesOfParts>
    <vt:vector size="67" baseType="lpstr">
      <vt:lpstr>Тема Office</vt:lpstr>
      <vt:lpstr>Диаграмма</vt:lpstr>
      <vt:lpstr>Лист</vt:lpstr>
      <vt:lpstr>Слайд 1</vt:lpstr>
      <vt:lpstr>Что такое « Бюджет для граждан»</vt:lpstr>
      <vt:lpstr>Что такое бюджет</vt:lpstr>
      <vt:lpstr>На чем основывается составление проекта районного бюджета</vt:lpstr>
      <vt:lpstr>Слайд 5</vt:lpstr>
      <vt:lpstr>Какие показатели характеризуют наш район в 2016 году</vt:lpstr>
      <vt:lpstr>Динамика прогнозных показателей социально-экономического развития района </vt:lpstr>
      <vt:lpstr>Из чего состоит бюджетная система Тонкинского муниципального района</vt:lpstr>
      <vt:lpstr>Слайд 9</vt:lpstr>
      <vt:lpstr>Слайд 10</vt:lpstr>
      <vt:lpstr>Слайд 11</vt:lpstr>
      <vt:lpstr>Слайд 12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Каковы основные параметры районного бюджета </vt:lpstr>
      <vt:lpstr>Из каких поступлений формируются доходы районного бюджета </vt:lpstr>
      <vt:lpstr>Какие основные виды налоговых и неналоговых доходов поступят в районный бюджет </vt:lpstr>
      <vt:lpstr>Слайд 18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Собственные доходы поселений в 2017 году  в расчете на 1 жителя до и после предоставления финансовой помощи на 2017 год, тыс. рублей</vt:lpstr>
      <vt:lpstr>Слайд 22</vt:lpstr>
      <vt:lpstr>Слайд 23</vt:lpstr>
      <vt:lpstr>Слайд 24</vt:lpstr>
      <vt:lpstr>Слайд 25</vt:lpstr>
      <vt:lpstr>Что такое программный бюджет</vt:lpstr>
      <vt:lpstr>Сколько средств районного бюджета распределено в рамках муниципальных программ 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на 2015-2017 годы».</vt:lpstr>
      <vt:lpstr>Слайд 42</vt:lpstr>
      <vt:lpstr>МП "Обеспечение населения доступным и комфортным жильем»</vt:lpstr>
      <vt:lpstr>Индикаторы достижения цели и показатели непосредственных результатов программы</vt:lpstr>
      <vt:lpstr>Слайд 45</vt:lpstr>
      <vt:lpstr>Слайд 46</vt:lpstr>
      <vt:lpstr>Слайд 47</vt:lpstr>
      <vt:lpstr>Слайд 48</vt:lpstr>
      <vt:lpstr>МП  «Развитие  культуры Тонкинского района на 2015-2017 годы» </vt:lpstr>
      <vt:lpstr>Слайд 50</vt:lpstr>
      <vt:lpstr>Слайд 51</vt:lpstr>
      <vt:lpstr>Индикаторы достижения целей и непосредственных результатов  муниципальной программы 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Company>Отдел экономики и прогнозирования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dohod_2</cp:lastModifiedBy>
  <cp:revision>525</cp:revision>
  <cp:lastPrinted>2014-11-26T08:33:45Z</cp:lastPrinted>
  <dcterms:created xsi:type="dcterms:W3CDTF">2013-11-18T10:33:29Z</dcterms:created>
  <dcterms:modified xsi:type="dcterms:W3CDTF">2016-12-14T05:55:38Z</dcterms:modified>
</cp:coreProperties>
</file>