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1.xml" ContentType="application/vnd.openxmlformats-officedocument.presentationml.notesSlid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notesSlides/notesSlide2.xml" ContentType="application/vnd.openxmlformats-officedocument.presentationml.notesSlide+xml"/>
  <Override PartName="/ppt/charts/chart18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9.xml" ContentType="application/vnd.openxmlformats-officedocument.drawingml.chart+xml"/>
  <Override PartName="/ppt/drawings/drawing2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charts/chart2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96" r:id="rId2"/>
    <p:sldId id="291" r:id="rId3"/>
    <p:sldId id="259" r:id="rId4"/>
    <p:sldId id="326" r:id="rId5"/>
    <p:sldId id="327" r:id="rId6"/>
    <p:sldId id="272" r:id="rId7"/>
    <p:sldId id="339" r:id="rId8"/>
    <p:sldId id="29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276" r:id="rId21"/>
    <p:sldId id="292" r:id="rId22"/>
    <p:sldId id="293" r:id="rId23"/>
    <p:sldId id="277" r:id="rId24"/>
    <p:sldId id="278" r:id="rId25"/>
    <p:sldId id="281" r:id="rId26"/>
    <p:sldId id="298" r:id="rId27"/>
    <p:sldId id="300" r:id="rId28"/>
    <p:sldId id="301" r:id="rId29"/>
    <p:sldId id="282" r:id="rId30"/>
    <p:sldId id="283" r:id="rId31"/>
    <p:sldId id="322" r:id="rId32"/>
    <p:sldId id="323" r:id="rId33"/>
    <p:sldId id="324" r:id="rId34"/>
    <p:sldId id="325" r:id="rId35"/>
    <p:sldId id="308" r:id="rId36"/>
    <p:sldId id="319" r:id="rId37"/>
    <p:sldId id="320" r:id="rId38"/>
    <p:sldId id="321" r:id="rId39"/>
    <p:sldId id="309" r:id="rId40"/>
    <p:sldId id="311" r:id="rId41"/>
    <p:sldId id="316" r:id="rId42"/>
    <p:sldId id="317" r:id="rId43"/>
    <p:sldId id="312" r:id="rId44"/>
    <p:sldId id="315" r:id="rId45"/>
    <p:sldId id="318" r:id="rId46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FFFF66"/>
    <a:srgbClr val="33CC33"/>
    <a:srgbClr val="CCFF99"/>
    <a:srgbClr val="336600"/>
    <a:srgbClr val="006600"/>
    <a:srgbClr val="3333CC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728" autoAdjust="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dmin\&#1056;&#1072;&#1073;&#1086;&#1095;&#1080;&#1081;%20&#1089;&#1090;&#1086;&#1083;\&#1041;&#1070;&#1044;&#1046;&#1045;&#1058;%20&#1044;&#1051;&#1071;%20&#1043;&#1056;&#1040;&#1046;&#1044;&#1040;&#1053;%202016%20&#1075;&#1086;&#1076;\&#1076;&#1080;&#1072;&#1075;&#1088;&#1072;&#1084;&#1084;&#1072;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dmin\&#1052;&#1086;&#1080;%20&#1076;&#1086;&#1082;&#1091;&#1084;&#1077;&#1085;&#1090;&#1099;\&#1050;&#1083;&#1080;&#1084;&#1086;&#1074;&#1072;\&#1041;&#1102;&#1076;&#1078;&#1077;&#1090;%202016\&#1041;&#1102;&#1076;&#1078;&#1077;&#1090;%20&#1076;&#1083;&#1103;%20&#1075;&#1088;&#1072;&#1078;&#1076;&#1072;&#1085;%202016\&#1088;&#1072;&#1079;&#1076;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dmin\&#1052;&#1086;&#1080;%20&#1076;&#1086;&#1082;&#1091;&#1084;&#1077;&#1085;&#1090;&#1099;\&#1050;&#1083;&#1080;&#1084;&#1086;&#1074;&#1072;\&#1041;&#1102;&#1076;&#1078;&#1077;&#1090;%202016\&#1041;&#1102;&#1076;&#1078;&#1077;&#1090;%20&#1076;&#1083;&#1103;%20&#1075;&#1088;&#1072;&#1078;&#1076;&#1072;&#1085;%202016\&#1088;&#1072;&#1079;&#1076;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dmin\&#1052;&#1086;&#1080;%20&#1076;&#1086;&#1082;&#1091;&#1084;&#1077;&#1085;&#1090;&#1099;\&#1050;&#1083;&#1080;&#1084;&#1086;&#1074;&#1072;\&#1041;&#1102;&#1076;&#1078;&#1077;&#1090;%202016\&#1041;&#1102;&#1076;&#1078;&#1077;&#1090;%20&#1076;&#1083;&#1103;%20&#1075;&#1088;&#1072;&#1078;&#1076;&#1072;&#1085;%202016\&#1088;&#1072;&#1079;&#1076;.xlsx" TargetMode="Externa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admin\&#1052;&#1086;&#1080;%20&#1076;&#1086;&#1082;&#1091;&#1084;&#1077;&#1085;&#1090;&#1099;\2016%20&#1075;&#1086;&#1076;\&#1082;%20&#1087;&#1091;&#1073;&#1083;%20&#1089;&#1083;&#1091;&#1096;\&#1091;%20&#1073;&#1102;&#1076;&#1078;&#1077;&#1090;&#1091;%20&#1076;&#1083;&#1103;%20&#1075;&#1088;&#1072;&#1078;&#1076;&#1072;&#1085;\&#1044;&#1080;&#1072;&#1075;&#1088;&#1072;&#1084;&#1084;&#1099;%20&#1073;&#1102;&#1076;&#1078;&#1077;&#1090;%20&#1076;&#1083;&#1103;%20&#1075;&#1088;&#1072;&#1078;&#1076;&#1072;&#1085;.xls" TargetMode="Externa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Documents%20and%20Settings\admin\&#1052;&#1086;&#1080;%20&#1076;&#1086;&#1082;&#1091;&#1084;&#1077;&#1085;&#1090;&#1099;\2016%20&#1075;&#1086;&#1076;\&#1082;%20&#1087;&#1091;&#1073;&#1083;%20&#1089;&#1083;&#1091;&#1096;\&#1091;%20&#1073;&#1102;&#1076;&#1078;&#1077;&#1090;&#1091;%20&#1076;&#1083;&#1103;%20&#1075;&#1088;&#1072;&#1078;&#1076;&#1072;&#1085;\&#1044;&#1080;&#1072;&#1075;&#1088;&#1072;&#1084;&#1084;&#1099;%20&#1073;&#1102;&#1076;&#1078;&#1077;&#1090;%20&#1076;&#1083;&#1103;%20&#1075;&#1088;&#1072;&#1078;&#1076;&#1072;&#1085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5\&#1044;&#1080;&#1072;&#1075;&#1088;&#1072;&#1084;&#1084;&#1099;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ocuments%20and%20Settings\admin\&#1056;&#1072;&#1073;&#1086;&#1095;&#1080;&#1081;%20&#1089;&#1090;&#1086;&#1083;\&#1088;&#1072;&#1073;&#1086;&#1090;&#1072;2016\&#1091;&#1087;&#1088;%20&#1092;&#1080;&#1085;&#1072;&#1085;&#1089;&#1072;&#1084;&#1080;%202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5\&#1044;&#1080;&#1072;&#1075;&#1088;&#1072;&#1084;&#1084;&#1099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5\&#1044;&#1080;&#1072;&#1075;&#1088;&#1072;&#1084;&#1084;&#1099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5\&#1044;&#1080;&#1072;&#1075;&#1088;&#1072;&#1084;&#1084;&#1099;%202015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5\&#1044;&#1080;&#1072;&#1075;&#1088;&#1072;&#1084;&#1084;&#1099;%202015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Инвестиции на душу населения, </a:t>
            </a:r>
            <a:r>
              <a:rPr lang="ru-RU" dirty="0" smtClean="0"/>
              <a:t>руб.</a:t>
            </a:r>
            <a:endParaRPr lang="ru-RU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590336"/>
        <c:axId val="82601472"/>
      </c:barChart>
      <c:catAx>
        <c:axId val="82590336"/>
        <c:scaling>
          <c:orientation val="minMax"/>
        </c:scaling>
        <c:delete val="0"/>
        <c:axPos val="b"/>
        <c:majorTickMark val="out"/>
        <c:minorTickMark val="none"/>
        <c:tickLblPos val="nextTo"/>
        <c:crossAx val="82601472"/>
        <c:crosses val="autoZero"/>
        <c:auto val="1"/>
        <c:lblAlgn val="ctr"/>
        <c:lblOffset val="100"/>
        <c:noMultiLvlLbl val="0"/>
      </c:catAx>
      <c:valAx>
        <c:axId val="826014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25903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501211764892049"/>
          <c:y val="8.1791967096706969E-2"/>
          <c:w val="0.89498788235107962"/>
          <c:h val="0.71842436798342624"/>
        </c:manualLayout>
      </c:layout>
      <c:pie3DChart>
        <c:varyColors val="1"/>
        <c:ser>
          <c:idx val="1"/>
          <c:order val="1"/>
          <c:tx>
            <c:strRef>
              <c:f>Лист1!$D$4:$D$5</c:f>
              <c:strCache>
                <c:ptCount val="1"/>
                <c:pt idx="0">
                  <c:v>2014 год %</c:v>
                </c:pt>
              </c:strCache>
            </c:strRef>
          </c:tx>
          <c:explosion val="25"/>
          <c:dPt>
            <c:idx val="0"/>
            <c:bubble3D val="0"/>
            <c:explosion val="0"/>
            <c:spPr>
              <a:solidFill>
                <a:srgbClr val="FF0000"/>
              </a:solidFill>
            </c:spPr>
          </c:dPt>
          <c:dPt>
            <c:idx val="1"/>
            <c:bubble3D val="0"/>
            <c:explosion val="10"/>
            <c:spPr>
              <a:solidFill>
                <a:srgbClr val="FFFF00"/>
              </a:solidFill>
            </c:spPr>
          </c:dPt>
          <c:dPt>
            <c:idx val="2"/>
            <c:bubble3D val="0"/>
            <c:explosion val="26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-8.0921041119860246E-2"/>
                  <c:y val="-6.0786672499270923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/>
                      <a:t> 10%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8.2545713035870522E-2"/>
                  <c:y val="-3.401501895596389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3.2926071741032369E-2"/>
                  <c:y val="9.2891513560805026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Лист1!$B$6:$B$8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Лист1!$D$6:$D$8</c:f>
              <c:numCache>
                <c:formatCode>0</c:formatCode>
                <c:ptCount val="3"/>
                <c:pt idx="0">
                  <c:v>9.9857801464577509</c:v>
                </c:pt>
                <c:pt idx="1">
                  <c:v>2.0525809310352416</c:v>
                </c:pt>
                <c:pt idx="2">
                  <c:v>87.961638922507007</c:v>
                </c:pt>
              </c:numCache>
            </c:numRef>
          </c:val>
        </c:ser>
        <c:ser>
          <c:idx val="0"/>
          <c:order val="0"/>
          <c:tx>
            <c:strRef>
              <c:f>Лист1!$C$4:$C$5</c:f>
              <c:strCache>
                <c:ptCount val="1"/>
                <c:pt idx="0">
                  <c:v>2014 год тыс.руб</c:v>
                </c:pt>
              </c:strCache>
            </c:strRef>
          </c:tx>
          <c:cat>
            <c:strRef>
              <c:f>Лист1!$B$6:$B$8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Лист1!$C$6:$C$8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8.5917539125216547E-2"/>
          <c:y val="0.75918087903305864"/>
          <c:w val="0.85135308674435106"/>
          <c:h val="0.24081912096694144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863940816955016E-2"/>
          <c:y val="2.1118804910344423E-2"/>
          <c:w val="0.91150803649473888"/>
          <c:h val="0.97888109538771662"/>
        </c:manualLayout>
      </c:layout>
      <c:pie3DChart>
        <c:varyColors val="1"/>
        <c:ser>
          <c:idx val="1"/>
          <c:order val="1"/>
          <c:explosion val="21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explosion val="23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-0.10811461067366579"/>
                  <c:y val="-8.76199329250510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3.9505896332795182E-3"/>
                  <c:y val="-8.52137517847644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6267279090113784E-2"/>
                  <c:y val="7.605752405949259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Лист2!$D$5:$D$7</c:f>
              <c:numCache>
                <c:formatCode>0</c:formatCode>
                <c:ptCount val="3"/>
                <c:pt idx="0">
                  <c:v>17.794812091642193</c:v>
                </c:pt>
                <c:pt idx="1">
                  <c:v>1.2049472060966824</c:v>
                </c:pt>
                <c:pt idx="2">
                  <c:v>81.00024070226111</c:v>
                </c:pt>
              </c:numCache>
            </c:numRef>
          </c:val>
        </c:ser>
        <c:ser>
          <c:idx val="0"/>
          <c:order val="0"/>
          <c:cat>
            <c:strRef>
              <c:f>Лист2!$B$5:$B$7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Лист2!$C$5:$C$7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669902912621464E-2"/>
          <c:y val="0.14072494669509594"/>
          <c:w val="0.83009708737864074"/>
          <c:h val="0.7292110874200427"/>
        </c:manualLayout>
      </c:layout>
      <c:doughnut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chemeClr val="accent1"/>
            </a:solidFill>
            <a:ln w="12594">
              <a:solidFill>
                <a:schemeClr val="tx1"/>
              </a:solidFill>
              <a:prstDash val="solid"/>
            </a:ln>
          </c:spPr>
          <c:dPt>
            <c:idx val="1"/>
            <c:bubble3D val="0"/>
            <c:spPr>
              <a:solidFill>
                <a:schemeClr val="accent2"/>
              </a:solidFill>
              <a:ln w="1259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8.6005295204024043E-3"/>
                  <c:y val="9.0219814432074309E-3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 smtClean="0"/>
                      <a:t>8,2; (90%)</a:t>
                    </a:r>
                    <a:endParaRPr lang="ru-RU" dirty="0"/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453305544210923E-2"/>
                  <c:y val="-1.5750241746097292E-3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/>
                      <a:t>0</a:t>
                    </a:r>
                    <a:r>
                      <a:rPr lang="ru-RU" dirty="0" smtClean="0"/>
                      <a:t>,9</a:t>
                    </a:r>
                    <a:r>
                      <a:rPr lang="ru-RU" dirty="0"/>
                      <a:t>; </a:t>
                    </a:r>
                    <a:r>
                      <a:rPr lang="ru-RU" dirty="0" smtClean="0"/>
                      <a:t>(10%)</a:t>
                    </a:r>
                    <a:endParaRPr lang="ru-RU" dirty="0"/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Mode val="edge"/>
                  <c:yMode val="edge"/>
                  <c:x val="0.13349514563106826"/>
                  <c:y val="0.18763326226012794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t>5,8; (29%)</a:t>
                    </a:r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noFill/>
              <a:ln w="25187">
                <a:noFill/>
              </a:ln>
            </c:spPr>
            <c:txPr>
              <a:bodyPr/>
              <a:lstStyle/>
              <a:p>
                <a:pPr>
                  <a:defRPr sz="176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Дотация на выравнивание бюджетной обеспеченности поселений</c:v>
                </c:pt>
                <c:pt idx="1">
                  <c:v>Трансферты на поддержку мер по обеспечению сбалансированности бюджетов поселений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0.9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 w="25187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6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17391304347827"/>
          <c:y val="9.1127098321343192E-2"/>
          <c:w val="0.81449275362318974"/>
          <c:h val="0.848920863309353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До выравнвания</c:v>
                </c:pt>
              </c:strCache>
            </c:strRef>
          </c:tx>
          <c:spPr>
            <a:solidFill>
              <a:schemeClr val="accent1"/>
            </a:solidFill>
            <a:ln w="7133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2.1822669845734735E-2"/>
                  <c:y val="-8.298275158258218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4266">
                <a:noFill/>
              </a:ln>
            </c:spPr>
            <c:txPr>
              <a:bodyPr/>
              <a:lstStyle/>
              <a:p>
                <a:pPr>
                  <a:defRPr sz="1011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на 1 жителя</c:v>
                </c:pt>
              </c:strCache>
            </c:strRef>
          </c:cat>
          <c:val>
            <c:numRef>
              <c:f>Sheet1!$B$2:$B$2</c:f>
              <c:numCache>
                <c:formatCode>#,##0.00</c:formatCode>
                <c:ptCount val="1"/>
                <c:pt idx="0">
                  <c:v>2315.19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После выравнивания</c:v>
                </c:pt>
              </c:strCache>
            </c:strRef>
          </c:tx>
          <c:spPr>
            <a:solidFill>
              <a:schemeClr val="accent2"/>
            </a:solidFill>
            <a:ln w="7133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6.369436720375489E-2"/>
                  <c:y val="-4.92378506278125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4266">
                <a:noFill/>
              </a:ln>
            </c:spPr>
            <c:txPr>
              <a:bodyPr/>
              <a:lstStyle/>
              <a:p>
                <a:pPr>
                  <a:defRPr sz="1011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на 1 жителя</c:v>
                </c:pt>
              </c:strCache>
            </c:strRef>
          </c:cat>
          <c:val>
            <c:numRef>
              <c:f>Sheet1!$B$3:$B$3</c:f>
              <c:numCache>
                <c:formatCode>#,##0.00</c:formatCode>
                <c:ptCount val="1"/>
                <c:pt idx="0">
                  <c:v>3437.8100000000022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08023808"/>
        <c:axId val="108025344"/>
      </c:barChart>
      <c:catAx>
        <c:axId val="108023808"/>
        <c:scaling>
          <c:orientation val="minMax"/>
        </c:scaling>
        <c:delete val="1"/>
        <c:axPos val="b"/>
        <c:majorTickMark val="out"/>
        <c:minorTickMark val="none"/>
        <c:tickLblPos val="nextTo"/>
        <c:crossAx val="108025344"/>
        <c:crosses val="autoZero"/>
        <c:auto val="1"/>
        <c:lblAlgn val="ctr"/>
        <c:lblOffset val="100"/>
        <c:noMultiLvlLbl val="0"/>
      </c:catAx>
      <c:valAx>
        <c:axId val="108025344"/>
        <c:scaling>
          <c:orientation val="minMax"/>
        </c:scaling>
        <c:delete val="0"/>
        <c:axPos val="l"/>
        <c:majorGridlines>
          <c:spPr>
            <a:ln w="1783">
              <a:solidFill>
                <a:schemeClr val="tx1"/>
              </a:solidFill>
              <a:prstDash val="solid"/>
            </a:ln>
          </c:spPr>
        </c:majorGridlines>
        <c:numFmt formatCode="#,##0.00" sourceLinked="1"/>
        <c:majorTickMark val="out"/>
        <c:minorTickMark val="none"/>
        <c:tickLblPos val="nextTo"/>
        <c:spPr>
          <a:ln w="178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11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08023808"/>
        <c:crosses val="autoZero"/>
        <c:crossBetween val="between"/>
      </c:valAx>
      <c:spPr>
        <a:noFill/>
        <a:ln w="7133">
          <a:solidFill>
            <a:schemeClr val="tx1"/>
          </a:solidFill>
          <a:prstDash val="solid"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11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447075655648113E-2"/>
          <c:y val="0.1072685792121235"/>
          <c:w val="0.94023690899581758"/>
          <c:h val="0.55896891486920552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Лист1!$B$3</c:f>
              <c:strCache>
                <c:ptCount val="1"/>
                <c:pt idx="0">
                  <c:v>чис-ть</c:v>
                </c:pt>
              </c:strCache>
            </c:strRef>
          </c:tx>
          <c:cat>
            <c:strRef>
              <c:f>Лист1!$A$4:$A$8</c:f>
              <c:strCache>
                <c:ptCount val="5"/>
                <c:pt idx="0">
                  <c:v>Бердниковский сельсовет</c:v>
                </c:pt>
                <c:pt idx="1">
                  <c:v>Большесодомовский сельсовет</c:v>
                </c:pt>
                <c:pt idx="2">
                  <c:v>Вязовский сельсовет</c:v>
                </c:pt>
                <c:pt idx="3">
                  <c:v>Пакалевский сельсовет</c:v>
                </c:pt>
                <c:pt idx="4">
                  <c:v>Тонкинский поссовет</c:v>
                </c:pt>
              </c:strCache>
            </c:strRef>
          </c:cat>
          <c:val>
            <c:numRef>
              <c:f>Лист1!$B$4:$B$8</c:f>
            </c:numRef>
          </c:val>
          <c:smooth val="0"/>
        </c:ser>
        <c:ser>
          <c:idx val="1"/>
          <c:order val="1"/>
          <c:tx>
            <c:strRef>
              <c:f>Лист1!$C$3</c:f>
              <c:strCache>
                <c:ptCount val="1"/>
                <c:pt idx="0">
                  <c:v>до выравнивания</c:v>
                </c:pt>
              </c:strCache>
            </c:strRef>
          </c:tx>
          <c:dLbls>
            <c:dLbl>
              <c:idx val="0"/>
              <c:layout>
                <c:manualLayout>
                  <c:x val="-2.4531021743756834E-2"/>
                  <c:y val="-4.5845258415041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3189029418023992E-2"/>
                  <c:y val="-4.5845258415041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0303026859934912E-2"/>
                  <c:y val="-5.34861348175487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3088020464712311E-2"/>
                  <c:y val="-4.58452584150416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463203069706848E-2"/>
                  <c:y val="-4.5845258415041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Лист1!$A$4:$A$8</c:f>
              <c:strCache>
                <c:ptCount val="5"/>
                <c:pt idx="0">
                  <c:v>Бердниковский сельсовет</c:v>
                </c:pt>
                <c:pt idx="1">
                  <c:v>Большесодомовский сельсовет</c:v>
                </c:pt>
                <c:pt idx="2">
                  <c:v>Вязовский сельсовет</c:v>
                </c:pt>
                <c:pt idx="3">
                  <c:v>Пакалевский сельсовет</c:v>
                </c:pt>
                <c:pt idx="4">
                  <c:v>Тонкинский поссовет</c:v>
                </c:pt>
              </c:strCache>
            </c:strRef>
          </c:cat>
          <c:val>
            <c:numRef>
              <c:f>Лист1!$C$4:$C$8</c:f>
              <c:numCache>
                <c:formatCode>General</c:formatCode>
                <c:ptCount val="5"/>
                <c:pt idx="0">
                  <c:v>2.2799999999999998</c:v>
                </c:pt>
                <c:pt idx="1">
                  <c:v>2.3899999999999997</c:v>
                </c:pt>
                <c:pt idx="2">
                  <c:v>2.0499999999999998</c:v>
                </c:pt>
                <c:pt idx="3">
                  <c:v>3.4099999999999997</c:v>
                </c:pt>
                <c:pt idx="4">
                  <c:v>2.19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Лист1!$D$3</c:f>
              <c:strCache>
                <c:ptCount val="1"/>
                <c:pt idx="0">
                  <c:v>после выравнивания</c:v>
                </c:pt>
              </c:strCache>
            </c:strRef>
          </c:tx>
          <c:dLbls>
            <c:dLbl>
              <c:idx val="0"/>
              <c:layout>
                <c:manualLayout>
                  <c:x val="-3.4632030697068453E-2"/>
                  <c:y val="-3.32070593673398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7417024301845873E-2"/>
                  <c:y val="-6.1127011220055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0202017906623352E-2"/>
                  <c:y val="-7.25883258238159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8759016627578753E-2"/>
                  <c:y val="-4.5845258415041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298701151140068E-2"/>
                  <c:y val="-4.5845258415041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Лист1!$A$4:$A$8</c:f>
              <c:strCache>
                <c:ptCount val="5"/>
                <c:pt idx="0">
                  <c:v>Бердниковский сельсовет</c:v>
                </c:pt>
                <c:pt idx="1">
                  <c:v>Большесодомовский сельсовет</c:v>
                </c:pt>
                <c:pt idx="2">
                  <c:v>Вязовский сельсовет</c:v>
                </c:pt>
                <c:pt idx="3">
                  <c:v>Пакалевский сельсовет</c:v>
                </c:pt>
                <c:pt idx="4">
                  <c:v>Тонкинский поссовет</c:v>
                </c:pt>
              </c:strCache>
            </c:strRef>
          </c:cat>
          <c:val>
            <c:numRef>
              <c:f>Лист1!$D$4:$D$8</c:f>
              <c:numCache>
                <c:formatCode>General</c:formatCode>
                <c:ptCount val="5"/>
                <c:pt idx="0">
                  <c:v>4.4800000000000004</c:v>
                </c:pt>
                <c:pt idx="1">
                  <c:v>4.9800000000000004</c:v>
                </c:pt>
                <c:pt idx="2">
                  <c:v>4.9800000000000004</c:v>
                </c:pt>
                <c:pt idx="3">
                  <c:v>6.96</c:v>
                </c:pt>
                <c:pt idx="4">
                  <c:v>2.19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4034688"/>
        <c:axId val="84036224"/>
      </c:lineChart>
      <c:catAx>
        <c:axId val="8403468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300" b="1"/>
            </a:pPr>
            <a:endParaRPr lang="ru-RU"/>
          </a:p>
        </c:txPr>
        <c:crossAx val="84036224"/>
        <c:crosses val="autoZero"/>
        <c:auto val="1"/>
        <c:lblAlgn val="ctr"/>
        <c:lblOffset val="100"/>
        <c:noMultiLvlLbl val="0"/>
      </c:catAx>
      <c:valAx>
        <c:axId val="8403622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in"/>
        <c:tickLblPos val="nextTo"/>
        <c:spPr>
          <a:ln w="9525">
            <a:noFill/>
          </a:ln>
        </c:spPr>
        <c:txPr>
          <a:bodyPr/>
          <a:lstStyle/>
          <a:p>
            <a:pPr>
              <a:defRPr sz="1400" b="1"/>
            </a:pPr>
            <a:endParaRPr lang="ru-RU"/>
          </a:p>
        </c:txPr>
        <c:crossAx val="84034688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20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055555555555555"/>
          <c:y val="0.31481481481481927"/>
          <c:w val="0.36191797900262807"/>
          <c:h val="0.54166666666666652"/>
        </c:manualLayout>
      </c:layout>
      <c:pie3DChart>
        <c:varyColors val="1"/>
        <c:ser>
          <c:idx val="0"/>
          <c:order val="0"/>
          <c:cat>
            <c:strRef>
              <c:f>Лист1!$B$5:$B$17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муниципального долга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Лист1!$C$5:$C$17</c:f>
            </c:numRef>
          </c:val>
        </c:ser>
        <c:ser>
          <c:idx val="1"/>
          <c:order val="1"/>
          <c:dPt>
            <c:idx val="7"/>
            <c:bubble3D val="0"/>
            <c:spPr>
              <a:solidFill>
                <a:srgbClr val="92D050"/>
              </a:solidFill>
            </c:spPr>
          </c:dPt>
          <c:dPt>
            <c:idx val="8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0.19108001291021917"/>
                  <c:y val="-0.2431860257296531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31989172467130705"/>
                  <c:y val="-0.20462167068516865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25830419399431453"/>
                  <c:y val="8.4904483299330768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8477142213371825E-2"/>
                  <c:y val="4.156019041517028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11591403742745618"/>
                  <c:y val="0.26972230184289298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27816419119303831"/>
                  <c:y val="0.2019250591534738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8.9092204541717651E-2"/>
                  <c:y val="0.1096636260938476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2252285169690385E-2"/>
                  <c:y val="1.290416856351213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9.4998568914385267E-2"/>
                  <c:y val="-4.490156075244352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0.12798990323425347"/>
                  <c:y val="-0.1167798029528966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9.8695154405003913E-2"/>
                  <c:y val="-0.2539625801592809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0.16555644871537353"/>
                  <c:y val="-0.2432559420436471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Лист1!$B$5:$B$17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муниципального долга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Лист1!$D$5:$D$17</c:f>
              <c:numCache>
                <c:formatCode>0.0</c:formatCode>
                <c:ptCount val="13"/>
                <c:pt idx="0">
                  <c:v>16.3645047522173</c:v>
                </c:pt>
                <c:pt idx="1">
                  <c:v>0.12332472478391794</c:v>
                </c:pt>
                <c:pt idx="2">
                  <c:v>1.032084819177328</c:v>
                </c:pt>
                <c:pt idx="3">
                  <c:v>7.8810185014536334</c:v>
                </c:pt>
                <c:pt idx="4">
                  <c:v>0.49996510047533926</c:v>
                </c:pt>
                <c:pt idx="5">
                  <c:v>3.5291654151200426E-2</c:v>
                </c:pt>
                <c:pt idx="6">
                  <c:v>54.156964729520837</c:v>
                </c:pt>
                <c:pt idx="7">
                  <c:v>10.914414601647422</c:v>
                </c:pt>
                <c:pt idx="8">
                  <c:v>4.1176341416167519</c:v>
                </c:pt>
                <c:pt idx="9">
                  <c:v>0.72151826264676433</c:v>
                </c:pt>
                <c:pt idx="10">
                  <c:v>0.56450961462298199</c:v>
                </c:pt>
                <c:pt idx="11">
                  <c:v>2.3527769434133618E-3</c:v>
                </c:pt>
                <c:pt idx="12">
                  <c:v>3.5864163207430977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Лист2!$A$5</c:f>
              <c:strCache>
                <c:ptCount val="1"/>
                <c:pt idx="0">
                  <c:v>Образование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Лист2!$B$4:$D$4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Лист2!$B$5:$D$5</c:f>
              <c:numCache>
                <c:formatCode>General</c:formatCode>
                <c:ptCount val="3"/>
                <c:pt idx="0">
                  <c:v>130</c:v>
                </c:pt>
                <c:pt idx="1">
                  <c:v>136</c:v>
                </c:pt>
                <c:pt idx="2">
                  <c:v>138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480384"/>
        <c:axId val="84481920"/>
      </c:barChart>
      <c:catAx>
        <c:axId val="84480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4481920"/>
        <c:crosses val="autoZero"/>
        <c:auto val="1"/>
        <c:lblAlgn val="ctr"/>
        <c:lblOffset val="100"/>
        <c:noMultiLvlLbl val="0"/>
      </c:catAx>
      <c:valAx>
        <c:axId val="84481920"/>
        <c:scaling>
          <c:orientation val="minMax"/>
          <c:max val="14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44803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Лист3!$A$6</c:f>
              <c:strCache>
                <c:ptCount val="1"/>
                <c:pt idx="0">
                  <c:v>Культура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7777777777778143E-3"/>
                  <c:y val="1.85185185185185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38888888888889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777777777778143E-3"/>
                  <c:y val="-1.38888888888889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Лист3!$B$5:$D$5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Лист3!$B$6:$D$6</c:f>
              <c:numCache>
                <c:formatCode>General</c:formatCode>
                <c:ptCount val="3"/>
                <c:pt idx="0">
                  <c:v>32</c:v>
                </c:pt>
                <c:pt idx="1">
                  <c:v>32</c:v>
                </c:pt>
                <c:pt idx="2">
                  <c:v>27.8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670336"/>
        <c:axId val="84671872"/>
      </c:barChart>
      <c:catAx>
        <c:axId val="84670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4671872"/>
        <c:crosses val="autoZero"/>
        <c:auto val="1"/>
        <c:lblAlgn val="ctr"/>
        <c:lblOffset val="100"/>
        <c:noMultiLvlLbl val="0"/>
      </c:catAx>
      <c:valAx>
        <c:axId val="84671872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46703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800" b="1" i="1" u="none" strike="noStrike" baseline="0">
                <a:solidFill>
                  <a:srgbClr val="000000"/>
                </a:solidFill>
                <a:latin typeface="Times New Roman" pitchFamily="18" charset="0"/>
                <a:ea typeface="Arial Cyr"/>
                <a:cs typeface="Times New Roman" pitchFamily="18" charset="0"/>
              </a:defRPr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Какие средства направляются на физическую культуру и спорт</a:t>
            </a:r>
          </a:p>
        </c:rich>
      </c:tx>
      <c:layout>
        <c:manualLayout>
          <c:xMode val="edge"/>
          <c:yMode val="edge"/>
          <c:x val="0.12928875147087143"/>
          <c:y val="2.9529600466608342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5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noFill/>
        <a:ln w="12700">
          <a:solidFill>
            <a:srgbClr val="808080"/>
          </a:solidFill>
          <a:prstDash val="solid"/>
        </a:ln>
      </c:spPr>
    </c:sideWall>
    <c:backWall>
      <c:thickness val="0"/>
      <c:spPr>
        <a:noFill/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28366132246507425"/>
          <c:y val="0.15111358996792104"/>
          <c:w val="0.42110943368374082"/>
          <c:h val="0.2548423738699337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'Таб спорт'!$A$4</c:f>
              <c:strCache>
                <c:ptCount val="1"/>
                <c:pt idx="0">
                  <c:v>Расходы на физическую культуру и спорт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0.1014439991414436"/>
                  <c:y val="-3.793904928550604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2 896</a:t>
                    </a:r>
                    <a:r>
                      <a:rPr lang="ru-RU"/>
                      <a:t>  тыс.руб.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1440813490531701"/>
                  <c:y val="-8.639924176144650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1 840</a:t>
                    </a:r>
                    <a:r>
                      <a:rPr lang="ru-RU"/>
                      <a:t> тыс.руб. 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спорт'!$B$3:$C$3</c:f>
              <c:strCache>
                <c:ptCount val="2"/>
                <c:pt idx="0">
                  <c:v>2015 год</c:v>
                </c:pt>
                <c:pt idx="1">
                  <c:v>2016 год</c:v>
                </c:pt>
              </c:strCache>
            </c:strRef>
          </c:cat>
          <c:val>
            <c:numRef>
              <c:f>'Таб спорт'!$B$4:$C$4</c:f>
              <c:numCache>
                <c:formatCode>#,##0</c:formatCode>
                <c:ptCount val="2"/>
                <c:pt idx="0">
                  <c:v>2896</c:v>
                </c:pt>
                <c:pt idx="1">
                  <c:v>1840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one"/>
        <c:axId val="84796928"/>
        <c:axId val="84798464"/>
        <c:axId val="0"/>
      </c:bar3DChart>
      <c:catAx>
        <c:axId val="84796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4798464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84798464"/>
        <c:scaling>
          <c:orientation val="minMax"/>
          <c:min val="0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#,##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4796928"/>
        <c:crosses val="autoZero"/>
        <c:crossBetween val="between"/>
        <c:majorUnit val="500"/>
        <c:minorUnit val="1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gradFill rotWithShape="0">
      <a:gsLst>
        <a:gs pos="0">
          <a:srgbClr val="CCFFCC"/>
        </a:gs>
        <a:gs pos="50000">
          <a:srgbClr val="FFFF99"/>
        </a:gs>
        <a:gs pos="100000">
          <a:srgbClr val="CCFFCC"/>
        </a:gs>
      </a:gsLst>
      <a:lin ang="2700000" scaled="1"/>
    </a:gradFill>
    <a:ln w="9525">
      <a:noFill/>
    </a:ln>
  </c:spPr>
  <c:txPr>
    <a:bodyPr/>
    <a:lstStyle/>
    <a:p>
      <a:pPr algn="ctr"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6933365773614609"/>
          <c:y val="0.28732114318254848"/>
          <c:w val="0.3807333614408373"/>
          <c:h val="0.2535607554740421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spPr>
    <a:solidFill>
      <a:schemeClr val="accent3">
        <a:lumMod val="40000"/>
        <a:lumOff val="60000"/>
      </a:schemeClr>
    </a:solidFill>
  </c:sp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           Отгрузка товаров собственного производства, выполнено работ и услуг собственными силами, млн</a:t>
            </a:r>
            <a:r>
              <a:rPr lang="ru-RU" dirty="0" smtClean="0"/>
              <a:t>. руб</a:t>
            </a:r>
            <a:r>
              <a:rPr lang="ru-RU" dirty="0"/>
              <a:t>. 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Лист1!$A$3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силами, млн.руб.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9786200779950822E-3"/>
                  <c:y val="-1.4658446650948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Лист1!$B$2:$D$2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476.7</c:v>
                </c:pt>
                <c:pt idx="1">
                  <c:v>513.6</c:v>
                </c:pt>
                <c:pt idx="2">
                  <c:v>556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834944"/>
        <c:axId val="82836480"/>
      </c:barChart>
      <c:catAx>
        <c:axId val="828349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2836480"/>
        <c:crosses val="autoZero"/>
        <c:auto val="1"/>
        <c:lblAlgn val="ctr"/>
        <c:lblOffset val="100"/>
        <c:noMultiLvlLbl val="0"/>
      </c:catAx>
      <c:valAx>
        <c:axId val="828364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28349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75"/>
      <c:rotY val="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9.2593402670847567E-3"/>
          <c:w val="1"/>
          <c:h val="0.99074074074074059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0"/>
          <c:dLbls>
            <c:dLbl>
              <c:idx val="0"/>
              <c:layout>
                <c:manualLayout>
                  <c:x val="-1.6666617261163124E-2"/>
                  <c:y val="-0.29209309996080574"/>
                </c:manualLayout>
              </c:layout>
              <c:tx>
                <c:rich>
                  <a:bodyPr/>
                  <a:lstStyle/>
                  <a:p>
                    <a:r>
                      <a:rPr lang="ru-RU" sz="1200" baseline="0" dirty="0">
                        <a:latin typeface="Times New Roman" pitchFamily="18" charset="0"/>
                        <a:cs typeface="Times New Roman" pitchFamily="18" charset="0"/>
                      </a:rPr>
                      <a:t>Иные межбюджетные трансферты на сбалансированность бюджетам поселений  </a:t>
                    </a:r>
                    <a:r>
                      <a:rPr lang="en-US" sz="1200" baseline="0" dirty="0" smtClean="0">
                        <a:latin typeface="Times New Roman" pitchFamily="18" charset="0"/>
                        <a:cs typeface="Times New Roman" pitchFamily="18" charset="0"/>
                      </a:rPr>
                      <a:t>956,4</a:t>
                    </a:r>
                    <a:r>
                      <a:rPr lang="ru-RU" sz="1200" baseline="0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ru-RU" sz="1200" baseline="0" dirty="0">
                        <a:latin typeface="Times New Roman" pitchFamily="18" charset="0"/>
                        <a:cs typeface="Times New Roman" pitchFamily="18" charset="0"/>
                      </a:rPr>
                      <a:t>тыс. руб.</a:t>
                    </a:r>
                  </a:p>
                  <a:p>
                    <a:endParaRPr lang="en-US" sz="1200" baseline="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7189495467703852E-2"/>
                  <c:y val="0.13684090575044094"/>
                </c:manualLayout>
              </c:layout>
              <c:tx>
                <c:rich>
                  <a:bodyPr/>
                  <a:lstStyle/>
                  <a:p>
                    <a:r>
                      <a:rPr lang="ru-RU" sz="1200" baseline="0" dirty="0">
                        <a:latin typeface="Times New Roman" pitchFamily="18" charset="0"/>
                        <a:cs typeface="Times New Roman" pitchFamily="18" charset="0"/>
                      </a:rPr>
                      <a:t>Дотация из районного фонда финансовой поддержки на выравнивание бюджетной обеспеченности </a:t>
                    </a:r>
                    <a:r>
                      <a:rPr lang="en-US" sz="1200" baseline="0" dirty="0" smtClean="0">
                        <a:latin typeface="Times New Roman" pitchFamily="18" charset="0"/>
                        <a:cs typeface="Times New Roman" pitchFamily="18" charset="0"/>
                      </a:rPr>
                      <a:t>2,4</a:t>
                    </a:r>
                    <a:r>
                      <a:rPr lang="ru-RU" sz="1200" baseline="0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ru-RU" sz="1200" baseline="0" dirty="0">
                        <a:latin typeface="Times New Roman" pitchFamily="18" charset="0"/>
                        <a:cs typeface="Times New Roman" pitchFamily="18" charset="0"/>
                      </a:rPr>
                      <a:t>тыс. руб.</a:t>
                    </a:r>
                    <a:endParaRPr lang="en-US" sz="1200" baseline="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2066161215428315E-4"/>
                  <c:y val="-0.33087366842576865"/>
                </c:manualLayout>
              </c:layout>
              <c:tx>
                <c:rich>
                  <a:bodyPr/>
                  <a:lstStyle/>
                  <a:p>
                    <a:r>
                      <a:rPr lang="ru-RU" sz="1200" baseline="0" dirty="0">
                        <a:latin typeface="Times New Roman" pitchFamily="18" charset="0"/>
                        <a:cs typeface="Times New Roman" pitchFamily="18" charset="0"/>
                      </a:rPr>
                      <a:t>Субвенции на исполнение  </a:t>
                    </a:r>
                    <a:r>
                      <a:rPr lang="ru-RU" sz="1200" baseline="0" dirty="0" smtClean="0">
                        <a:latin typeface="Times New Roman" pitchFamily="18" charset="0"/>
                        <a:cs typeface="Times New Roman" pitchFamily="18" charset="0"/>
                      </a:rPr>
                      <a:t>полномочий по </a:t>
                    </a:r>
                    <a:r>
                      <a:rPr lang="ru-RU" sz="1200" baseline="0" dirty="0">
                        <a:latin typeface="Times New Roman" pitchFamily="18" charset="0"/>
                        <a:cs typeface="Times New Roman" pitchFamily="18" charset="0"/>
                      </a:rPr>
                      <a:t>расчету и предоставлению дотаций бюджетам поселений             </a:t>
                    </a:r>
                    <a:r>
                      <a:rPr lang="en-US" sz="1200" baseline="0" dirty="0">
                        <a:latin typeface="Times New Roman" pitchFamily="18" charset="0"/>
                        <a:cs typeface="Times New Roman" pitchFamily="18" charset="0"/>
                      </a:rPr>
                      <a:t>8 </a:t>
                    </a:r>
                    <a:r>
                      <a:rPr lang="en-US" sz="1200" baseline="0" dirty="0" smtClean="0">
                        <a:latin typeface="Times New Roman" pitchFamily="18" charset="0"/>
                        <a:cs typeface="Times New Roman" pitchFamily="18" charset="0"/>
                      </a:rPr>
                      <a:t>187,2</a:t>
                    </a:r>
                    <a:r>
                      <a:rPr lang="ru-RU" sz="1200" baseline="0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ru-RU" sz="1200" baseline="0" dirty="0">
                        <a:latin typeface="Times New Roman" pitchFamily="18" charset="0"/>
                        <a:cs typeface="Times New Roman" pitchFamily="18" charset="0"/>
                      </a:rPr>
                      <a:t>тыс. руб.</a:t>
                    </a:r>
                  </a:p>
                  <a:p>
                    <a:endParaRPr lang="en-US" sz="1200" baseline="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txPr>
              <a:bodyPr/>
              <a:lstStyle/>
              <a:p>
                <a:pPr>
                  <a:defRPr sz="120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'Планирование расходов'!$A$11:$A$13</c:f>
              <c:strCache>
                <c:ptCount val="3"/>
                <c:pt idx="0">
                  <c:v>Иные межбюджетные трансферты на сбалансированность бюджетам поселений </c:v>
                </c:pt>
                <c:pt idx="1">
                  <c:v>Дотация из районного фонда финансовой поддержки на выравнивание бюджетной обеспеченности</c:v>
                </c:pt>
                <c:pt idx="2">
                  <c:v>Субвенции на осуществление органами местного самоуправления муниципальных районов полномочий органов государственной власти Нижегородской области по расчету и предоставлению дотаций бюджетам поселений</c:v>
                </c:pt>
              </c:strCache>
            </c:strRef>
          </c:cat>
          <c:val>
            <c:numRef>
              <c:f>'Планирование расходов'!$B$11:$B$13</c:f>
              <c:numCache>
                <c:formatCode>#,##0.00</c:formatCode>
                <c:ptCount val="3"/>
                <c:pt idx="0">
                  <c:v>956.4</c:v>
                </c:pt>
                <c:pt idx="1">
                  <c:v>2.4</c:v>
                </c:pt>
                <c:pt idx="2">
                  <c:v>8187.2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plotArea>
    <c:plotVisOnly val="1"/>
    <c:dispBlanksAs val="gap"/>
    <c:showDLblsOverMax val="0"/>
  </c:chart>
  <c:spPr>
    <a:ln w="6350"/>
    <a:effectLst>
      <a:innerShdw blurRad="114300">
        <a:prstClr val="black"/>
      </a:innerShdw>
    </a:effectLst>
    <a:scene3d>
      <a:camera prst="orthographicFront"/>
      <a:lightRig rig="threePt" dir="t"/>
    </a:scene3d>
    <a:sp3d>
      <a:bevelT h="6350"/>
    </a:sp3d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855808"/>
        <c:axId val="82857344"/>
      </c:barChart>
      <c:catAx>
        <c:axId val="82855808"/>
        <c:scaling>
          <c:orientation val="minMax"/>
        </c:scaling>
        <c:delete val="0"/>
        <c:axPos val="b"/>
        <c:majorTickMark val="out"/>
        <c:minorTickMark val="none"/>
        <c:tickLblPos val="nextTo"/>
        <c:crossAx val="82857344"/>
        <c:crosses val="autoZero"/>
        <c:auto val="1"/>
        <c:lblAlgn val="ctr"/>
        <c:lblOffset val="100"/>
        <c:noMultiLvlLbl val="0"/>
      </c:catAx>
      <c:valAx>
        <c:axId val="82857344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828558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Денежные доходы на душу населения, </a:t>
            </a:r>
            <a:r>
              <a:rPr lang="ru-RU" dirty="0" smtClean="0"/>
              <a:t>руб.</a:t>
            </a:r>
            <a:endParaRPr lang="ru-RU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Лист1!$A$32</c:f>
              <c:strCache>
                <c:ptCount val="1"/>
                <c:pt idx="0">
                  <c:v>Денежные доходы на душу населения, руб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3.1782290807460425E-3"/>
                  <c:y val="1.007824527433459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Лист1!$B$31:$D$31</c:f>
              <c:strCache>
                <c:ptCount val="3"/>
                <c:pt idx="0">
                  <c:v>2016 г</c:v>
                </c:pt>
                <c:pt idx="1">
                  <c:v>2017 г</c:v>
                </c:pt>
                <c:pt idx="2">
                  <c:v>2018 г</c:v>
                </c:pt>
              </c:strCache>
            </c:strRef>
          </c:cat>
          <c:val>
            <c:numRef>
              <c:f>Лист1!$B$32:$D$32</c:f>
              <c:numCache>
                <c:formatCode>0</c:formatCode>
                <c:ptCount val="3"/>
                <c:pt idx="0">
                  <c:v>152894.40993788818</c:v>
                </c:pt>
                <c:pt idx="1">
                  <c:v>168459.62732919282</c:v>
                </c:pt>
                <c:pt idx="2">
                  <c:v>219043.47826086957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869248"/>
        <c:axId val="82871040"/>
      </c:barChart>
      <c:catAx>
        <c:axId val="82869248"/>
        <c:scaling>
          <c:orientation val="minMax"/>
        </c:scaling>
        <c:delete val="0"/>
        <c:axPos val="b"/>
        <c:majorTickMark val="out"/>
        <c:minorTickMark val="none"/>
        <c:tickLblPos val="nextTo"/>
        <c:crossAx val="82871040"/>
        <c:crosses val="autoZero"/>
        <c:auto val="1"/>
        <c:lblAlgn val="ctr"/>
        <c:lblOffset val="100"/>
        <c:noMultiLvlLbl val="0"/>
      </c:catAx>
      <c:valAx>
        <c:axId val="8287104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828692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Инвестиции на душу населения, </a:t>
            </a:r>
            <a:r>
              <a:rPr lang="ru-RU" dirty="0" smtClean="0"/>
              <a:t>руб.</a:t>
            </a:r>
            <a:endParaRPr lang="ru-RU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Лист1!$A$34</c:f>
              <c:strCache>
                <c:ptCount val="1"/>
                <c:pt idx="0">
                  <c:v>Инвестиции на душу населения, руб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7777777777777887E-3"/>
                  <c:y val="-2.77777777777778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5555555555555558E-3"/>
                  <c:y val="-1.38888888888889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149654044850923E-16"/>
                  <c:y val="1.03455242166727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Лист1!$B$33:$D$33</c:f>
              <c:strCache>
                <c:ptCount val="3"/>
                <c:pt idx="0">
                  <c:v>2016 г</c:v>
                </c:pt>
                <c:pt idx="1">
                  <c:v>2017 г</c:v>
                </c:pt>
                <c:pt idx="2">
                  <c:v>2018 г</c:v>
                </c:pt>
              </c:strCache>
            </c:strRef>
          </c:cat>
          <c:val>
            <c:numRef>
              <c:f>Лист1!$B$34:$D$34</c:f>
              <c:numCache>
                <c:formatCode>0</c:formatCode>
                <c:ptCount val="3"/>
                <c:pt idx="0">
                  <c:v>22360.248447204969</c:v>
                </c:pt>
                <c:pt idx="1">
                  <c:v>24596.273291925463</c:v>
                </c:pt>
                <c:pt idx="2">
                  <c:v>26086.956521739117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883328"/>
        <c:axId val="82884864"/>
      </c:barChart>
      <c:catAx>
        <c:axId val="82883328"/>
        <c:scaling>
          <c:orientation val="minMax"/>
        </c:scaling>
        <c:delete val="0"/>
        <c:axPos val="b"/>
        <c:majorTickMark val="out"/>
        <c:minorTickMark val="none"/>
        <c:tickLblPos val="nextTo"/>
        <c:crossAx val="82884864"/>
        <c:crosses val="autoZero"/>
        <c:auto val="1"/>
        <c:lblAlgn val="ctr"/>
        <c:lblOffset val="100"/>
        <c:noMultiLvlLbl val="0"/>
      </c:catAx>
      <c:valAx>
        <c:axId val="82884864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828833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Лист1!$A$36</c:f>
              <c:strCache>
                <c:ptCount val="1"/>
                <c:pt idx="0">
                  <c:v>Розничный товарооборот, млн. руб.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0"/>
                  <c:y val="1.59871766897732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Лист1!$B$35:$D$35</c:f>
              <c:strCache>
                <c:ptCount val="3"/>
                <c:pt idx="0">
                  <c:v>2016 г</c:v>
                </c:pt>
                <c:pt idx="1">
                  <c:v>2017 г</c:v>
                </c:pt>
                <c:pt idx="2">
                  <c:v>2018 г</c:v>
                </c:pt>
              </c:strCache>
            </c:strRef>
          </c:cat>
          <c:val>
            <c:numRef>
              <c:f>Лист1!$B$36:$D$36</c:f>
              <c:numCache>
                <c:formatCode>General</c:formatCode>
                <c:ptCount val="3"/>
                <c:pt idx="0">
                  <c:v>698.6</c:v>
                </c:pt>
                <c:pt idx="1">
                  <c:v>756.8</c:v>
                </c:pt>
                <c:pt idx="2">
                  <c:v>816.8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3175680"/>
        <c:axId val="83185664"/>
      </c:barChart>
      <c:catAx>
        <c:axId val="83175680"/>
        <c:scaling>
          <c:orientation val="minMax"/>
        </c:scaling>
        <c:delete val="0"/>
        <c:axPos val="b"/>
        <c:majorTickMark val="out"/>
        <c:minorTickMark val="none"/>
        <c:tickLblPos val="nextTo"/>
        <c:crossAx val="83185664"/>
        <c:crosses val="autoZero"/>
        <c:auto val="1"/>
        <c:lblAlgn val="ctr"/>
        <c:lblOffset val="100"/>
        <c:noMultiLvlLbl val="0"/>
      </c:catAx>
      <c:valAx>
        <c:axId val="83185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31756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20"/>
      <c:rotY val="20"/>
      <c:depthPercent val="100"/>
      <c:rAngAx val="1"/>
    </c:view3D>
    <c:floor>
      <c:thickness val="0"/>
      <c:spPr>
        <a:solidFill>
          <a:schemeClr val="accent1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gradFill rotWithShape="0">
          <a:gsLst>
            <a:gs pos="0">
              <a:srgbClr val="99CCFF"/>
            </a:gs>
            <a:gs pos="100000">
              <a:srgbClr val="CCFFFF"/>
            </a:gs>
          </a:gsLst>
          <a:lin ang="5400000" scaled="1"/>
        </a:gradFill>
        <a:ln w="12700">
          <a:solidFill>
            <a:schemeClr val="tx1"/>
          </a:solidFill>
          <a:prstDash val="solid"/>
        </a:ln>
      </c:spPr>
    </c:sideWall>
    <c:backWall>
      <c:thickness val="0"/>
      <c:spPr>
        <a:gradFill rotWithShape="0">
          <a:gsLst>
            <a:gs pos="0">
              <a:srgbClr val="99CCFF"/>
            </a:gs>
            <a:gs pos="100000">
              <a:srgbClr val="CCFFFF"/>
            </a:gs>
          </a:gsLst>
          <a:lin ang="5400000" scaled="1"/>
        </a:gradFill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6.9086651053864315E-2"/>
          <c:y val="5.9139784946236763E-2"/>
          <c:w val="0.91920374707259955"/>
          <c:h val="0.7150537634408602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средства на исполнение собст.полномочий</c:v>
                </c:pt>
              </c:strCache>
            </c:strRef>
          </c:tx>
          <c:spPr>
            <a:solidFill>
              <a:srgbClr val="FFFF00"/>
            </a:solidFill>
            <a:ln w="12700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8997642655779206E-2"/>
                  <c:y val="-0.10728646522490473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4458053854379342E-2"/>
                  <c:y val="-0.12207659992914109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9549795858850862E-2"/>
                  <c:y val="-0.1151477552909192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8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исполнено 2014 г</c:v>
                </c:pt>
                <c:pt idx="1">
                  <c:v>ожидаемое 2015 г</c:v>
                </c:pt>
                <c:pt idx="2">
                  <c:v>прогноз 2016 г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183.9</c:v>
                </c:pt>
                <c:pt idx="1">
                  <c:v>160.1</c:v>
                </c:pt>
                <c:pt idx="2">
                  <c:v>165.5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96518528"/>
        <c:axId val="96520064"/>
        <c:axId val="0"/>
      </c:bar3DChart>
      <c:catAx>
        <c:axId val="96518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9652006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6520064"/>
        <c:scaling>
          <c:orientation val="minMax"/>
          <c:max val="300"/>
          <c:min val="0"/>
        </c:scaling>
        <c:delete val="0"/>
        <c:axPos val="l"/>
        <c:majorGridlines>
          <c:spPr>
            <a:ln w="12700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96518528"/>
        <c:crosses val="autoZero"/>
        <c:crossBetween val="between"/>
        <c:majorUnit val="1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40"/>
      <c:hPercent val="50"/>
      <c:rotY val="40"/>
      <c:depthPercent val="100"/>
      <c:rAngAx val="1"/>
    </c:view3D>
    <c:floor>
      <c:thickness val="0"/>
      <c:spPr>
        <a:gradFill rotWithShape="0">
          <a:gsLst>
            <a:gs pos="0">
              <a:srgbClr val="C0C0C0"/>
            </a:gs>
            <a:gs pos="100000">
              <a:srgbClr val="C0C0C0">
                <a:gamma/>
                <a:tint val="83922"/>
                <a:invGamma/>
              </a:srgbClr>
            </a:gs>
          </a:gsLst>
          <a:lin ang="5400000" scaled="1"/>
        </a:gradFill>
        <a:ln w="3175">
          <a:solidFill>
            <a:srgbClr val="000000"/>
          </a:solidFill>
          <a:prstDash val="solid"/>
        </a:ln>
      </c:spPr>
    </c:floor>
    <c:sideWall>
      <c:thickness val="0"/>
      <c:spPr>
        <a:gradFill rotWithShape="0">
          <a:gsLst>
            <a:gs pos="0">
              <a:srgbClr val="CCFFFF"/>
            </a:gs>
            <a:gs pos="100000">
              <a:srgbClr val="CCFFFF">
                <a:gamma/>
                <a:tint val="73725"/>
                <a:invGamma/>
              </a:srgbClr>
            </a:gs>
          </a:gsLst>
          <a:lin ang="5400000" scaled="1"/>
        </a:gradFill>
        <a:ln w="12700">
          <a:solidFill>
            <a:srgbClr val="808080"/>
          </a:solidFill>
          <a:prstDash val="solid"/>
        </a:ln>
      </c:spPr>
    </c:sideWall>
    <c:backWall>
      <c:thickness val="0"/>
      <c:spPr>
        <a:gradFill rotWithShape="0">
          <a:gsLst>
            <a:gs pos="0">
              <a:srgbClr val="CCFFFF"/>
            </a:gs>
            <a:gs pos="100000">
              <a:srgbClr val="CCFFFF">
                <a:gamma/>
                <a:tint val="73725"/>
                <a:invGamma/>
              </a:srgbClr>
            </a:gs>
          </a:gsLst>
          <a:lin ang="5400000" scaled="1"/>
        </a:gra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6.2586930911029778E-2"/>
          <c:y val="1.3394315064291479E-2"/>
          <c:w val="0.93741307371349092"/>
          <c:h val="0.8036649214659685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Лист1!$B$4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B0F0"/>
            </a:solidFill>
            <a:ln w="14664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3175569890347258E-2"/>
                  <c:y val="-6.57279556499371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016340117045265E-2"/>
                  <c:y val="-5.93352563602817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327791557004491E-2"/>
                  <c:y val="-6.31101062862191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9327">
                <a:noFill/>
              </a:ln>
            </c:spPr>
            <c:txPr>
              <a:bodyPr/>
              <a:lstStyle/>
              <a:p>
                <a:pPr>
                  <a:defRPr sz="127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Лист1!$C$3:$E$3</c:f>
              <c:strCache>
                <c:ptCount val="3"/>
                <c:pt idx="0">
                  <c:v>Исполнено 2014</c:v>
                </c:pt>
                <c:pt idx="1">
                  <c:v>Ожидаемое 2015</c:v>
                </c:pt>
                <c:pt idx="2">
                  <c:v>Прогноз 2016</c:v>
                </c:pt>
              </c:strCache>
            </c:strRef>
          </c:cat>
          <c:val>
            <c:numRef>
              <c:f>Лист1!$C$4:$E$4</c:f>
              <c:numCache>
                <c:formatCode>General</c:formatCode>
                <c:ptCount val="3"/>
                <c:pt idx="0">
                  <c:v>325.89999999999969</c:v>
                </c:pt>
                <c:pt idx="1">
                  <c:v>264.60000000000002</c:v>
                </c:pt>
                <c:pt idx="2">
                  <c:v>256.5</c:v>
                </c:pt>
              </c:numCache>
            </c:numRef>
          </c:val>
        </c:ser>
        <c:ser>
          <c:idx val="1"/>
          <c:order val="1"/>
          <c:tx>
            <c:strRef>
              <c:f>Лист1!$B$5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CC00CC"/>
            </a:solidFill>
            <a:ln w="14664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6714708917308062E-2"/>
                  <c:y val="-5.5977704574799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993844476455575E-2"/>
                  <c:y val="-5.75759465710350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5166126930144703E-2"/>
                  <c:y val="-6.46269587588679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9327">
                <a:noFill/>
              </a:ln>
            </c:spPr>
            <c:txPr>
              <a:bodyPr/>
              <a:lstStyle/>
              <a:p>
                <a:pPr>
                  <a:defRPr sz="127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Лист1!$C$3:$E$3</c:f>
              <c:strCache>
                <c:ptCount val="3"/>
                <c:pt idx="0">
                  <c:v>Исполнено 2014</c:v>
                </c:pt>
                <c:pt idx="1">
                  <c:v>Ожидаемое 2015</c:v>
                </c:pt>
                <c:pt idx="2">
                  <c:v>Прогноз 2016</c:v>
                </c:pt>
              </c:strCache>
            </c:strRef>
          </c:cat>
          <c:val>
            <c:numRef>
              <c:f>Лист1!$C$5:$E$5</c:f>
              <c:numCache>
                <c:formatCode>0.0</c:formatCode>
                <c:ptCount val="3"/>
                <c:pt idx="0" formatCode="General">
                  <c:v>329.6</c:v>
                </c:pt>
                <c:pt idx="1">
                  <c:v>272</c:v>
                </c:pt>
                <c:pt idx="2">
                  <c:v>255</c:v>
                </c:pt>
              </c:numCache>
            </c:numRef>
          </c:val>
        </c:ser>
        <c:ser>
          <c:idx val="2"/>
          <c:order val="2"/>
          <c:tx>
            <c:strRef>
              <c:f>Лист1!$B$6</c:f>
              <c:strCache>
                <c:ptCount val="1"/>
                <c:pt idx="0">
                  <c:v>Дефицит ( профицит)</c:v>
                </c:pt>
              </c:strCache>
            </c:strRef>
          </c:tx>
          <c:spPr>
            <a:solidFill>
              <a:srgbClr val="0000FF"/>
            </a:solidFill>
            <a:ln w="43991">
              <a:solidFill>
                <a:srgbClr val="0000FF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4.0505438883413333E-2"/>
                  <c:y val="7.21324809646320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123767541436971E-2"/>
                  <c:y val="7.07707699903848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4009971587114253E-2"/>
                  <c:y val="7.89974273017854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9327">
                <a:noFill/>
              </a:ln>
            </c:spPr>
            <c:txPr>
              <a:bodyPr/>
              <a:lstStyle/>
              <a:p>
                <a:pPr>
                  <a:defRPr sz="127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Лист1!$C$3:$E$3</c:f>
              <c:strCache>
                <c:ptCount val="3"/>
                <c:pt idx="0">
                  <c:v>Исполнено 2014</c:v>
                </c:pt>
                <c:pt idx="1">
                  <c:v>Ожидаемое 2015</c:v>
                </c:pt>
                <c:pt idx="2">
                  <c:v>Прогноз 2016</c:v>
                </c:pt>
              </c:strCache>
            </c:strRef>
          </c:cat>
          <c:val>
            <c:numRef>
              <c:f>Лист1!$C$6:$E$6</c:f>
              <c:numCache>
                <c:formatCode>General</c:formatCode>
                <c:ptCount val="3"/>
                <c:pt idx="0" formatCode="0.0">
                  <c:v>-3.7</c:v>
                </c:pt>
                <c:pt idx="1">
                  <c:v>-7.4</c:v>
                </c:pt>
                <c:pt idx="2">
                  <c:v>1.5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97338880"/>
        <c:axId val="97340416"/>
        <c:axId val="0"/>
      </c:bar3DChart>
      <c:catAx>
        <c:axId val="97338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0998">
            <a:noFill/>
          </a:ln>
        </c:spPr>
        <c:txPr>
          <a:bodyPr rot="0" vert="horz"/>
          <a:lstStyle/>
          <a:p>
            <a:pPr>
              <a:defRPr sz="1097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97340416"/>
        <c:crossesAt val="-20"/>
        <c:auto val="1"/>
        <c:lblAlgn val="ctr"/>
        <c:lblOffset val="100"/>
        <c:tickLblSkip val="1"/>
        <c:tickMarkSkip val="1"/>
        <c:noMultiLvlLbl val="0"/>
      </c:catAx>
      <c:valAx>
        <c:axId val="97340416"/>
        <c:scaling>
          <c:orientation val="minMax"/>
          <c:min val="-20"/>
        </c:scaling>
        <c:delete val="0"/>
        <c:axPos val="l"/>
        <c:majorGridlines>
          <c:spPr>
            <a:ln w="3666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666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24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97338880"/>
        <c:crosses val="autoZero"/>
        <c:crossBetween val="between"/>
      </c:valAx>
      <c:spPr>
        <a:noFill/>
        <a:ln w="29327">
          <a:noFill/>
        </a:ln>
      </c:spPr>
    </c:plotArea>
    <c:legend>
      <c:legendPos val="b"/>
      <c:layout>
        <c:manualLayout>
          <c:xMode val="edge"/>
          <c:yMode val="edge"/>
          <c:x val="0"/>
          <c:y val="0.91336640344360998"/>
          <c:w val="0.99587342649707244"/>
          <c:h val="8.4158384469957007E-2"/>
        </c:manualLayout>
      </c:layout>
      <c:overlay val="0"/>
      <c:spPr>
        <a:solidFill>
          <a:srgbClr val="FFFFCC"/>
        </a:solidFill>
        <a:ln w="3666">
          <a:solidFill>
            <a:srgbClr val="000000"/>
          </a:solidFill>
          <a:prstDash val="solid"/>
        </a:ln>
      </c:spPr>
      <c:txPr>
        <a:bodyPr/>
        <a:lstStyle/>
        <a:p>
          <a:pPr>
            <a:defRPr sz="1484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924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276288248779029"/>
          <c:y val="2.0077397486371204E-2"/>
          <c:w val="0.71519336190571059"/>
          <c:h val="0.84007355839485964"/>
        </c:manualLayout>
      </c:layout>
      <c:pie3DChart>
        <c:varyColors val="1"/>
        <c:ser>
          <c:idx val="1"/>
          <c:order val="1"/>
          <c:explosion val="6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1.290288713910764E-2"/>
                  <c:y val="-9.6005395158938703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/>
                      <a:t> 21%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8670636898235892E-2"/>
                  <c:y val="9.9601149925533247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/>
                      <a:t> 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8571613674872953"/>
                  <c:y val="0.1080348881820801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[Книга1]Лист3!$C$6:$C$8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[Книга1]Лист3!$E$6:$E$8</c:f>
              <c:numCache>
                <c:formatCode>0</c:formatCode>
                <c:ptCount val="3"/>
                <c:pt idx="0">
                  <c:v>20.623169230361352</c:v>
                </c:pt>
                <c:pt idx="1">
                  <c:v>1.0722842625346076</c:v>
                </c:pt>
                <c:pt idx="2">
                  <c:v>78.304546507103979</c:v>
                </c:pt>
              </c:numCache>
            </c:numRef>
          </c:val>
        </c:ser>
        <c:ser>
          <c:idx val="0"/>
          <c:order val="0"/>
          <c:cat>
            <c:strRef>
              <c:f>[Книга1]Лист3!$C$6:$C$8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[Книга1]Лист3!$D$6:$D$8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03F55B-763A-4AFA-B4C9-7594F5F2BEC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A5CB8FD-5F88-463B-8895-6594577BA5D0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400" b="1" i="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Утверждена:  Постановление</a:t>
          </a:r>
          <a:r>
            <a:rPr lang="ru-RU" sz="14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i="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администрации </a:t>
          </a:r>
          <a:r>
            <a:rPr lang="ru-RU" sz="1400" b="1" i="0" baseline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Тонкинского</a:t>
          </a:r>
          <a:r>
            <a:rPr lang="ru-RU" sz="1400" b="1" i="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муниципального района Нижегородской области от 29.08.2014 года  № 465 "Об утверждении муниципальной программы "Обеспечение безопасности жизнедеятельности населения </a:t>
          </a:r>
          <a:r>
            <a:rPr lang="ru-RU" sz="1400" b="1" i="0" baseline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Тонкинского</a:t>
          </a:r>
          <a:r>
            <a:rPr lang="ru-RU" sz="1400" b="1" i="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муниципального района Нижегородской области на 2015-2017 годы" </a:t>
          </a:r>
          <a:endParaRPr lang="ru-RU" sz="1400" b="1" i="0" baseline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9124216-506B-446D-8F94-60A7C798E5C3}" type="parTrans" cxnId="{609A5CB5-6F3D-4E37-ADA1-499DBDBFDB72}">
      <dgm:prSet/>
      <dgm:spPr/>
      <dgm:t>
        <a:bodyPr/>
        <a:lstStyle/>
        <a:p>
          <a:endParaRPr lang="ru-RU"/>
        </a:p>
      </dgm:t>
    </dgm:pt>
    <dgm:pt modelId="{DF485D68-D5CA-49ED-A478-822D84FBA5C9}" type="sibTrans" cxnId="{609A5CB5-6F3D-4E37-ADA1-499DBDBFDB72}">
      <dgm:prSet/>
      <dgm:spPr/>
      <dgm:t>
        <a:bodyPr/>
        <a:lstStyle/>
        <a:p>
          <a:endParaRPr lang="ru-RU"/>
        </a:p>
      </dgm:t>
    </dgm:pt>
    <dgm:pt modelId="{24948809-1D60-4521-AE18-84523D5517AC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200" b="1" i="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Цели муниципальной программы – минимизация социального и экономического ущерба населению, экономике и природной среде от чрезвычайных ситуаций природного и техногенного характера, пожаров, снижение террористической угрозы и возможных последствий, обеспечение безопасности жизнедеятельности населения </a:t>
          </a:r>
          <a:r>
            <a:rPr lang="ru-RU" sz="1200" b="1" i="0" baseline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Тонкинского</a:t>
          </a:r>
          <a:r>
            <a:rPr lang="ru-RU" sz="1200" b="1" i="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муниципального района.</a:t>
          </a:r>
          <a:endParaRPr lang="ru-RU" sz="1200" b="1" i="0" baseline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E3F1816-CB34-4004-B0AD-CC71D568062F}" type="parTrans" cxnId="{3E13BD2B-0334-4996-8C34-6078322FC403}">
      <dgm:prSet/>
      <dgm:spPr/>
      <dgm:t>
        <a:bodyPr/>
        <a:lstStyle/>
        <a:p>
          <a:endParaRPr lang="ru-RU"/>
        </a:p>
      </dgm:t>
    </dgm:pt>
    <dgm:pt modelId="{D5358C6B-380E-4779-8F01-8392FEF9206A}" type="sibTrans" cxnId="{3E13BD2B-0334-4996-8C34-6078322FC403}">
      <dgm:prSet/>
      <dgm:spPr/>
      <dgm:t>
        <a:bodyPr/>
        <a:lstStyle/>
        <a:p>
          <a:endParaRPr lang="ru-RU"/>
        </a:p>
      </dgm:t>
    </dgm:pt>
    <dgm:pt modelId="{A9D0DE52-E735-41A9-BD77-C0612AE3DEF9}" type="pres">
      <dgm:prSet presAssocID="{0803F55B-763A-4AFA-B4C9-7594F5F2BEC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5B2336-05EE-45A1-AD90-AF547B2B049F}" type="pres">
      <dgm:prSet presAssocID="{2A5CB8FD-5F88-463B-8895-6594577BA5D0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D02D35-4A20-4A11-9CD0-A443AB3E0687}" type="pres">
      <dgm:prSet presAssocID="{DF485D68-D5CA-49ED-A478-822D84FBA5C9}" presName="spacer" presStyleCnt="0"/>
      <dgm:spPr/>
    </dgm:pt>
    <dgm:pt modelId="{0D759B58-62C1-4B8F-B9C7-D47603E362FE}" type="pres">
      <dgm:prSet presAssocID="{24948809-1D60-4521-AE18-84523D5517AC}" presName="parentText" presStyleLbl="node1" presStyleIdx="1" presStyleCnt="2" custScaleY="11123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9A5CB5-6F3D-4E37-ADA1-499DBDBFDB72}" srcId="{0803F55B-763A-4AFA-B4C9-7594F5F2BEC4}" destId="{2A5CB8FD-5F88-463B-8895-6594577BA5D0}" srcOrd="0" destOrd="0" parTransId="{C9124216-506B-446D-8F94-60A7C798E5C3}" sibTransId="{DF485D68-D5CA-49ED-A478-822D84FBA5C9}"/>
    <dgm:cxn modelId="{9692A95F-1255-435D-81D4-383274CF2ECA}" type="presOf" srcId="{24948809-1D60-4521-AE18-84523D5517AC}" destId="{0D759B58-62C1-4B8F-B9C7-D47603E362FE}" srcOrd="0" destOrd="0" presId="urn:microsoft.com/office/officeart/2005/8/layout/vList2"/>
    <dgm:cxn modelId="{3E13BD2B-0334-4996-8C34-6078322FC403}" srcId="{0803F55B-763A-4AFA-B4C9-7594F5F2BEC4}" destId="{24948809-1D60-4521-AE18-84523D5517AC}" srcOrd="1" destOrd="0" parTransId="{5E3F1816-CB34-4004-B0AD-CC71D568062F}" sibTransId="{D5358C6B-380E-4779-8F01-8392FEF9206A}"/>
    <dgm:cxn modelId="{B71A1F04-47E2-4E1F-95D1-BDC77E2380B4}" type="presOf" srcId="{2A5CB8FD-5F88-463B-8895-6594577BA5D0}" destId="{1B5B2336-05EE-45A1-AD90-AF547B2B049F}" srcOrd="0" destOrd="0" presId="urn:microsoft.com/office/officeart/2005/8/layout/vList2"/>
    <dgm:cxn modelId="{A4567673-2BE0-42E7-A118-7B05F6C2DD2B}" type="presOf" srcId="{0803F55B-763A-4AFA-B4C9-7594F5F2BEC4}" destId="{A9D0DE52-E735-41A9-BD77-C0612AE3DEF9}" srcOrd="0" destOrd="0" presId="urn:microsoft.com/office/officeart/2005/8/layout/vList2"/>
    <dgm:cxn modelId="{E13FBBB2-31A1-46B6-8EB9-CCC73DC9BF7C}" type="presParOf" srcId="{A9D0DE52-E735-41A9-BD77-C0612AE3DEF9}" destId="{1B5B2336-05EE-45A1-AD90-AF547B2B049F}" srcOrd="0" destOrd="0" presId="urn:microsoft.com/office/officeart/2005/8/layout/vList2"/>
    <dgm:cxn modelId="{59F6821D-3A21-43CE-8DE8-CFA29479EC4E}" type="presParOf" srcId="{A9D0DE52-E735-41A9-BD77-C0612AE3DEF9}" destId="{C6D02D35-4A20-4A11-9CD0-A443AB3E0687}" srcOrd="1" destOrd="0" presId="urn:microsoft.com/office/officeart/2005/8/layout/vList2"/>
    <dgm:cxn modelId="{B19C4E68-D059-47C6-A31B-41FE1BA58023}" type="presParOf" srcId="{A9D0DE52-E735-41A9-BD77-C0612AE3DEF9}" destId="{0D759B58-62C1-4B8F-B9C7-D47603E362F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D6BF8D-80FF-4A14-A946-81258C400443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BD32FE-5897-4EE9-A225-E1ADDEDF3C65}">
      <dgm:prSet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1600" b="0" i="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Обеспечение пожарной безопасности объектов учреждений  образования и культуры с объемами финансирования  в 2016 году  - 604,1  тыс. рублей</a:t>
          </a:r>
          <a:endParaRPr lang="ru-RU" sz="1600" b="0" i="0" baseline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EAC91F4-73EF-490C-B53B-A4A907700723}" type="parTrans" cxnId="{CC4CDAD7-0435-4E5D-9AA8-29D09E5F1012}">
      <dgm:prSet/>
      <dgm:spPr/>
      <dgm:t>
        <a:bodyPr/>
        <a:lstStyle/>
        <a:p>
          <a:endParaRPr lang="ru-RU"/>
        </a:p>
      </dgm:t>
    </dgm:pt>
    <dgm:pt modelId="{ECF5283B-BADD-4A8A-B8CE-EF9DBEBEA85A}" type="sibTrans" cxnId="{CC4CDAD7-0435-4E5D-9AA8-29D09E5F1012}">
      <dgm:prSet/>
      <dgm:spPr/>
      <dgm:t>
        <a:bodyPr/>
        <a:lstStyle/>
        <a:p>
          <a:endParaRPr lang="ru-RU"/>
        </a:p>
      </dgm:t>
    </dgm:pt>
    <dgm:pt modelId="{5A7D1F47-CDAA-425F-8B61-C7216CE344FA}">
      <dgm:prSet custT="1"/>
      <dgm:spPr/>
      <dgm:t>
        <a:bodyPr/>
        <a:lstStyle/>
        <a:p>
          <a:pPr rtl="0"/>
          <a:r>
            <a:rPr lang="ru-RU" sz="1600" b="0" i="0" baseline="0" dirty="0" smtClean="0">
              <a:latin typeface="Times New Roman" pitchFamily="18" charset="0"/>
              <a:cs typeface="Times New Roman" pitchFamily="18" charset="0"/>
            </a:rPr>
            <a:t>Мероприятия антитеррористической направленности в учреждениях образования и культуры – 171,0 тыс. рублей</a:t>
          </a:r>
          <a:endParaRPr lang="ru-RU" sz="1600" b="0" i="0" baseline="0" dirty="0">
            <a:latin typeface="Times New Roman" pitchFamily="18" charset="0"/>
            <a:cs typeface="Times New Roman" pitchFamily="18" charset="0"/>
          </a:endParaRPr>
        </a:p>
      </dgm:t>
    </dgm:pt>
    <dgm:pt modelId="{B62E4A6C-5466-490A-B1B1-5781DF5FB606}" type="parTrans" cxnId="{38269A46-9698-40D3-9F54-EDFAD955F4B4}">
      <dgm:prSet/>
      <dgm:spPr/>
      <dgm:t>
        <a:bodyPr/>
        <a:lstStyle/>
        <a:p>
          <a:endParaRPr lang="ru-RU"/>
        </a:p>
      </dgm:t>
    </dgm:pt>
    <dgm:pt modelId="{7896E63E-A886-46A3-B1F8-3BEC9FB882B7}" type="sibTrans" cxnId="{38269A46-9698-40D3-9F54-EDFAD955F4B4}">
      <dgm:prSet/>
      <dgm:spPr/>
      <dgm:t>
        <a:bodyPr/>
        <a:lstStyle/>
        <a:p>
          <a:endParaRPr lang="ru-RU"/>
        </a:p>
      </dgm:t>
    </dgm:pt>
    <dgm:pt modelId="{7ED72BEA-5F6D-41F6-AA48-8BE56C1EDD68}">
      <dgm:prSet custT="1"/>
      <dgm:spPr/>
      <dgm:t>
        <a:bodyPr/>
        <a:lstStyle/>
        <a:p>
          <a:pPr rtl="0"/>
          <a:r>
            <a:rPr lang="ru-RU" sz="1600" b="0" i="0" baseline="0" dirty="0" smtClean="0">
              <a:latin typeface="Times New Roman" pitchFamily="18" charset="0"/>
              <a:cs typeface="Times New Roman" pitchFamily="18" charset="0"/>
            </a:rPr>
            <a:t>Обеспечение деятельности Единой дежурно-диспетчерской службы – 2 332,0 тыс. рублей</a:t>
          </a:r>
          <a:endParaRPr lang="ru-RU" sz="1600" b="0" i="0" baseline="0" dirty="0"/>
        </a:p>
      </dgm:t>
    </dgm:pt>
    <dgm:pt modelId="{695118AE-AA45-4B52-8BBF-1AE6ECC4CCC1}" type="parTrans" cxnId="{FBD3A31F-ABA5-4F61-817B-0352429232AD}">
      <dgm:prSet/>
      <dgm:spPr/>
      <dgm:t>
        <a:bodyPr/>
        <a:lstStyle/>
        <a:p>
          <a:endParaRPr lang="ru-RU"/>
        </a:p>
      </dgm:t>
    </dgm:pt>
    <dgm:pt modelId="{0343E57F-368F-4412-B238-0F0C09791AE5}" type="sibTrans" cxnId="{FBD3A31F-ABA5-4F61-817B-0352429232AD}">
      <dgm:prSet/>
      <dgm:spPr/>
      <dgm:t>
        <a:bodyPr/>
        <a:lstStyle/>
        <a:p>
          <a:endParaRPr lang="ru-RU"/>
        </a:p>
      </dgm:t>
    </dgm:pt>
    <dgm:pt modelId="{E40FA65F-3037-4DC9-8666-33E1B438BCEF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0" i="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Резервный фонд для предупреждения и ликвидации ЧС и последствий стихийных бедствий – 300,0 тыс. руб.</a:t>
          </a:r>
          <a:endParaRPr lang="ru-RU" b="0" i="0" baseline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24C0075-77B8-4D2B-9AC5-C9E5ADBEC287}" type="parTrans" cxnId="{B7ADB421-9AE2-4DFB-9B17-92754C79D154}">
      <dgm:prSet/>
      <dgm:spPr/>
      <dgm:t>
        <a:bodyPr/>
        <a:lstStyle/>
        <a:p>
          <a:endParaRPr lang="ru-RU"/>
        </a:p>
      </dgm:t>
    </dgm:pt>
    <dgm:pt modelId="{69E2351B-8BE0-49EB-BFC8-80522B90D32D}" type="sibTrans" cxnId="{B7ADB421-9AE2-4DFB-9B17-92754C79D154}">
      <dgm:prSet/>
      <dgm:spPr/>
      <dgm:t>
        <a:bodyPr/>
        <a:lstStyle/>
        <a:p>
          <a:endParaRPr lang="ru-RU"/>
        </a:p>
      </dgm:t>
    </dgm:pt>
    <dgm:pt modelId="{1C62C1BF-1112-4023-8AB0-26318B8D38EE}">
      <dgm:prSet/>
      <dgm:spPr/>
      <dgm:t>
        <a:bodyPr/>
        <a:lstStyle/>
        <a:p>
          <a:endParaRPr lang="ru-RU" dirty="0"/>
        </a:p>
      </dgm:t>
    </dgm:pt>
    <dgm:pt modelId="{B11A8C3E-686E-4117-9509-ECE2CC995CA0}" type="parTrans" cxnId="{8D639A1B-125B-44CE-9883-1BD5236CB223}">
      <dgm:prSet/>
      <dgm:spPr/>
      <dgm:t>
        <a:bodyPr/>
        <a:lstStyle/>
        <a:p>
          <a:endParaRPr lang="ru-RU"/>
        </a:p>
      </dgm:t>
    </dgm:pt>
    <dgm:pt modelId="{E2B0AF77-C41C-448B-9932-4D21704C383A}" type="sibTrans" cxnId="{8D639A1B-125B-44CE-9883-1BD5236CB223}">
      <dgm:prSet/>
      <dgm:spPr/>
      <dgm:t>
        <a:bodyPr/>
        <a:lstStyle/>
        <a:p>
          <a:endParaRPr lang="ru-RU"/>
        </a:p>
      </dgm:t>
    </dgm:pt>
    <dgm:pt modelId="{61833DA2-D3FD-4100-A798-D491E76E8EAB}" type="pres">
      <dgm:prSet presAssocID="{47D6BF8D-80FF-4A14-A946-81258C400443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7647EB-5444-4817-8060-85F5EC3ADA7D}" type="pres">
      <dgm:prSet presAssocID="{47D6BF8D-80FF-4A14-A946-81258C400443}" presName="diamond" presStyleLbl="bgShp" presStyleIdx="0" presStyleCnt="1"/>
      <dgm:spPr/>
    </dgm:pt>
    <dgm:pt modelId="{9C905902-1DF7-4528-87DB-94A4368AE1D0}" type="pres">
      <dgm:prSet presAssocID="{47D6BF8D-80FF-4A14-A946-81258C400443}" presName="quad1" presStyleLbl="node1" presStyleIdx="0" presStyleCnt="4" custScaleX="266930" custScaleY="108797" custLinFactNeighborX="-90421" custLinFactNeighborY="63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351B0E-971B-41F3-8A59-C168F2333AC4}" type="pres">
      <dgm:prSet presAssocID="{47D6BF8D-80FF-4A14-A946-81258C400443}" presName="quad2" presStyleLbl="node1" presStyleIdx="1" presStyleCnt="4" custScaleX="266882" custScaleY="110729" custLinFactX="18434" custLinFactNeighborX="100000" custLinFactNeighborY="72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F31B45-D5E8-4D31-B272-CC1D2B7AEE07}" type="pres">
      <dgm:prSet presAssocID="{47D6BF8D-80FF-4A14-A946-81258C400443}" presName="quad3" presStyleLbl="node1" presStyleIdx="2" presStyleCnt="4" custScaleX="234212" custLinFactNeighborX="-95377" custLinFactNeighborY="1990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DAE8AC-EF43-4A97-A5DB-73EE1141F273}" type="pres">
      <dgm:prSet presAssocID="{47D6BF8D-80FF-4A14-A946-81258C400443}" presName="quad4" presStyleLbl="node1" presStyleIdx="3" presStyleCnt="4" custScaleX="265290" custScaleY="102605" custLinFactX="10046" custLinFactNeighborX="100000" custLinFactNeighborY="212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5DAEA0-897A-49D3-8A59-90AF6D909A3D}" type="presOf" srcId="{42BD32FE-5897-4EE9-A225-E1ADDEDF3C65}" destId="{9C905902-1DF7-4528-87DB-94A4368AE1D0}" srcOrd="0" destOrd="0" presId="urn:microsoft.com/office/officeart/2005/8/layout/matrix3"/>
    <dgm:cxn modelId="{CC4CDAD7-0435-4E5D-9AA8-29D09E5F1012}" srcId="{47D6BF8D-80FF-4A14-A946-81258C400443}" destId="{42BD32FE-5897-4EE9-A225-E1ADDEDF3C65}" srcOrd="0" destOrd="0" parTransId="{0EAC91F4-73EF-490C-B53B-A4A907700723}" sibTransId="{ECF5283B-BADD-4A8A-B8CE-EF9DBEBEA85A}"/>
    <dgm:cxn modelId="{E70F3416-E142-4AF4-8081-E017DD8B197A}" type="presOf" srcId="{5A7D1F47-CDAA-425F-8B61-C7216CE344FA}" destId="{E5351B0E-971B-41F3-8A59-C168F2333AC4}" srcOrd="0" destOrd="0" presId="urn:microsoft.com/office/officeart/2005/8/layout/matrix3"/>
    <dgm:cxn modelId="{38269A46-9698-40D3-9F54-EDFAD955F4B4}" srcId="{47D6BF8D-80FF-4A14-A946-81258C400443}" destId="{5A7D1F47-CDAA-425F-8B61-C7216CE344FA}" srcOrd="1" destOrd="0" parTransId="{B62E4A6C-5466-490A-B1B1-5781DF5FB606}" sibTransId="{7896E63E-A886-46A3-B1F8-3BEC9FB882B7}"/>
    <dgm:cxn modelId="{5F73F89D-B775-421E-AAE6-41354FD4F55D}" type="presOf" srcId="{E40FA65F-3037-4DC9-8666-33E1B438BCEF}" destId="{E1DAE8AC-EF43-4A97-A5DB-73EE1141F273}" srcOrd="0" destOrd="0" presId="urn:microsoft.com/office/officeart/2005/8/layout/matrix3"/>
    <dgm:cxn modelId="{B7ADB421-9AE2-4DFB-9B17-92754C79D154}" srcId="{47D6BF8D-80FF-4A14-A946-81258C400443}" destId="{E40FA65F-3037-4DC9-8666-33E1B438BCEF}" srcOrd="3" destOrd="0" parTransId="{924C0075-77B8-4D2B-9AC5-C9E5ADBEC287}" sibTransId="{69E2351B-8BE0-49EB-BFC8-80522B90D32D}"/>
    <dgm:cxn modelId="{F188B52F-DF60-4F11-8030-238BB0ED7D07}" type="presOf" srcId="{47D6BF8D-80FF-4A14-A946-81258C400443}" destId="{61833DA2-D3FD-4100-A798-D491E76E8EAB}" srcOrd="0" destOrd="0" presId="urn:microsoft.com/office/officeart/2005/8/layout/matrix3"/>
    <dgm:cxn modelId="{8D639A1B-125B-44CE-9883-1BD5236CB223}" srcId="{47D6BF8D-80FF-4A14-A946-81258C400443}" destId="{1C62C1BF-1112-4023-8AB0-26318B8D38EE}" srcOrd="4" destOrd="0" parTransId="{B11A8C3E-686E-4117-9509-ECE2CC995CA0}" sibTransId="{E2B0AF77-C41C-448B-9932-4D21704C383A}"/>
    <dgm:cxn modelId="{FBD3A31F-ABA5-4F61-817B-0352429232AD}" srcId="{47D6BF8D-80FF-4A14-A946-81258C400443}" destId="{7ED72BEA-5F6D-41F6-AA48-8BE56C1EDD68}" srcOrd="2" destOrd="0" parTransId="{695118AE-AA45-4B52-8BBF-1AE6ECC4CCC1}" sibTransId="{0343E57F-368F-4412-B238-0F0C09791AE5}"/>
    <dgm:cxn modelId="{D921F0D2-2202-40CE-8628-DE6AE7022274}" type="presOf" srcId="{7ED72BEA-5F6D-41F6-AA48-8BE56C1EDD68}" destId="{71F31B45-D5E8-4D31-B272-CC1D2B7AEE07}" srcOrd="0" destOrd="0" presId="urn:microsoft.com/office/officeart/2005/8/layout/matrix3"/>
    <dgm:cxn modelId="{7D32EDC3-6D13-4773-8114-0396D8F4F964}" type="presParOf" srcId="{61833DA2-D3FD-4100-A798-D491E76E8EAB}" destId="{7A7647EB-5444-4817-8060-85F5EC3ADA7D}" srcOrd="0" destOrd="0" presId="urn:microsoft.com/office/officeart/2005/8/layout/matrix3"/>
    <dgm:cxn modelId="{FD0C816D-0625-433A-8106-7FC09E7CE572}" type="presParOf" srcId="{61833DA2-D3FD-4100-A798-D491E76E8EAB}" destId="{9C905902-1DF7-4528-87DB-94A4368AE1D0}" srcOrd="1" destOrd="0" presId="urn:microsoft.com/office/officeart/2005/8/layout/matrix3"/>
    <dgm:cxn modelId="{AE32104F-5BC0-4E35-9F90-562FCC0C1F2D}" type="presParOf" srcId="{61833DA2-D3FD-4100-A798-D491E76E8EAB}" destId="{E5351B0E-971B-41F3-8A59-C168F2333AC4}" srcOrd="2" destOrd="0" presId="urn:microsoft.com/office/officeart/2005/8/layout/matrix3"/>
    <dgm:cxn modelId="{AFC79762-19D8-492F-A44E-37C138C4FC01}" type="presParOf" srcId="{61833DA2-D3FD-4100-A798-D491E76E8EAB}" destId="{71F31B45-D5E8-4D31-B272-CC1D2B7AEE07}" srcOrd="3" destOrd="0" presId="urn:microsoft.com/office/officeart/2005/8/layout/matrix3"/>
    <dgm:cxn modelId="{2A95FB04-9A72-4884-A837-2BC82B02AA0C}" type="presParOf" srcId="{61833DA2-D3FD-4100-A798-D491E76E8EAB}" destId="{E1DAE8AC-EF43-4A97-A5DB-73EE1141F273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5B2336-05EE-45A1-AD90-AF547B2B049F}">
      <dsp:nvSpPr>
        <dsp:cNvPr id="0" name=""/>
        <dsp:cNvSpPr/>
      </dsp:nvSpPr>
      <dsp:spPr>
        <a:xfrm>
          <a:off x="0" y="83793"/>
          <a:ext cx="7858180" cy="705900"/>
        </a:xfrm>
        <a:prstGeom prst="round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Утверждена:  Постановление</a:t>
          </a:r>
          <a:r>
            <a:rPr lang="ru-RU" sz="1400" b="1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i="0" kern="12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администрации </a:t>
          </a:r>
          <a:r>
            <a:rPr lang="ru-RU" sz="1400" b="1" i="0" kern="1200" baseline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Тонкинского</a:t>
          </a:r>
          <a:r>
            <a:rPr lang="ru-RU" sz="1400" b="1" i="0" kern="12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муниципального района Нижегородской области от 29.08.2014 года  № 465 "Об утверждении муниципальной программы "Обеспечение безопасности жизнедеятельности населения </a:t>
          </a:r>
          <a:r>
            <a:rPr lang="ru-RU" sz="1400" b="1" i="0" kern="1200" baseline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Тонкинского</a:t>
          </a:r>
          <a:r>
            <a:rPr lang="ru-RU" sz="1400" b="1" i="0" kern="12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муниципального района Нижегородской области на 2015-2017 годы" </a:t>
          </a:r>
          <a:endParaRPr lang="ru-RU" sz="1400" b="1" i="0" kern="1200" baseline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459" y="118252"/>
        <a:ext cx="7789262" cy="636982"/>
      </dsp:txXfrm>
    </dsp:sp>
    <dsp:sp modelId="{0D759B58-62C1-4B8F-B9C7-D47603E362FE}">
      <dsp:nvSpPr>
        <dsp:cNvPr id="0" name=""/>
        <dsp:cNvSpPr/>
      </dsp:nvSpPr>
      <dsp:spPr>
        <a:xfrm>
          <a:off x="0" y="801773"/>
          <a:ext cx="7858180" cy="785179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Цели муниципальной программы – минимизация социального и экономического ущерба населению, экономике и природной среде от чрезвычайных ситуаций природного и техногенного характера, пожаров, снижение террористической угрозы и возможных последствий, обеспечение безопасности жизнедеятельности населения </a:t>
          </a:r>
          <a:r>
            <a:rPr lang="ru-RU" sz="1200" b="1" i="0" kern="1200" baseline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Тонкинского</a:t>
          </a:r>
          <a:r>
            <a:rPr lang="ru-RU" sz="1200" b="1" i="0" kern="12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муниципального района.</a:t>
          </a:r>
          <a:endParaRPr lang="ru-RU" sz="1200" b="1" i="0" kern="1200" baseline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329" y="840102"/>
        <a:ext cx="7781522" cy="7085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7647EB-5444-4817-8060-85F5EC3ADA7D}">
      <dsp:nvSpPr>
        <dsp:cNvPr id="0" name=""/>
        <dsp:cNvSpPr/>
      </dsp:nvSpPr>
      <dsp:spPr>
        <a:xfrm>
          <a:off x="2339799" y="0"/>
          <a:ext cx="2893100" cy="2893100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905902-1DF7-4528-87DB-94A4368AE1D0}">
      <dsp:nvSpPr>
        <dsp:cNvPr id="0" name=""/>
        <dsp:cNvSpPr/>
      </dsp:nvSpPr>
      <dsp:spPr>
        <a:xfrm>
          <a:off x="652672" y="296660"/>
          <a:ext cx="3011795" cy="1227566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Обеспечение пожарной безопасности объектов учреждений  образования и культуры с объемами финансирования  в 2016 году  - 604,1  тыс. рублей</a:t>
          </a:r>
          <a:endParaRPr lang="ru-RU" sz="1600" b="0" i="0" kern="1200" baseline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12597" y="356585"/>
        <a:ext cx="2891945" cy="1107716"/>
      </dsp:txXfrm>
    </dsp:sp>
    <dsp:sp modelId="{E5351B0E-971B-41F3-8A59-C168F2333AC4}">
      <dsp:nvSpPr>
        <dsp:cNvPr id="0" name=""/>
        <dsp:cNvSpPr/>
      </dsp:nvSpPr>
      <dsp:spPr>
        <a:xfrm>
          <a:off x="4224575" y="296660"/>
          <a:ext cx="3011253" cy="12493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baseline="0" dirty="0" smtClean="0">
              <a:latin typeface="Times New Roman" pitchFamily="18" charset="0"/>
              <a:cs typeface="Times New Roman" pitchFamily="18" charset="0"/>
            </a:rPr>
            <a:t>Мероприятия антитеррористической направленности в учреждениях образования и культуры – 171,0 тыс. рублей</a:t>
          </a:r>
          <a:endParaRPr lang="ru-RU" sz="1600" b="0" i="0" kern="120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4285564" y="357649"/>
        <a:ext cx="2889275" cy="1127387"/>
      </dsp:txXfrm>
    </dsp:sp>
    <dsp:sp modelId="{71F31B45-D5E8-4D31-B272-CC1D2B7AEE07}">
      <dsp:nvSpPr>
        <dsp:cNvPr id="0" name=""/>
        <dsp:cNvSpPr/>
      </dsp:nvSpPr>
      <dsp:spPr>
        <a:xfrm>
          <a:off x="781333" y="1714513"/>
          <a:ext cx="2642635" cy="11283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baseline="0" dirty="0" smtClean="0">
              <a:latin typeface="Times New Roman" pitchFamily="18" charset="0"/>
              <a:cs typeface="Times New Roman" pitchFamily="18" charset="0"/>
            </a:rPr>
            <a:t>Обеспечение деятельности Единой дежурно-диспетчерской службы – 2 332,0 тыс. рублей</a:t>
          </a:r>
          <a:endParaRPr lang="ru-RU" sz="1600" b="0" i="0" kern="1200" baseline="0" dirty="0"/>
        </a:p>
      </dsp:txBody>
      <dsp:txXfrm>
        <a:off x="836413" y="1769593"/>
        <a:ext cx="2532475" cy="1018149"/>
      </dsp:txXfrm>
    </dsp:sp>
    <dsp:sp modelId="{E1DAE8AC-EF43-4A97-A5DB-73EE1141F273}">
      <dsp:nvSpPr>
        <dsp:cNvPr id="0" name=""/>
        <dsp:cNvSpPr/>
      </dsp:nvSpPr>
      <dsp:spPr>
        <a:xfrm>
          <a:off x="4138913" y="1714508"/>
          <a:ext cx="2993290" cy="1157701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Резервный фонд для предупреждения и ликвидации ЧС и последствий стихийных бедствий – 300,0 тыс. руб.</a:t>
          </a:r>
          <a:endParaRPr lang="ru-RU" sz="1600" b="0" i="0" kern="1200" baseline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195427" y="1771022"/>
        <a:ext cx="2880262" cy="10446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drawing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image" Target="../media/image33.jpeg"/><Relationship Id="rId4" Type="http://schemas.openxmlformats.org/officeDocument/2006/relationships/image" Target="../media/image36.emf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0.11458</cdr:y>
    </cdr:from>
    <cdr:to>
      <cdr:x>0.20875</cdr:x>
      <cdr:y>0.36458</cdr:y>
    </cdr:to>
    <cdr:pic>
      <cdr:nvPicPr>
        <cdr:cNvPr id="2" name="Рисунок 1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0" y="785794"/>
          <a:ext cx="1968514" cy="171451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</cdr:pic>
  </cdr:relSizeAnchor>
  <cdr:relSizeAnchor xmlns:cdr="http://schemas.openxmlformats.org/drawingml/2006/chartDrawing">
    <cdr:from>
      <cdr:x>0.76515</cdr:x>
      <cdr:y>0.08333</cdr:y>
    </cdr:from>
    <cdr:to>
      <cdr:x>0.9772</cdr:x>
      <cdr:y>0.30208</cdr:y>
    </cdr:to>
    <cdr:pic>
      <cdr:nvPicPr>
        <cdr:cNvPr id="3" name="Рисунок 2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7215238" y="571480"/>
          <a:ext cx="1999519" cy="150019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</cdr:pic>
  </cdr:relSizeAnchor>
  <cdr:relSizeAnchor xmlns:cdr="http://schemas.openxmlformats.org/drawingml/2006/chartDrawing">
    <cdr:from>
      <cdr:x>0.00758</cdr:x>
      <cdr:y>0.46875</cdr:y>
    </cdr:from>
    <cdr:to>
      <cdr:x>0.98091</cdr:x>
      <cdr:y>1</cdr:y>
    </cdr:to>
    <cdr:pic>
      <cdr:nvPicPr>
        <cdr:cNvPr id="7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71438" y="3214686"/>
          <a:ext cx="9178377" cy="3643314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0.48</cdr:x>
      <cdr:y>0.14893</cdr:y>
    </cdr:from>
    <cdr:to>
      <cdr:x>0.76551</cdr:x>
      <cdr:y>0.40189</cdr:y>
    </cdr:to>
    <cdr:pic>
      <cdr:nvPicPr>
        <cdr:cNvPr id="2" name="Picture 23" descr="9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4286248" y="1000108"/>
          <a:ext cx="2549524" cy="169866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</cdr:pic>
  </cdr:relSizeAnchor>
  <cdr:relSizeAnchor xmlns:cdr="http://schemas.openxmlformats.org/drawingml/2006/chartDrawing">
    <cdr:from>
      <cdr:x>0.176</cdr:x>
      <cdr:y>0.12766</cdr:y>
    </cdr:from>
    <cdr:to>
      <cdr:x>0.4382</cdr:x>
      <cdr:y>0.37809</cdr:y>
    </cdr:to>
    <cdr:pic>
      <cdr:nvPicPr>
        <cdr:cNvPr id="3" name="Picture 24" descr="14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2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1571604" y="857232"/>
          <a:ext cx="2341372" cy="168167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</cdr:pic>
  </cdr:relSizeAnchor>
  <cdr:relSizeAnchor xmlns:cdr="http://schemas.openxmlformats.org/drawingml/2006/chartDrawing">
    <cdr:from>
      <cdr:x>0.01204</cdr:x>
      <cdr:y>0.42553</cdr:y>
    </cdr:from>
    <cdr:to>
      <cdr:x>0.98777</cdr:x>
      <cdr:y>1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107505" y="2857497"/>
          <a:ext cx="8712968" cy="3857651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0.064</cdr:x>
      <cdr:y>0.01737</cdr:y>
    </cdr:from>
    <cdr:to>
      <cdr:x>0.928</cdr:x>
      <cdr:y>0.13829</cdr:y>
    </cdr:to>
    <cdr:pic>
      <cdr:nvPicPr>
        <cdr:cNvPr id="7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4"/>
        <a:stretch xmlns:a="http://schemas.openxmlformats.org/drawingml/2006/main">
          <a:fillRect/>
        </a:stretch>
      </cdr:blipFill>
      <cdr:spPr>
        <a:xfrm xmlns:a="http://schemas.openxmlformats.org/drawingml/2006/main">
          <a:off x="571502" y="116632"/>
          <a:ext cx="7715277" cy="812006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2075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DB3F1736-BEC8-47B0-BD96-CFE061D3C734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0888"/>
            <a:ext cx="5008563" cy="3757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975" y="4759325"/>
            <a:ext cx="5510213" cy="451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7063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2075" y="9517063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8B78B11D-CD4B-4AE3-A324-6A7162C0B0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9990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7"/>
          <p:cNvSpPr txBox="1">
            <a:spLocks noGrp="1" noChangeArrowheads="1"/>
          </p:cNvSpPr>
          <p:nvPr/>
        </p:nvSpPr>
        <p:spPr bwMode="auto">
          <a:xfrm>
            <a:off x="3902075" y="9517063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16" tIns="48308" rIns="96616" bIns="48308" anchor="b"/>
          <a:lstStyle/>
          <a:p>
            <a:pPr algn="r"/>
            <a:fld id="{EE138D41-3535-4FD0-8CA1-64A279E63FF9}" type="slidenum">
              <a:rPr lang="ru-RU" sz="1300"/>
              <a:pPr algn="r"/>
              <a:t>20</a:t>
            </a:fld>
            <a:endParaRPr lang="ru-RU" sz="1300"/>
          </a:p>
        </p:txBody>
      </p:sp>
      <p:sp>
        <p:nvSpPr>
          <p:cNvPr id="1382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38244" name="Номер слайда 3"/>
          <p:cNvSpPr txBox="1">
            <a:spLocks noGrp="1"/>
          </p:cNvSpPr>
          <p:nvPr/>
        </p:nvSpPr>
        <p:spPr bwMode="auto">
          <a:xfrm>
            <a:off x="3902075" y="9517063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16" tIns="48308" rIns="96616" bIns="48308" anchor="b"/>
          <a:lstStyle/>
          <a:p>
            <a:pPr algn="r"/>
            <a:fld id="{2A52E79B-F971-4B64-9D40-04953F1ECB85}" type="slidenum">
              <a:rPr lang="ru-RU" sz="1300"/>
              <a:pPr algn="r"/>
              <a:t>20</a:t>
            </a:fld>
            <a:endParaRPr lang="ru-RU" sz="13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C9B12-8237-4B7B-8361-46B43AC62718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C9B12-8237-4B7B-8361-46B43AC62718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565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5651" name="Номер слайда 3"/>
          <p:cNvSpPr txBox="1">
            <a:spLocks noGrp="1"/>
          </p:cNvSpPr>
          <p:nvPr/>
        </p:nvSpPr>
        <p:spPr bwMode="auto">
          <a:xfrm>
            <a:off x="3902075" y="9517063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16" tIns="48308" rIns="96616" bIns="48308" anchor="b"/>
          <a:lstStyle/>
          <a:p>
            <a:pPr algn="r"/>
            <a:fld id="{37106C1A-0244-440D-BBC8-72E7D470F0BA}" type="slidenum">
              <a:rPr lang="ru-RU" sz="1300"/>
              <a:pPr algn="r"/>
              <a:t>43</a:t>
            </a:fld>
            <a:endParaRPr lang="ru-RU" sz="13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56CA2-6DF9-479B-BD26-004AF565C683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FFB34-444D-4AB9-A630-1EFB0D8BD8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A77E0-CB5A-4CA4-ADBC-14ACB44DCD9C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E637D-3A5A-4D15-B12F-5DB0357DD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72E47-9F9F-485E-B39A-C7EA1844BE22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E8BA0-81AE-4EFD-AC8D-9F355F1085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2A111-0A5D-4688-859A-02408131A772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85EA5-9DC1-4CD3-8212-75B42FA0CC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3C691-6C61-4830-BFFC-E1A005C544FA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02145-ABD9-4539-90E2-395CA1535F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20F95-2549-4E02-97CF-1386ADA6B1C6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7038E-C65F-48BF-B509-69F7D23C69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7BC1-8532-4B94-968E-6F8F8E943271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8C621-8BA0-4FC1-96E6-24255058C7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75745-BEE1-49BF-84CB-6DD06D26983E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5D6A0-782C-4E98-BD84-ED93A9158B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1582C-E5D7-42BF-8098-BC93C4FC3371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5FA9-9AE2-4DB2-B270-27D5C09037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7ED27-6997-44B5-87BC-C87CCE7549E7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FE2B1-2693-4413-81ED-EB62006A33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9A9E2-24D9-41B4-8845-D2949E83B557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1AC4F-3D8E-460E-9219-7F4D8B3C08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CC9ED-B7EF-47B0-925E-E29832CAD427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81636-49DA-48D2-A3E4-39D2F1AFB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24AE0-65CE-43BD-8520-A0CE119D4410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FEDB8-BCE1-4F41-ADD4-566D13402D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FE7D0-D314-459D-B4A1-F54C4FDED79E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77DD6-F86B-42EF-9A29-0CC1549E4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902E7-B4FB-4B57-8F01-2497241F5F1D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3D7A0-CB53-4A58-A0E9-EC5DA9C526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FDE4E-DAE5-44FA-8D9F-3A094A3E2C96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DF38A-8445-4685-9CBF-1580DE6064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DB021-17FD-4DE6-83EA-6EACB2B96B19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D214B-9197-435D-B74E-B91D4ECB18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256281-6B67-4F1D-850F-F7D9CFAD28B0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9564D-0C21-48C5-AD53-1D28059B31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hyperlink" Target="consultantplus://offline/ref=598F5255226F2865B1A02816742798CC6EB584348BA5CC5D658A5CCE09D270277D9B280CAB62D2z3K0M" TargetMode="Externa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 txBox="1"/>
          <p:nvPr/>
        </p:nvSpPr>
        <p:spPr>
          <a:xfrm>
            <a:off x="2500298" y="4643446"/>
            <a:ext cx="4468495" cy="144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>
              <a:lnSpc>
                <a:spcPct val="100000"/>
              </a:lnSpc>
            </a:pPr>
            <a:r>
              <a:rPr sz="2800" b="1" spc="-15" dirty="0">
                <a:solidFill>
                  <a:srgbClr val="3477B1"/>
                </a:solidFill>
                <a:latin typeface="Constantia"/>
                <a:cs typeface="Constantia"/>
              </a:rPr>
              <a:t>Б</a:t>
            </a:r>
            <a:r>
              <a:rPr sz="2800" b="1" spc="-185" dirty="0">
                <a:solidFill>
                  <a:srgbClr val="3477B1"/>
                </a:solidFill>
                <a:latin typeface="Constantia"/>
                <a:cs typeface="Constantia"/>
              </a:rPr>
              <a:t>Ю</a:t>
            </a:r>
            <a:r>
              <a:rPr sz="2800" b="1" spc="-25" dirty="0">
                <a:solidFill>
                  <a:srgbClr val="3477B1"/>
                </a:solidFill>
                <a:latin typeface="Constantia"/>
                <a:cs typeface="Constantia"/>
              </a:rPr>
              <a:t>ДЖЕТ</a:t>
            </a:r>
            <a:r>
              <a:rPr sz="2800" b="1" spc="-110" dirty="0">
                <a:solidFill>
                  <a:srgbClr val="3477B1"/>
                </a:solidFill>
                <a:latin typeface="Constantia"/>
                <a:cs typeface="Constantia"/>
              </a:rPr>
              <a:t> </a:t>
            </a:r>
            <a:r>
              <a:rPr sz="2800" b="1" spc="-25" dirty="0">
                <a:solidFill>
                  <a:srgbClr val="3477B1"/>
                </a:solidFill>
                <a:latin typeface="Constantia"/>
                <a:cs typeface="Constantia"/>
              </a:rPr>
              <a:t>ДЛЯ</a:t>
            </a:r>
            <a:r>
              <a:rPr sz="2800" b="1" spc="25" dirty="0">
                <a:solidFill>
                  <a:srgbClr val="3477B1"/>
                </a:solidFill>
                <a:latin typeface="Constantia"/>
                <a:cs typeface="Constantia"/>
              </a:rPr>
              <a:t> </a:t>
            </a:r>
            <a:r>
              <a:rPr sz="2800" b="1" spc="-20" dirty="0">
                <a:solidFill>
                  <a:srgbClr val="3477B1"/>
                </a:solidFill>
                <a:latin typeface="Constantia"/>
                <a:cs typeface="Constantia"/>
              </a:rPr>
              <a:t>Г</a:t>
            </a:r>
            <a:r>
              <a:rPr sz="2800" b="1" spc="-215" dirty="0">
                <a:solidFill>
                  <a:srgbClr val="3477B1"/>
                </a:solidFill>
                <a:latin typeface="Constantia"/>
                <a:cs typeface="Constantia"/>
              </a:rPr>
              <a:t>Р</a:t>
            </a:r>
            <a:r>
              <a:rPr sz="2800" b="1" spc="-25" dirty="0">
                <a:solidFill>
                  <a:srgbClr val="3477B1"/>
                </a:solidFill>
                <a:latin typeface="Constantia"/>
                <a:cs typeface="Constantia"/>
              </a:rPr>
              <a:t>АЖ</a:t>
            </a:r>
            <a:r>
              <a:rPr sz="2800" b="1" spc="50" dirty="0">
                <a:solidFill>
                  <a:srgbClr val="3477B1"/>
                </a:solidFill>
                <a:latin typeface="Constantia"/>
                <a:cs typeface="Constantia"/>
              </a:rPr>
              <a:t>Д</a:t>
            </a:r>
            <a:r>
              <a:rPr sz="2800" b="1" spc="-25" dirty="0">
                <a:solidFill>
                  <a:srgbClr val="3477B1"/>
                </a:solidFill>
                <a:latin typeface="Constantia"/>
                <a:cs typeface="Constantia"/>
              </a:rPr>
              <a:t>АН</a:t>
            </a:r>
            <a:endParaRPr sz="2800">
              <a:latin typeface="Constantia"/>
              <a:cs typeface="Constantia"/>
            </a:endParaRPr>
          </a:p>
          <a:p>
            <a:pPr>
              <a:lnSpc>
                <a:spcPts val="700"/>
              </a:lnSpc>
              <a:spcBef>
                <a:spcPts val="47"/>
              </a:spcBef>
            </a:pPr>
            <a:endParaRPr sz="700"/>
          </a:p>
          <a:p>
            <a:pPr marR="229870" algn="ctr">
              <a:lnSpc>
                <a:spcPct val="100000"/>
              </a:lnSpc>
            </a:pPr>
            <a:r>
              <a:rPr sz="2000" b="1" dirty="0">
                <a:solidFill>
                  <a:srgbClr val="3477B1"/>
                </a:solidFill>
                <a:latin typeface="Times New Roman"/>
                <a:cs typeface="Times New Roman"/>
              </a:rPr>
              <a:t>по </a:t>
            </a:r>
            <a:r>
              <a:rPr sz="2000" b="1" spc="-10">
                <a:solidFill>
                  <a:srgbClr val="3477B1"/>
                </a:solidFill>
                <a:latin typeface="Times New Roman"/>
                <a:cs typeface="Times New Roman"/>
              </a:rPr>
              <a:t>п</a:t>
            </a:r>
            <a:r>
              <a:rPr sz="2000" b="1">
                <a:solidFill>
                  <a:srgbClr val="3477B1"/>
                </a:solidFill>
                <a:latin typeface="Times New Roman"/>
                <a:cs typeface="Times New Roman"/>
              </a:rPr>
              <a:t>р</a:t>
            </a:r>
            <a:r>
              <a:rPr sz="2000" b="1" spc="5">
                <a:solidFill>
                  <a:srgbClr val="3477B1"/>
                </a:solidFill>
                <a:latin typeface="Times New Roman"/>
                <a:cs typeface="Times New Roman"/>
              </a:rPr>
              <a:t>о</a:t>
            </a:r>
            <a:r>
              <a:rPr sz="2000" b="1">
                <a:solidFill>
                  <a:srgbClr val="3477B1"/>
                </a:solidFill>
                <a:latin typeface="Times New Roman"/>
                <a:cs typeface="Times New Roman"/>
              </a:rPr>
              <a:t>ек</a:t>
            </a:r>
            <a:r>
              <a:rPr sz="2000" b="1" spc="-40">
                <a:solidFill>
                  <a:srgbClr val="3477B1"/>
                </a:solidFill>
                <a:latin typeface="Times New Roman"/>
                <a:cs typeface="Times New Roman"/>
              </a:rPr>
              <a:t>т</a:t>
            </a:r>
            <a:r>
              <a:rPr sz="2000" b="1">
                <a:solidFill>
                  <a:srgbClr val="3477B1"/>
                </a:solidFill>
                <a:latin typeface="Times New Roman"/>
                <a:cs typeface="Times New Roman"/>
              </a:rPr>
              <a:t>у</a:t>
            </a:r>
            <a:r>
              <a:rPr sz="2000" b="1" spc="-5">
                <a:solidFill>
                  <a:srgbClr val="3477B1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solidFill>
                  <a:srgbClr val="3477B1"/>
                </a:solidFill>
                <a:latin typeface="Times New Roman"/>
                <a:cs typeface="Times New Roman"/>
              </a:rPr>
              <a:t>решения Земского собрания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b="1">
                <a:solidFill>
                  <a:srgbClr val="3477B1"/>
                </a:solidFill>
                <a:latin typeface="Times New Roman"/>
                <a:cs typeface="Times New Roman"/>
              </a:rPr>
              <a:t>"</a:t>
            </a:r>
            <a:r>
              <a:rPr sz="2000" b="1" smtClean="0">
                <a:solidFill>
                  <a:srgbClr val="3477B1"/>
                </a:solidFill>
                <a:latin typeface="Times New Roman"/>
                <a:cs typeface="Times New Roman"/>
              </a:rPr>
              <a:t>О</a:t>
            </a:r>
            <a:r>
              <a:rPr lang="ru-RU" sz="2000" b="1" dirty="0" smtClean="0">
                <a:solidFill>
                  <a:srgbClr val="3477B1"/>
                </a:solidFill>
                <a:latin typeface="Times New Roman"/>
                <a:cs typeface="Times New Roman"/>
              </a:rPr>
              <a:t> районном</a:t>
            </a:r>
            <a:r>
              <a:rPr sz="2000" b="1" spc="-30" smtClean="0">
                <a:solidFill>
                  <a:srgbClr val="3477B1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3477B1"/>
                </a:solidFill>
                <a:latin typeface="Times New Roman"/>
                <a:cs typeface="Times New Roman"/>
              </a:rPr>
              <a:t>б</a:t>
            </a:r>
            <a:r>
              <a:rPr sz="2000" b="1" spc="-110" dirty="0">
                <a:solidFill>
                  <a:srgbClr val="3477B1"/>
                </a:solidFill>
                <a:latin typeface="Times New Roman"/>
                <a:cs typeface="Times New Roman"/>
              </a:rPr>
              <a:t>ю</a:t>
            </a:r>
            <a:r>
              <a:rPr sz="2000" b="1" spc="-10" dirty="0">
                <a:solidFill>
                  <a:srgbClr val="3477B1"/>
                </a:solidFill>
                <a:latin typeface="Times New Roman"/>
                <a:cs typeface="Times New Roman"/>
              </a:rPr>
              <a:t>д</a:t>
            </a:r>
            <a:r>
              <a:rPr sz="2000" b="1" spc="-25" dirty="0">
                <a:solidFill>
                  <a:srgbClr val="3477B1"/>
                </a:solidFill>
                <a:latin typeface="Times New Roman"/>
                <a:cs typeface="Times New Roman"/>
              </a:rPr>
              <a:t>ж</a:t>
            </a:r>
            <a:r>
              <a:rPr sz="2000" b="1" dirty="0">
                <a:solidFill>
                  <a:srgbClr val="3477B1"/>
                </a:solidFill>
                <a:latin typeface="Times New Roman"/>
                <a:cs typeface="Times New Roman"/>
              </a:rPr>
              <a:t>е</a:t>
            </a:r>
            <a:r>
              <a:rPr sz="2000" b="1" spc="-15" dirty="0">
                <a:solidFill>
                  <a:srgbClr val="3477B1"/>
                </a:solidFill>
                <a:latin typeface="Times New Roman"/>
                <a:cs typeface="Times New Roman"/>
              </a:rPr>
              <a:t>т</a:t>
            </a:r>
            <a:r>
              <a:rPr sz="2000" b="1" dirty="0">
                <a:solidFill>
                  <a:srgbClr val="3477B1"/>
                </a:solidFill>
                <a:latin typeface="Times New Roman"/>
                <a:cs typeface="Times New Roman"/>
              </a:rPr>
              <a:t>е на </a:t>
            </a:r>
            <a:r>
              <a:rPr sz="2000" b="1" spc="5" dirty="0">
                <a:solidFill>
                  <a:srgbClr val="3477B1"/>
                </a:solidFill>
                <a:latin typeface="Times New Roman"/>
                <a:cs typeface="Times New Roman"/>
              </a:rPr>
              <a:t>201</a:t>
            </a:r>
            <a:r>
              <a:rPr sz="2000" b="1" dirty="0">
                <a:solidFill>
                  <a:srgbClr val="3477B1"/>
                </a:solidFill>
                <a:latin typeface="Times New Roman"/>
                <a:cs typeface="Times New Roman"/>
              </a:rPr>
              <a:t>6</a:t>
            </a:r>
            <a:r>
              <a:rPr sz="2000" b="1" spc="-170" dirty="0">
                <a:solidFill>
                  <a:srgbClr val="3477B1"/>
                </a:solidFill>
                <a:latin typeface="Times New Roman"/>
                <a:cs typeface="Times New Roman"/>
              </a:rPr>
              <a:t> </a:t>
            </a:r>
            <a:r>
              <a:rPr sz="2000" b="1" spc="-50" dirty="0">
                <a:solidFill>
                  <a:srgbClr val="3477B1"/>
                </a:solidFill>
                <a:latin typeface="Times New Roman"/>
                <a:cs typeface="Times New Roman"/>
              </a:rPr>
              <a:t>г</a:t>
            </a:r>
            <a:r>
              <a:rPr sz="2000" b="1" spc="-55" dirty="0">
                <a:solidFill>
                  <a:srgbClr val="3477B1"/>
                </a:solidFill>
                <a:latin typeface="Times New Roman"/>
                <a:cs typeface="Times New Roman"/>
              </a:rPr>
              <a:t>о</a:t>
            </a:r>
            <a:r>
              <a:rPr sz="2000" b="1" spc="-10" dirty="0">
                <a:solidFill>
                  <a:srgbClr val="3477B1"/>
                </a:solidFill>
                <a:latin typeface="Times New Roman"/>
                <a:cs typeface="Times New Roman"/>
              </a:rPr>
              <a:t>д</a:t>
            </a:r>
            <a:r>
              <a:rPr sz="2000" b="1" dirty="0">
                <a:solidFill>
                  <a:srgbClr val="3477B1"/>
                </a:solidFill>
                <a:latin typeface="Times New Roman"/>
                <a:cs typeface="Times New Roman"/>
              </a:rPr>
              <a:t>"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2"/>
          <p:cNvSpPr txBox="1"/>
          <p:nvPr/>
        </p:nvSpPr>
        <p:spPr>
          <a:xfrm>
            <a:off x="2357422" y="642918"/>
            <a:ext cx="4468495" cy="11695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 algn="ctr">
              <a:lnSpc>
                <a:spcPct val="100000"/>
              </a:lnSpc>
            </a:pPr>
            <a:r>
              <a:rPr lang="ru-RU" sz="2800" b="1" spc="-15" dirty="0" smtClean="0">
                <a:solidFill>
                  <a:srgbClr val="3477B1"/>
                </a:solidFill>
                <a:latin typeface="Constantia"/>
                <a:cs typeface="Constantia"/>
              </a:rPr>
              <a:t>Тонкинский муниципальный район</a:t>
            </a:r>
            <a:endParaRPr sz="2000">
              <a:latin typeface="Times New Roman"/>
              <a:cs typeface="Times New Roman"/>
            </a:endParaRPr>
          </a:p>
          <a:p>
            <a:pPr marL="12700"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3477B1"/>
                </a:solidFill>
                <a:latin typeface="Times New Roman"/>
                <a:cs typeface="Times New Roman"/>
              </a:rPr>
              <a:t>Информационный сборник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/>
          <p:cNvSpPr/>
          <p:nvPr/>
        </p:nvSpPr>
        <p:spPr>
          <a:xfrm>
            <a:off x="1214414" y="1928802"/>
            <a:ext cx="6589268" cy="35253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15"/>
          <p:cNvSpPr>
            <a:spLocks noChangeArrowheads="1"/>
          </p:cNvSpPr>
          <p:nvPr/>
        </p:nvSpPr>
        <p:spPr bwMode="auto">
          <a:xfrm>
            <a:off x="0" y="4214818"/>
            <a:ext cx="3013075" cy="236988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endParaRPr lang="ru-RU" b="1" dirty="0" smtClean="0">
              <a:latin typeface="Calibri" pitchFamily="34" charset="0"/>
            </a:endParaRPr>
          </a:p>
          <a:p>
            <a:pPr algn="ctr"/>
            <a:endParaRPr lang="ru-RU" b="1" dirty="0" smtClean="0">
              <a:latin typeface="Calibri" pitchFamily="34" charset="0"/>
            </a:endParaRPr>
          </a:p>
          <a:p>
            <a:pPr algn="ctr"/>
            <a:r>
              <a:rPr lang="ru-RU" sz="1400" b="1" dirty="0" smtClean="0">
                <a:latin typeface="Calibri" pitchFamily="34" charset="0"/>
              </a:rPr>
              <a:t>Госпошлина</a:t>
            </a:r>
            <a:endParaRPr lang="ru-RU" sz="1400" dirty="0" smtClean="0">
              <a:latin typeface="Calibri" pitchFamily="34" charset="0"/>
            </a:endParaRPr>
          </a:p>
          <a:p>
            <a:pPr algn="ctr"/>
            <a:r>
              <a:rPr lang="ru-RU" sz="1400" b="1" dirty="0" smtClean="0">
                <a:latin typeface="Calibri" pitchFamily="34" charset="0"/>
              </a:rPr>
              <a:t>гл. 25.3 Налогового кодекса РФ</a:t>
            </a:r>
          </a:p>
          <a:p>
            <a:pPr algn="ctr"/>
            <a:endParaRPr lang="ru-RU" sz="1600" b="1" dirty="0" smtClean="0">
              <a:latin typeface="Calibri" pitchFamily="34" charset="0"/>
            </a:endParaRPr>
          </a:p>
          <a:p>
            <a:pPr algn="ctr"/>
            <a:endParaRPr lang="ru-RU" sz="1600" b="1" dirty="0" smtClean="0">
              <a:latin typeface="Calibri" pitchFamily="34" charset="0"/>
            </a:endParaRPr>
          </a:p>
          <a:p>
            <a:pPr algn="ctr"/>
            <a:endParaRPr lang="ru-RU" b="1" dirty="0" smtClean="0">
              <a:latin typeface="Calibri" pitchFamily="34" charset="0"/>
            </a:endParaRPr>
          </a:p>
          <a:p>
            <a:pPr algn="ctr"/>
            <a:endParaRPr lang="ru-RU" b="1" dirty="0" smtClean="0">
              <a:latin typeface="Calibri" pitchFamily="34" charset="0"/>
            </a:endParaRPr>
          </a:p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4" name="object 11"/>
          <p:cNvSpPr>
            <a:spLocks noChangeArrowheads="1"/>
          </p:cNvSpPr>
          <p:nvPr/>
        </p:nvSpPr>
        <p:spPr bwMode="auto">
          <a:xfrm>
            <a:off x="0" y="1071546"/>
            <a:ext cx="3071802" cy="2062103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endParaRPr lang="ru-RU" sz="1600" b="1" dirty="0" smtClean="0">
              <a:latin typeface="Calibri" pitchFamily="34" charset="0"/>
            </a:endParaRPr>
          </a:p>
          <a:p>
            <a:pPr marL="12700" algn="ctr"/>
            <a:endParaRPr lang="ru-RU" sz="1600" b="1" dirty="0" smtClean="0">
              <a:latin typeface="Calibri" pitchFamily="34" charset="0"/>
            </a:endParaRPr>
          </a:p>
          <a:p>
            <a:pPr marL="12700" algn="ctr"/>
            <a:r>
              <a:rPr lang="ru-RU" sz="1400" b="1" dirty="0" smtClean="0">
                <a:latin typeface="Calibri" pitchFamily="34" charset="0"/>
              </a:rPr>
              <a:t>Налог на доходы физических лиц</a:t>
            </a:r>
            <a:endParaRPr lang="ru-RU" sz="1400" dirty="0" smtClean="0">
              <a:latin typeface="Calibri" pitchFamily="34" charset="0"/>
            </a:endParaRPr>
          </a:p>
          <a:p>
            <a:pPr marL="12700" algn="ctr"/>
            <a:r>
              <a:rPr lang="ru-RU" sz="1400" b="1" dirty="0" smtClean="0">
                <a:latin typeface="Calibri" pitchFamily="34" charset="0"/>
              </a:rPr>
              <a:t>гл.23 Налогового кодекса РФ, ставка налога 13%,</a:t>
            </a:r>
            <a:endParaRPr lang="ru-RU" sz="1400" dirty="0" smtClean="0">
              <a:latin typeface="Calibri" pitchFamily="34" charset="0"/>
            </a:endParaRPr>
          </a:p>
          <a:p>
            <a:pPr marL="12700" algn="ctr"/>
            <a:r>
              <a:rPr lang="ru-RU" sz="1400" b="1" dirty="0" smtClean="0">
                <a:latin typeface="Calibri" pitchFamily="34" charset="0"/>
              </a:rPr>
              <a:t>в отдельных случаях 9%, 30%</a:t>
            </a:r>
            <a:endParaRPr lang="ru-RU" sz="1400" dirty="0" smtClean="0">
              <a:latin typeface="Calibri" pitchFamily="34" charset="0"/>
            </a:endParaRPr>
          </a:p>
          <a:p>
            <a:pPr marL="12700" algn="ctr"/>
            <a:r>
              <a:rPr lang="ru-RU" sz="1400" b="1" dirty="0" smtClean="0">
                <a:latin typeface="Calibri" pitchFamily="34" charset="0"/>
              </a:rPr>
              <a:t>и 35%</a:t>
            </a:r>
          </a:p>
          <a:p>
            <a:pPr marL="12700" algn="ctr"/>
            <a:endParaRPr lang="ru-RU" sz="1600" b="1" dirty="0" smtClean="0">
              <a:latin typeface="Calibri" pitchFamily="34" charset="0"/>
            </a:endParaRPr>
          </a:p>
          <a:p>
            <a:pPr marL="12700" algn="ctr"/>
            <a:endParaRPr lang="ru-RU" sz="1600" dirty="0">
              <a:latin typeface="Calibri" pitchFamily="34" charset="0"/>
            </a:endParaRPr>
          </a:p>
        </p:txBody>
      </p:sp>
      <p:sp>
        <p:nvSpPr>
          <p:cNvPr id="5" name="object 13"/>
          <p:cNvSpPr>
            <a:spLocks noChangeArrowheads="1"/>
          </p:cNvSpPr>
          <p:nvPr/>
        </p:nvSpPr>
        <p:spPr bwMode="auto">
          <a:xfrm>
            <a:off x="5715008" y="1142984"/>
            <a:ext cx="3286148" cy="2616101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519113" algn="ctr"/>
            <a:endParaRPr lang="ru-RU" sz="1600" b="1" dirty="0" smtClean="0">
              <a:latin typeface="Calibri" pitchFamily="34" charset="0"/>
            </a:endParaRPr>
          </a:p>
          <a:p>
            <a:pPr marL="519113" algn="ctr"/>
            <a:r>
              <a:rPr lang="ru-RU" sz="1400" b="1" dirty="0" smtClean="0">
                <a:latin typeface="Calibri" pitchFamily="34" charset="0"/>
              </a:rPr>
              <a:t>Налог на имущество физических лиц</a:t>
            </a:r>
            <a:endParaRPr lang="ru-RU" sz="1400" dirty="0" smtClean="0">
              <a:latin typeface="Calibri" pitchFamily="34" charset="0"/>
            </a:endParaRPr>
          </a:p>
          <a:p>
            <a:pPr marL="519113" algn="ctr"/>
            <a:r>
              <a:rPr lang="ru-RU" sz="1400" b="1" dirty="0" smtClean="0">
                <a:latin typeface="Calibri" pitchFamily="34" charset="0"/>
              </a:rPr>
              <a:t>-Жилые дома, жилые помещения, гаражи, хозяйственные строения, площадь каждого из которых не превышает 50 кв.м – от 0,2% до 0,3%;</a:t>
            </a:r>
          </a:p>
          <a:p>
            <a:pPr marL="519113" algn="ctr">
              <a:buFontTx/>
              <a:buChar char="-"/>
            </a:pPr>
            <a:r>
              <a:rPr lang="ru-RU" sz="1400" b="1" dirty="0" smtClean="0">
                <a:latin typeface="Calibri" pitchFamily="34" charset="0"/>
              </a:rPr>
              <a:t>объекты, кадастровая стоимость которых превышает 300 миллионов рублей – 2%;</a:t>
            </a:r>
          </a:p>
          <a:p>
            <a:pPr marL="519113" algn="ctr"/>
            <a:r>
              <a:rPr lang="ru-RU" sz="1400" b="1" dirty="0" smtClean="0">
                <a:latin typeface="Calibri" pitchFamily="34" charset="0"/>
              </a:rPr>
              <a:t>- прочие – 0,5%.</a:t>
            </a:r>
            <a:endParaRPr lang="ru-RU" sz="1400" dirty="0">
              <a:latin typeface="Calibri" pitchFamily="34" charset="0"/>
            </a:endParaRPr>
          </a:p>
        </p:txBody>
      </p:sp>
      <p:sp>
        <p:nvSpPr>
          <p:cNvPr id="6" name="object 13"/>
          <p:cNvSpPr>
            <a:spLocks noChangeArrowheads="1"/>
          </p:cNvSpPr>
          <p:nvPr/>
        </p:nvSpPr>
        <p:spPr bwMode="auto">
          <a:xfrm>
            <a:off x="5643570" y="4214818"/>
            <a:ext cx="3357586" cy="2357454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93663" indent="446088" algn="ctr"/>
            <a:endParaRPr lang="ru-RU" sz="1400" b="1" dirty="0" smtClean="0">
              <a:latin typeface="Calibri" pitchFamily="34" charset="0"/>
            </a:endParaRPr>
          </a:p>
          <a:p>
            <a:pPr marL="93663" indent="446088" algn="ctr"/>
            <a:endParaRPr lang="ru-RU" sz="1400" b="1" dirty="0" smtClean="0">
              <a:latin typeface="Calibri" pitchFamily="34" charset="0"/>
            </a:endParaRPr>
          </a:p>
          <a:p>
            <a:pPr marL="93663" indent="446088" algn="ctr"/>
            <a:r>
              <a:rPr lang="ru-RU" sz="1400" b="1" dirty="0" smtClean="0">
                <a:latin typeface="Calibri" pitchFamily="34" charset="0"/>
              </a:rPr>
              <a:t>Земельный  налог Ставка налога от кадастровой</a:t>
            </a:r>
            <a:endParaRPr lang="ru-RU" sz="1400" dirty="0" smtClean="0">
              <a:latin typeface="Calibri" pitchFamily="34" charset="0"/>
            </a:endParaRPr>
          </a:p>
          <a:p>
            <a:pPr marL="93663" indent="446088" algn="ctr"/>
            <a:r>
              <a:rPr lang="ru-RU" sz="1400" b="1" dirty="0" smtClean="0">
                <a:latin typeface="Calibri" pitchFamily="34" charset="0"/>
              </a:rPr>
              <a:t>стоимости земельных участков: 0,3% по участкам, занятым</a:t>
            </a:r>
            <a:endParaRPr lang="ru-RU" sz="1400" dirty="0" smtClean="0">
              <a:latin typeface="Calibri" pitchFamily="34" charset="0"/>
            </a:endParaRPr>
          </a:p>
          <a:p>
            <a:pPr marL="93663" indent="446088" algn="ctr"/>
            <a:r>
              <a:rPr lang="ru-RU" sz="1400" b="1" dirty="0" smtClean="0">
                <a:latin typeface="Calibri" pitchFamily="34" charset="0"/>
              </a:rPr>
              <a:t>жилищным фондом, с/</a:t>
            </a:r>
            <a:r>
              <a:rPr lang="ru-RU" sz="1400" b="1" dirty="0" err="1" smtClean="0">
                <a:latin typeface="Calibri" pitchFamily="34" charset="0"/>
              </a:rPr>
              <a:t>х</a:t>
            </a:r>
            <a:r>
              <a:rPr lang="ru-RU" sz="1400" b="1" dirty="0" smtClean="0">
                <a:latin typeface="Calibri" pitchFamily="34" charset="0"/>
              </a:rPr>
              <a:t> назначения,  для личного подсобного хозяйства, дачного хозяйства; 1,5% - в отношении других участков</a:t>
            </a:r>
          </a:p>
          <a:p>
            <a:pPr marL="93663" indent="446088" algn="ctr"/>
            <a:endParaRPr lang="ru-RU" sz="1400" dirty="0"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14291"/>
            <a:ext cx="7500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Какие налоги уплачивают жители Тонкинского муниципального района</a:t>
            </a:r>
            <a:endParaRPr lang="ru-RU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7500958" y="4572008"/>
            <a:ext cx="150019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7158" y="5643578"/>
            <a:ext cx="1857388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8596" y="4357694"/>
            <a:ext cx="185738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2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Сколько доходов поступает в консолидированный бюджет района</a:t>
            </a:r>
            <a:b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 исполнение собственных полномочий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9" name="Object 2"/>
          <p:cNvGraphicFramePr>
            <a:graphicFrameLocks noGrp="1" noChangeAspect="1"/>
          </p:cNvGraphicFramePr>
          <p:nvPr/>
        </p:nvGraphicFramePr>
        <p:xfrm>
          <a:off x="539750" y="1484313"/>
          <a:ext cx="8229600" cy="3457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object 2"/>
          <p:cNvSpPr/>
          <p:nvPr/>
        </p:nvSpPr>
        <p:spPr>
          <a:xfrm>
            <a:off x="2500298" y="4500570"/>
            <a:ext cx="4788000" cy="2052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23"/>
          <p:cNvSpPr txBox="1"/>
          <p:nvPr/>
        </p:nvSpPr>
        <p:spPr>
          <a:xfrm>
            <a:off x="500034" y="4429132"/>
            <a:ext cx="1643074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4" algn="ctr">
              <a:lnSpc>
                <a:spcPct val="100000"/>
              </a:lnSpc>
            </a:pPr>
            <a:r>
              <a:rPr sz="1400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>
                <a:latin typeface="Arial"/>
                <a:cs typeface="Arial"/>
              </a:rPr>
              <a:t>2014 </a:t>
            </a:r>
            <a:r>
              <a:rPr sz="1400" b="1" spc="-35">
                <a:latin typeface="Arial"/>
                <a:cs typeface="Arial"/>
              </a:rPr>
              <a:t> </a:t>
            </a:r>
            <a:r>
              <a:rPr sz="1400" b="1" spc="-25" smtClean="0">
                <a:latin typeface="Arial"/>
                <a:cs typeface="Arial"/>
              </a:rPr>
              <a:t>г</a:t>
            </a:r>
            <a:r>
              <a:rPr sz="1400" b="1" spc="-30" smtClean="0">
                <a:latin typeface="Arial"/>
                <a:cs typeface="Arial"/>
              </a:rPr>
              <a:t>о</a:t>
            </a:r>
            <a:r>
              <a:rPr sz="1400" b="1" smtClean="0">
                <a:latin typeface="Arial"/>
                <a:cs typeface="Arial"/>
              </a:rPr>
              <a:t>ду</a:t>
            </a:r>
            <a:endParaRPr sz="1400" b="1">
              <a:latin typeface="Arial"/>
              <a:cs typeface="Arial"/>
            </a:endParaRPr>
          </a:p>
          <a:p>
            <a:pPr marL="64135" algn="ctr">
              <a:lnSpc>
                <a:spcPct val="100000"/>
              </a:lnSpc>
            </a:pPr>
            <a:r>
              <a:rPr sz="1400" b="1">
                <a:latin typeface="Arial"/>
                <a:cs typeface="Arial"/>
              </a:rPr>
              <a:t>–</a:t>
            </a:r>
            <a:r>
              <a:rPr sz="1400" b="1" spc="-1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22,2</a:t>
            </a:r>
            <a:r>
              <a:rPr sz="1400" b="1" spc="-30" smtClean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ыс.</a:t>
            </a:r>
            <a:endParaRPr sz="1400">
              <a:latin typeface="Arial"/>
              <a:cs typeface="Arial"/>
            </a:endParaRPr>
          </a:p>
          <a:p>
            <a:pPr marL="208915" marR="6350" indent="-196850" algn="ctr">
              <a:lnSpc>
                <a:spcPct val="100000"/>
              </a:lnSpc>
            </a:pPr>
            <a:r>
              <a:rPr sz="1400" b="1" spc="-30" dirty="0">
                <a:latin typeface="Arial"/>
                <a:cs typeface="Arial"/>
              </a:rPr>
              <a:t>р</a:t>
            </a:r>
            <a:r>
              <a:rPr sz="1400" b="1" spc="-50" dirty="0">
                <a:latin typeface="Arial"/>
                <a:cs typeface="Arial"/>
              </a:rPr>
              <a:t>у</a:t>
            </a:r>
            <a:r>
              <a:rPr sz="1400" b="1" spc="-40" dirty="0">
                <a:latin typeface="Arial"/>
                <a:cs typeface="Arial"/>
              </a:rPr>
              <a:t>б</a:t>
            </a:r>
            <a:r>
              <a:rPr sz="1400" b="1" spc="-30" dirty="0">
                <a:latin typeface="Arial"/>
                <a:cs typeface="Arial"/>
              </a:rPr>
              <a:t>л</a:t>
            </a:r>
            <a:r>
              <a:rPr sz="1400" b="1" dirty="0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на </a:t>
            </a:r>
            <a:r>
              <a:rPr sz="1400" b="1">
                <a:latin typeface="Arial"/>
                <a:cs typeface="Arial"/>
              </a:rPr>
              <a:t>1 </a:t>
            </a:r>
            <a:r>
              <a:rPr sz="1400" b="1" smtClean="0">
                <a:latin typeface="Arial"/>
                <a:cs typeface="Arial"/>
              </a:rPr>
              <a:t>жи</a:t>
            </a:r>
            <a:r>
              <a:rPr sz="1400" b="1" spc="-20" smtClean="0">
                <a:latin typeface="Arial"/>
                <a:cs typeface="Arial"/>
              </a:rPr>
              <a:t>т</a:t>
            </a:r>
            <a:r>
              <a:rPr sz="1400" b="1" smtClean="0">
                <a:latin typeface="Arial"/>
                <a:cs typeface="Arial"/>
              </a:rPr>
              <a:t>еля</a:t>
            </a:r>
            <a:endParaRPr lang="ru-RU" sz="1400" b="1" dirty="0" smtClean="0">
              <a:latin typeface="Arial"/>
              <a:cs typeface="Arial"/>
            </a:endParaRPr>
          </a:p>
          <a:p>
            <a:pPr marL="208915" marR="6350" indent="-196850" algn="ctr">
              <a:lnSpc>
                <a:spcPct val="100000"/>
              </a:lnSpc>
            </a:pPr>
            <a:endParaRPr sz="1400">
              <a:latin typeface="Arial"/>
              <a:cs typeface="Arial"/>
            </a:endParaRPr>
          </a:p>
        </p:txBody>
      </p:sp>
      <p:sp>
        <p:nvSpPr>
          <p:cNvPr id="7" name="object 22"/>
          <p:cNvSpPr txBox="1"/>
          <p:nvPr/>
        </p:nvSpPr>
        <p:spPr>
          <a:xfrm>
            <a:off x="500034" y="5715017"/>
            <a:ext cx="1571636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4" algn="ctr">
              <a:lnSpc>
                <a:spcPct val="100000"/>
              </a:lnSpc>
            </a:pPr>
            <a:r>
              <a:rPr sz="1400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>
                <a:latin typeface="Arial"/>
                <a:cs typeface="Arial"/>
              </a:rPr>
              <a:t>20</a:t>
            </a:r>
            <a:r>
              <a:rPr sz="1400" b="1" spc="-10">
                <a:latin typeface="Arial"/>
                <a:cs typeface="Arial"/>
              </a:rPr>
              <a:t>1</a:t>
            </a:r>
            <a:r>
              <a:rPr sz="1400" b="1">
                <a:latin typeface="Arial"/>
                <a:cs typeface="Arial"/>
              </a:rPr>
              <a:t>5 </a:t>
            </a:r>
            <a:r>
              <a:rPr sz="1400" b="1" spc="-35">
                <a:latin typeface="Arial"/>
                <a:cs typeface="Arial"/>
              </a:rPr>
              <a:t> </a:t>
            </a:r>
            <a:r>
              <a:rPr sz="1400" b="1" spc="-25" smtClean="0">
                <a:latin typeface="Arial"/>
                <a:cs typeface="Arial"/>
              </a:rPr>
              <a:t>г</a:t>
            </a:r>
            <a:r>
              <a:rPr sz="1400" b="1" spc="-35" smtClean="0">
                <a:latin typeface="Arial"/>
                <a:cs typeface="Arial"/>
              </a:rPr>
              <a:t>о</a:t>
            </a:r>
            <a:r>
              <a:rPr sz="1400" b="1" smtClean="0">
                <a:latin typeface="Arial"/>
                <a:cs typeface="Arial"/>
              </a:rPr>
              <a:t>ду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400" b="1">
                <a:latin typeface="Arial"/>
                <a:cs typeface="Arial"/>
              </a:rPr>
              <a:t>-</a:t>
            </a:r>
            <a:r>
              <a:rPr sz="1400" b="1" spc="-5">
                <a:latin typeface="Arial"/>
                <a:cs typeface="Arial"/>
              </a:rPr>
              <a:t> </a:t>
            </a:r>
            <a:r>
              <a:rPr lang="ru-RU" sz="1400" b="1" spc="-5" dirty="0" smtClean="0">
                <a:latin typeface="Arial"/>
                <a:cs typeface="Arial"/>
              </a:rPr>
              <a:t>19,8</a:t>
            </a:r>
            <a:r>
              <a:rPr sz="1400" b="1" spc="-30" smtClean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ы</a:t>
            </a:r>
            <a:r>
              <a:rPr sz="1400" b="1" spc="-5" dirty="0">
                <a:latin typeface="Arial"/>
                <a:cs typeface="Arial"/>
              </a:rPr>
              <a:t>с</a:t>
            </a:r>
            <a:r>
              <a:rPr sz="1400" b="1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12700" marR="6350" indent="0" algn="ctr">
              <a:lnSpc>
                <a:spcPct val="100000"/>
              </a:lnSpc>
            </a:pPr>
            <a:r>
              <a:rPr sz="1400" b="1" spc="-30" dirty="0">
                <a:latin typeface="Arial"/>
                <a:cs typeface="Arial"/>
              </a:rPr>
              <a:t>р</a:t>
            </a:r>
            <a:r>
              <a:rPr sz="1400" b="1" spc="-50" dirty="0">
                <a:latin typeface="Arial"/>
                <a:cs typeface="Arial"/>
              </a:rPr>
              <a:t>у</a:t>
            </a:r>
            <a:r>
              <a:rPr sz="1400" b="1" spc="-40" dirty="0">
                <a:latin typeface="Arial"/>
                <a:cs typeface="Arial"/>
              </a:rPr>
              <a:t>б</a:t>
            </a:r>
            <a:r>
              <a:rPr sz="1400" b="1" spc="-30" dirty="0">
                <a:latin typeface="Arial"/>
                <a:cs typeface="Arial"/>
              </a:rPr>
              <a:t>л</a:t>
            </a:r>
            <a:r>
              <a:rPr sz="1400" b="1" dirty="0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на 1 жи</a:t>
            </a:r>
            <a:r>
              <a:rPr sz="1400" b="1" spc="-20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еля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21"/>
          <p:cNvSpPr txBox="1"/>
          <p:nvPr/>
        </p:nvSpPr>
        <p:spPr>
          <a:xfrm flipH="1">
            <a:off x="7500958" y="4714884"/>
            <a:ext cx="1428760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765" algn="ctr">
              <a:lnSpc>
                <a:spcPct val="100000"/>
              </a:lnSpc>
            </a:pPr>
            <a:r>
              <a:rPr sz="1400" b="1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>
                <a:latin typeface="Arial"/>
                <a:cs typeface="Arial"/>
              </a:rPr>
              <a:t>20</a:t>
            </a:r>
            <a:r>
              <a:rPr sz="1400" b="1" spc="-10">
                <a:latin typeface="Arial"/>
                <a:cs typeface="Arial"/>
              </a:rPr>
              <a:t>1</a:t>
            </a:r>
            <a:r>
              <a:rPr sz="1400" b="1">
                <a:latin typeface="Arial"/>
                <a:cs typeface="Arial"/>
              </a:rPr>
              <a:t>6 </a:t>
            </a:r>
            <a:r>
              <a:rPr sz="1400" b="1" spc="-35">
                <a:latin typeface="Arial"/>
                <a:cs typeface="Arial"/>
              </a:rPr>
              <a:t> </a:t>
            </a:r>
            <a:r>
              <a:rPr sz="1400" b="1" spc="-25" smtClean="0">
                <a:latin typeface="Arial"/>
                <a:cs typeface="Arial"/>
              </a:rPr>
              <a:t>г</a:t>
            </a:r>
            <a:r>
              <a:rPr sz="1400" b="1" spc="-35" smtClean="0">
                <a:latin typeface="Arial"/>
                <a:cs typeface="Arial"/>
              </a:rPr>
              <a:t>о</a:t>
            </a:r>
            <a:r>
              <a:rPr sz="1400" b="1" smtClean="0">
                <a:latin typeface="Arial"/>
                <a:cs typeface="Arial"/>
              </a:rPr>
              <a:t>ду</a:t>
            </a:r>
            <a:endParaRPr sz="1400">
              <a:latin typeface="Arial"/>
              <a:cs typeface="Arial"/>
            </a:endParaRPr>
          </a:p>
          <a:p>
            <a:pPr marL="59690" algn="ctr">
              <a:lnSpc>
                <a:spcPct val="100000"/>
              </a:lnSpc>
            </a:pPr>
            <a:r>
              <a:rPr sz="1400" b="1">
                <a:latin typeface="Arial"/>
                <a:cs typeface="Arial"/>
              </a:rPr>
              <a:t>-</a:t>
            </a:r>
            <a:r>
              <a:rPr sz="1400" b="1" spc="-5">
                <a:latin typeface="Arial"/>
                <a:cs typeface="Arial"/>
              </a:rPr>
              <a:t> </a:t>
            </a:r>
            <a:r>
              <a:rPr lang="ru-RU" sz="1400" b="1" spc="-5" dirty="0" smtClean="0">
                <a:latin typeface="Arial"/>
                <a:cs typeface="Arial"/>
              </a:rPr>
              <a:t>20,4</a:t>
            </a:r>
            <a:r>
              <a:rPr sz="1400" b="1" smtClean="0">
                <a:latin typeface="Arial"/>
                <a:cs typeface="Arial"/>
              </a:rPr>
              <a:t> </a:t>
            </a:r>
            <a:r>
              <a:rPr sz="1400" b="1" spc="-25" smtClean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ыс.</a:t>
            </a:r>
            <a:endParaRPr sz="1400">
              <a:latin typeface="Arial"/>
              <a:cs typeface="Arial"/>
            </a:endParaRPr>
          </a:p>
          <a:p>
            <a:pPr marL="175260" marR="6350" indent="-163195" algn="ctr">
              <a:lnSpc>
                <a:spcPct val="100000"/>
              </a:lnSpc>
            </a:pPr>
            <a:r>
              <a:rPr sz="1400" b="1" spc="-30" dirty="0">
                <a:latin typeface="Arial"/>
                <a:cs typeface="Arial"/>
              </a:rPr>
              <a:t>р</a:t>
            </a:r>
            <a:r>
              <a:rPr sz="1400" b="1" spc="-50" dirty="0">
                <a:latin typeface="Arial"/>
                <a:cs typeface="Arial"/>
              </a:rPr>
              <a:t>у</a:t>
            </a:r>
            <a:r>
              <a:rPr sz="1400" b="1" spc="-40" dirty="0">
                <a:latin typeface="Arial"/>
                <a:cs typeface="Arial"/>
              </a:rPr>
              <a:t>б</a:t>
            </a:r>
            <a:r>
              <a:rPr sz="1400" b="1" spc="-30" dirty="0">
                <a:latin typeface="Arial"/>
                <a:cs typeface="Arial"/>
              </a:rPr>
              <a:t>л</a:t>
            </a:r>
            <a:r>
              <a:rPr sz="1400" b="1" dirty="0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на </a:t>
            </a:r>
            <a:r>
              <a:rPr sz="1400" b="1">
                <a:latin typeface="Arial"/>
                <a:cs typeface="Arial"/>
              </a:rPr>
              <a:t>1 </a:t>
            </a:r>
            <a:r>
              <a:rPr sz="1400" b="1" smtClean="0">
                <a:latin typeface="Arial"/>
                <a:cs typeface="Arial"/>
              </a:rPr>
              <a:t>жи</a:t>
            </a:r>
            <a:r>
              <a:rPr sz="1400" b="1" spc="-20" smtClean="0">
                <a:latin typeface="Arial"/>
                <a:cs typeface="Arial"/>
              </a:rPr>
              <a:t>т</a:t>
            </a:r>
            <a:r>
              <a:rPr sz="1400" b="1" smtClean="0">
                <a:latin typeface="Arial"/>
                <a:cs typeface="Arial"/>
              </a:rPr>
              <a:t>ел</a:t>
            </a:r>
            <a:r>
              <a:rPr sz="1400" b="1" spc="-10" smtClean="0">
                <a:latin typeface="Arial"/>
                <a:cs typeface="Arial"/>
              </a:rPr>
              <a:t>я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/>
          </p:cNvSpPr>
          <p:nvPr>
            <p:ph type="title"/>
          </p:nvPr>
        </p:nvSpPr>
        <p:spPr>
          <a:solidFill>
            <a:srgbClr val="66CCFF">
              <a:alpha val="0"/>
            </a:srgbClr>
          </a:solidFill>
          <a:ln>
            <a:noFill/>
          </a:ln>
        </p:spPr>
        <p:txBody>
          <a:bodyPr/>
          <a:lstStyle/>
          <a:p>
            <a:r>
              <a:rPr lang="ru-RU" sz="2600" b="1" dirty="0" smtClean="0"/>
              <a:t>Сколько налоговых и неналоговых доходов поступает</a:t>
            </a:r>
            <a:br>
              <a:rPr lang="ru-RU" sz="2600" b="1" dirty="0" smtClean="0"/>
            </a:br>
            <a:r>
              <a:rPr lang="ru-RU" sz="2600" b="1" dirty="0" smtClean="0"/>
              <a:t>в консолидированный бюджет района</a:t>
            </a:r>
          </a:p>
        </p:txBody>
      </p:sp>
      <p:graphicFrame>
        <p:nvGraphicFramePr>
          <p:cNvPr id="4505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495300" y="1722438"/>
          <a:ext cx="7966075" cy="397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0" name="Диаграмма" r:id="rId3" imgW="7420051" imgH="3705149" progId="Excel.Sheet.8">
                  <p:embed/>
                </p:oleObj>
              </mc:Choice>
              <mc:Fallback>
                <p:oleObj name="Диаграмма" r:id="rId3" imgW="7420051" imgH="3705149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722438"/>
                        <a:ext cx="7966075" cy="3978275"/>
                      </a:xfrm>
                      <a:prstGeom prst="rect">
                        <a:avLst/>
                      </a:prstGeom>
                      <a:solidFill>
                        <a:srgbClr val="99CCFF">
                          <a:alpha val="59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ru-RU" sz="3200" b="1" smtClean="0">
                <a:solidFill>
                  <a:srgbClr val="0033CC"/>
                </a:solidFill>
                <a:latin typeface="Cambria" pitchFamily="18" charset="0"/>
              </a:rPr>
              <a:t>Как зачисляются налоги на территории района</a:t>
            </a:r>
          </a:p>
        </p:txBody>
      </p:sp>
      <p:graphicFrame>
        <p:nvGraphicFramePr>
          <p:cNvPr id="76850" name="Group 50"/>
          <p:cNvGraphicFramePr>
            <a:graphicFrameLocks noGrp="1"/>
          </p:cNvGraphicFramePr>
          <p:nvPr/>
        </p:nvGraphicFramePr>
        <p:xfrm>
          <a:off x="468313" y="1341438"/>
          <a:ext cx="8229600" cy="4874262"/>
        </p:xfrm>
        <a:graphic>
          <a:graphicData uri="http://schemas.openxmlformats.org/drawingml/2006/table">
            <a:tbl>
              <a:tblPr/>
              <a:tblGrid>
                <a:gridCol w="298450"/>
                <a:gridCol w="3816350"/>
                <a:gridCol w="2057400"/>
                <a:gridCol w="2057400"/>
              </a:tblGrid>
              <a:tr h="287338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Налоги и сборы, установленные законодательством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Уровни бюджета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581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Бюджет муниципального района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Бюджеты поселений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238">
                <a:tc row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Федеральные</a:t>
                      </a:r>
                    </a:p>
                  </a:txBody>
                  <a:tcPr marL="0" marR="0" marT="0" marB="0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1.Акцизы на нефтепродукты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0,9095%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2.Налог на доходы физических лиц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90 %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3.Налоги со специальными налоговыми режимами, в том числе: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единый налог на вмененный доход</a:t>
                      </a:r>
                    </a:p>
                  </a:txBody>
                  <a:tcPr marL="108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единый сельскохозяйственный налог</a:t>
                      </a:r>
                    </a:p>
                  </a:txBody>
                  <a:tcPr marL="108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45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4.Государственная пошлина ( в зависимости от установленных полномочий)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местные</a:t>
                      </a:r>
                    </a:p>
                  </a:txBody>
                  <a:tcPr marL="0" marR="0" marT="90000" marB="0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1.Налог на имущество физических лиц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 Земельный налог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78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4000" smtClean="0">
                <a:latin typeface="Arial" charset="0"/>
              </a:rPr>
              <a:t>Каковы основные параметры районного бюджета</a:t>
            </a:r>
            <a:r>
              <a:rPr lang="ru-RU" sz="4000" smtClean="0">
                <a:solidFill>
                  <a:srgbClr val="0000FF"/>
                </a:solidFill>
                <a:latin typeface="Arial" charset="0"/>
              </a:rPr>
              <a:t/>
            </a:r>
            <a:br>
              <a:rPr lang="ru-RU" sz="4000" smtClean="0">
                <a:solidFill>
                  <a:srgbClr val="0000FF"/>
                </a:solidFill>
                <a:latin typeface="Arial" charset="0"/>
              </a:rPr>
            </a:br>
            <a:endParaRPr lang="ru-RU" sz="4000" smtClean="0">
              <a:solidFill>
                <a:srgbClr val="0000FF"/>
              </a:solidFill>
              <a:latin typeface="Arial" charset="0"/>
            </a:endParaRPr>
          </a:p>
        </p:txBody>
      </p:sp>
      <p:graphicFrame>
        <p:nvGraphicFramePr>
          <p:cNvPr id="4" name="Object 20"/>
          <p:cNvGraphicFramePr>
            <a:graphicFrameLocks noGrp="1" noChangeAspect="1"/>
          </p:cNvGraphicFramePr>
          <p:nvPr>
            <p:ph idx="4294967295"/>
          </p:nvPr>
        </p:nvGraphicFramePr>
        <p:xfrm>
          <a:off x="342900" y="1464647"/>
          <a:ext cx="8721725" cy="5037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56" name="Rectang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9933FF"/>
                </a:solidFill>
              </a:rPr>
              <a:t>Из каких поступлений формируются доходы районного бюджета</a:t>
            </a:r>
            <a:r>
              <a:rPr lang="ru-RU" sz="4000" dirty="0" smtClean="0"/>
              <a:t> </a:t>
            </a:r>
          </a:p>
        </p:txBody>
      </p:sp>
      <p:graphicFrame>
        <p:nvGraphicFramePr>
          <p:cNvPr id="9" name="Object 78"/>
          <p:cNvGraphicFramePr>
            <a:graphicFrameLocks noGrp="1" noChangeAspect="1"/>
          </p:cNvGraphicFramePr>
          <p:nvPr>
            <p:ph sz="half" idx="3"/>
          </p:nvPr>
        </p:nvGraphicFramePr>
        <p:xfrm>
          <a:off x="5368925" y="1503363"/>
          <a:ext cx="4013200" cy="3995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657" name="Text Box 29"/>
          <p:cNvSpPr txBox="1">
            <a:spLocks noChangeArrowheads="1"/>
          </p:cNvSpPr>
          <p:nvPr/>
        </p:nvSpPr>
        <p:spPr bwMode="auto">
          <a:xfrm>
            <a:off x="684213" y="5876925"/>
            <a:ext cx="7632700" cy="3667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исполнено </a:t>
            </a:r>
            <a:r>
              <a:rPr lang="ru-RU" b="1" dirty="0" smtClean="0"/>
              <a:t>2014               </a:t>
            </a:r>
            <a:r>
              <a:rPr lang="ru-RU" b="1" dirty="0"/>
              <a:t>ожидаемое  </a:t>
            </a:r>
            <a:r>
              <a:rPr lang="ru-RU" b="1" dirty="0" smtClean="0"/>
              <a:t>2015 </a:t>
            </a:r>
            <a:r>
              <a:rPr lang="ru-RU" b="1" dirty="0"/>
              <a:t>	    прогноз </a:t>
            </a:r>
            <a:r>
              <a:rPr lang="ru-RU" b="1" dirty="0" smtClean="0"/>
              <a:t>2016 </a:t>
            </a:r>
            <a:endParaRPr lang="ru-RU" b="1" dirty="0"/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0" y="1500174"/>
          <a:ext cx="3286116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2786050" y="1428736"/>
          <a:ext cx="3214710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/>
          </p:cNvSpPr>
          <p:nvPr>
            <p:ph type="title"/>
          </p:nvPr>
        </p:nvSpPr>
        <p:spPr>
          <a:xfrm>
            <a:off x="1042988" y="333375"/>
            <a:ext cx="6624637" cy="792163"/>
          </a:xfrm>
        </p:spPr>
        <p:txBody>
          <a:bodyPr/>
          <a:lstStyle/>
          <a:p>
            <a:r>
              <a:rPr lang="ru-RU" sz="2400" b="1" smtClean="0">
                <a:solidFill>
                  <a:srgbClr val="3333CC"/>
                </a:solidFill>
              </a:rPr>
              <a:t>Какие основные виды налоговых и неналоговых доходов поступят в районный бюджет</a:t>
            </a:r>
            <a:br>
              <a:rPr lang="ru-RU" sz="2400" b="1" smtClean="0">
                <a:solidFill>
                  <a:srgbClr val="3333CC"/>
                </a:solidFill>
              </a:rPr>
            </a:br>
            <a:endParaRPr lang="ru-RU" sz="2400" b="1" smtClean="0">
              <a:solidFill>
                <a:srgbClr val="3333CC"/>
              </a:solidFill>
            </a:endParaRPr>
          </a:p>
        </p:txBody>
      </p:sp>
      <p:graphicFrame>
        <p:nvGraphicFramePr>
          <p:cNvPr id="79917" name="Group 45"/>
          <p:cNvGraphicFramePr>
            <a:graphicFrameLocks noGrp="1"/>
          </p:cNvGraphicFramePr>
          <p:nvPr/>
        </p:nvGraphicFramePr>
        <p:xfrm>
          <a:off x="900113" y="1268413"/>
          <a:ext cx="7705725" cy="4870073"/>
        </p:xfrm>
        <a:graphic>
          <a:graphicData uri="http://schemas.openxmlformats.org/drawingml/2006/table">
            <a:tbl>
              <a:tblPr/>
              <a:tblGrid>
                <a:gridCol w="1927225"/>
                <a:gridCol w="1925637"/>
                <a:gridCol w="1927225"/>
                <a:gridCol w="1925638"/>
              </a:tblGrid>
              <a:tr h="908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Ожидаемое исполнение в 2015 году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Прогноз на 2016 год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Рост к 2015 году, %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95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Налоговые и неналоговые доходы всего,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из них: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50,3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55,7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110,7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42,1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47,9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113,8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4,2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4,5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107,1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Аренда земли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75,0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9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Аренда имущества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130,0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09675"/>
          </a:xfrm>
          <a:solidFill>
            <a:srgbClr val="CCFFFF"/>
          </a:solidFill>
          <a:ln>
            <a:solidFill>
              <a:srgbClr val="99CCFF"/>
            </a:solidFill>
          </a:ln>
        </p:spPr>
        <p:txBody>
          <a:bodyPr/>
          <a:lstStyle/>
          <a:p>
            <a:r>
              <a:rPr lang="ru-RU" sz="2800" smtClean="0">
                <a:latin typeface="Arial" charset="0"/>
              </a:rPr>
              <a:t>Как формируются и используются средства дорожных фондов консолидированного бюджета района</a:t>
            </a:r>
          </a:p>
        </p:txBody>
      </p:sp>
      <p:sp>
        <p:nvSpPr>
          <p:cNvPr id="135170" name="AutoShape 8"/>
          <p:cNvSpPr>
            <a:spLocks noChangeArrowheads="1"/>
          </p:cNvSpPr>
          <p:nvPr/>
        </p:nvSpPr>
        <p:spPr bwMode="auto">
          <a:xfrm>
            <a:off x="250825" y="5734050"/>
            <a:ext cx="2520950" cy="485775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5,2 </a:t>
            </a:r>
            <a:r>
              <a:rPr lang="ru-RU" b="1" dirty="0"/>
              <a:t>млн. руб.</a:t>
            </a:r>
          </a:p>
        </p:txBody>
      </p:sp>
      <p:sp>
        <p:nvSpPr>
          <p:cNvPr id="135171" name="Text Box 9"/>
          <p:cNvSpPr txBox="1">
            <a:spLocks noChangeArrowheads="1"/>
          </p:cNvSpPr>
          <p:nvPr/>
        </p:nvSpPr>
        <p:spPr bwMode="auto">
          <a:xfrm>
            <a:off x="900113" y="4816475"/>
            <a:ext cx="7488237" cy="376238"/>
          </a:xfrm>
          <a:prstGeom prst="rect">
            <a:avLst/>
          </a:prstGeom>
          <a:solidFill>
            <a:srgbClr val="99CC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/>
              <a:t>Объем расходов дорожных фондов района</a:t>
            </a:r>
          </a:p>
        </p:txBody>
      </p:sp>
      <p:sp>
        <p:nvSpPr>
          <p:cNvPr id="135172" name="AutoShape 10"/>
          <p:cNvSpPr>
            <a:spLocks noChangeArrowheads="1"/>
          </p:cNvSpPr>
          <p:nvPr/>
        </p:nvSpPr>
        <p:spPr bwMode="auto">
          <a:xfrm>
            <a:off x="3419475" y="5734050"/>
            <a:ext cx="2447925" cy="485775"/>
          </a:xfrm>
          <a:prstGeom prst="chevron">
            <a:avLst>
              <a:gd name="adj" fmla="val 1259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 </a:t>
            </a:r>
            <a:r>
              <a:rPr lang="ru-RU" b="1" dirty="0" smtClean="0"/>
              <a:t>5,3 </a:t>
            </a:r>
            <a:r>
              <a:rPr lang="ru-RU" b="1" dirty="0"/>
              <a:t>млн. руб</a:t>
            </a:r>
            <a:r>
              <a:rPr lang="ru-RU" dirty="0"/>
              <a:t>.</a:t>
            </a:r>
          </a:p>
        </p:txBody>
      </p:sp>
      <p:sp>
        <p:nvSpPr>
          <p:cNvPr id="135173" name="AutoShape 11"/>
          <p:cNvSpPr>
            <a:spLocks noChangeArrowheads="1"/>
          </p:cNvSpPr>
          <p:nvPr/>
        </p:nvSpPr>
        <p:spPr bwMode="auto">
          <a:xfrm>
            <a:off x="6300788" y="5734050"/>
            <a:ext cx="2559050" cy="485775"/>
          </a:xfrm>
          <a:prstGeom prst="chevron">
            <a:avLst>
              <a:gd name="adj" fmla="val 13169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6,1 </a:t>
            </a:r>
            <a:r>
              <a:rPr lang="ru-RU" b="1" dirty="0"/>
              <a:t>млн. руб</a:t>
            </a:r>
            <a:r>
              <a:rPr lang="ru-RU" dirty="0"/>
              <a:t>.</a:t>
            </a:r>
          </a:p>
        </p:txBody>
      </p:sp>
      <p:sp>
        <p:nvSpPr>
          <p:cNvPr id="135174" name="Text Box 13"/>
          <p:cNvSpPr txBox="1">
            <a:spLocks noChangeArrowheads="1"/>
          </p:cNvSpPr>
          <p:nvPr/>
        </p:nvSpPr>
        <p:spPr bwMode="auto">
          <a:xfrm>
            <a:off x="971550" y="6308725"/>
            <a:ext cx="1296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/>
              <a:t>2014</a:t>
            </a:r>
            <a:r>
              <a:rPr lang="ru-RU" dirty="0" smtClean="0"/>
              <a:t> </a:t>
            </a:r>
            <a:r>
              <a:rPr lang="ru-RU" b="1" dirty="0"/>
              <a:t>год</a:t>
            </a:r>
          </a:p>
        </p:txBody>
      </p:sp>
      <p:sp>
        <p:nvSpPr>
          <p:cNvPr id="135175" name="Text Box 14"/>
          <p:cNvSpPr txBox="1">
            <a:spLocks noChangeArrowheads="1"/>
          </p:cNvSpPr>
          <p:nvPr/>
        </p:nvSpPr>
        <p:spPr bwMode="auto">
          <a:xfrm>
            <a:off x="4067175" y="6308725"/>
            <a:ext cx="11388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/>
              <a:t>2015 </a:t>
            </a:r>
            <a:r>
              <a:rPr lang="ru-RU" b="1" dirty="0"/>
              <a:t>год</a:t>
            </a:r>
          </a:p>
        </p:txBody>
      </p:sp>
      <p:sp>
        <p:nvSpPr>
          <p:cNvPr id="135176" name="Text Box 15"/>
          <p:cNvSpPr txBox="1">
            <a:spLocks noChangeArrowheads="1"/>
          </p:cNvSpPr>
          <p:nvPr/>
        </p:nvSpPr>
        <p:spPr bwMode="auto">
          <a:xfrm>
            <a:off x="6443663" y="6308725"/>
            <a:ext cx="21409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Прогноз </a:t>
            </a:r>
            <a:r>
              <a:rPr lang="ru-RU" b="1" dirty="0" smtClean="0"/>
              <a:t>2016 </a:t>
            </a:r>
            <a:r>
              <a:rPr lang="ru-RU" b="1" dirty="0"/>
              <a:t>год</a:t>
            </a:r>
          </a:p>
        </p:txBody>
      </p:sp>
      <p:sp>
        <p:nvSpPr>
          <p:cNvPr id="135177" name="Oval 16"/>
          <p:cNvSpPr>
            <a:spLocks noChangeArrowheads="1"/>
          </p:cNvSpPr>
          <p:nvPr/>
        </p:nvSpPr>
        <p:spPr bwMode="auto">
          <a:xfrm>
            <a:off x="539750" y="1989138"/>
            <a:ext cx="2089150" cy="1871662"/>
          </a:xfrm>
          <a:prstGeom prst="ellipse">
            <a:avLst/>
          </a:prstGeom>
          <a:solidFill>
            <a:srgbClr val="FF99CC"/>
          </a:solidFill>
          <a:ln w="9525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b="1" dirty="0"/>
              <a:t>Акцизы на </a:t>
            </a:r>
          </a:p>
          <a:p>
            <a:pPr algn="ctr"/>
            <a:r>
              <a:rPr lang="ru-RU" b="1" dirty="0"/>
              <a:t>нефтепродукты –</a:t>
            </a:r>
          </a:p>
          <a:p>
            <a:pPr algn="ctr"/>
            <a:r>
              <a:rPr lang="ru-RU" b="1" dirty="0" smtClean="0"/>
              <a:t>6,1 </a:t>
            </a:r>
            <a:r>
              <a:rPr lang="ru-RU" b="1" dirty="0"/>
              <a:t>млн. руб.</a:t>
            </a:r>
          </a:p>
        </p:txBody>
      </p:sp>
      <p:sp>
        <p:nvSpPr>
          <p:cNvPr id="135178" name="AutoShape 19"/>
          <p:cNvSpPr>
            <a:spLocks noChangeArrowheads="1"/>
          </p:cNvSpPr>
          <p:nvPr/>
        </p:nvSpPr>
        <p:spPr bwMode="auto">
          <a:xfrm>
            <a:off x="1979613" y="3716338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5179" name="AutoShape 21"/>
          <p:cNvSpPr>
            <a:spLocks noChangeArrowheads="1"/>
          </p:cNvSpPr>
          <p:nvPr/>
        </p:nvSpPr>
        <p:spPr bwMode="auto">
          <a:xfrm>
            <a:off x="6084888" y="1844675"/>
            <a:ext cx="2879725" cy="259238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Дорожная</a:t>
            </a:r>
          </a:p>
          <a:p>
            <a:pPr algn="ctr"/>
            <a:r>
              <a:rPr lang="ru-RU" b="1" dirty="0"/>
              <a:t> деятельность, </a:t>
            </a:r>
          </a:p>
          <a:p>
            <a:pPr algn="ctr"/>
            <a:r>
              <a:rPr lang="ru-RU" b="1" dirty="0"/>
              <a:t>строительство,</a:t>
            </a:r>
          </a:p>
          <a:p>
            <a:pPr algn="ctr"/>
            <a:r>
              <a:rPr lang="ru-RU" b="1" dirty="0"/>
              <a:t> кап. ремонт, </a:t>
            </a:r>
          </a:p>
          <a:p>
            <a:pPr algn="ctr"/>
            <a:r>
              <a:rPr lang="ru-RU" b="1" dirty="0"/>
              <a:t>ремонт, содержание </a:t>
            </a:r>
          </a:p>
          <a:p>
            <a:pPr algn="ctr"/>
            <a:r>
              <a:rPr lang="ru-RU" b="1" dirty="0"/>
              <a:t>дорог общего</a:t>
            </a:r>
          </a:p>
          <a:p>
            <a:pPr algn="ctr"/>
            <a:r>
              <a:rPr lang="ru-RU" b="1" dirty="0"/>
              <a:t> пользования местного </a:t>
            </a:r>
          </a:p>
          <a:p>
            <a:pPr algn="ctr"/>
            <a:r>
              <a:rPr lang="ru-RU" b="1" dirty="0"/>
              <a:t>значения – </a:t>
            </a:r>
            <a:r>
              <a:rPr lang="ru-RU" b="1" dirty="0" smtClean="0"/>
              <a:t>6,1 </a:t>
            </a:r>
            <a:r>
              <a:rPr lang="ru-RU" b="1" dirty="0"/>
              <a:t>млн. руб.</a:t>
            </a:r>
          </a:p>
        </p:txBody>
      </p:sp>
      <p:sp>
        <p:nvSpPr>
          <p:cNvPr id="135180" name="AutoShape 24"/>
          <p:cNvSpPr>
            <a:spLocks noChangeArrowheads="1"/>
          </p:cNvSpPr>
          <p:nvPr/>
        </p:nvSpPr>
        <p:spPr bwMode="auto">
          <a:xfrm>
            <a:off x="5219700" y="4076700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5181" name="Объект 2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128963" y="2133600"/>
            <a:ext cx="2578100" cy="1933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51" name="Rectangle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smtClean="0">
                <a:latin typeface="Arial" charset="0"/>
              </a:rPr>
              <a:t>Финансовая помощь нижестоящим бюджетам на исполнение собственных полномочий</a:t>
            </a:r>
            <a:br>
              <a:rPr lang="ru-RU" sz="2800" smtClean="0">
                <a:latin typeface="Arial" charset="0"/>
              </a:rPr>
            </a:br>
            <a:endParaRPr lang="ru-RU" sz="2800" smtClean="0">
              <a:latin typeface="Arial" charset="0"/>
            </a:endParaRPr>
          </a:p>
        </p:txBody>
      </p:sp>
      <p:graphicFrame>
        <p:nvGraphicFramePr>
          <p:cNvPr id="12" name="Object 29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90538" y="1628775"/>
          <a:ext cx="3986212" cy="4524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7552" name="Text Box 9"/>
          <p:cNvSpPr txBox="1">
            <a:spLocks noChangeArrowheads="1"/>
          </p:cNvSpPr>
          <p:nvPr/>
        </p:nvSpPr>
        <p:spPr bwMode="auto">
          <a:xfrm>
            <a:off x="1042988" y="1125538"/>
            <a:ext cx="3765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Структура финансовой помощи в </a:t>
            </a:r>
            <a:r>
              <a:rPr lang="ru-RU" dirty="0" smtClean="0"/>
              <a:t>2016 </a:t>
            </a:r>
            <a:r>
              <a:rPr lang="ru-RU" dirty="0"/>
              <a:t>году, млн. руб.</a:t>
            </a:r>
          </a:p>
        </p:txBody>
      </p:sp>
      <p:sp>
        <p:nvSpPr>
          <p:cNvPr id="107553" name="AutoShape 10"/>
          <p:cNvSpPr>
            <a:spLocks noChangeArrowheads="1"/>
          </p:cNvSpPr>
          <p:nvPr/>
        </p:nvSpPr>
        <p:spPr bwMode="auto">
          <a:xfrm>
            <a:off x="0" y="1773238"/>
            <a:ext cx="1835150" cy="79850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300" b="1" dirty="0"/>
              <a:t>Трансферты на </a:t>
            </a:r>
          </a:p>
          <a:p>
            <a:pPr algn="ctr"/>
            <a:r>
              <a:rPr lang="ru-RU" sz="1300" b="1" dirty="0"/>
              <a:t>сбалансированность</a:t>
            </a:r>
          </a:p>
        </p:txBody>
      </p:sp>
      <p:sp>
        <p:nvSpPr>
          <p:cNvPr id="107554" name="AutoShape 11"/>
          <p:cNvSpPr>
            <a:spLocks noChangeArrowheads="1"/>
          </p:cNvSpPr>
          <p:nvPr/>
        </p:nvSpPr>
        <p:spPr bwMode="auto">
          <a:xfrm>
            <a:off x="3563938" y="1989138"/>
            <a:ext cx="1511300" cy="10588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 dirty="0"/>
              <a:t>Дотация на </a:t>
            </a:r>
          </a:p>
          <a:p>
            <a:pPr algn="ctr"/>
            <a:r>
              <a:rPr lang="ru-RU" sz="1400" b="1" dirty="0"/>
              <a:t>выравнивание </a:t>
            </a:r>
          </a:p>
          <a:p>
            <a:pPr algn="ctr"/>
            <a:r>
              <a:rPr lang="ru-RU" sz="1400" b="1" dirty="0"/>
              <a:t>обеспеченности</a:t>
            </a:r>
          </a:p>
          <a:p>
            <a:pPr algn="ctr"/>
            <a:r>
              <a:rPr lang="ru-RU" sz="1400" b="1" dirty="0"/>
              <a:t> поселений</a:t>
            </a:r>
          </a:p>
        </p:txBody>
      </p:sp>
      <p:sp>
        <p:nvSpPr>
          <p:cNvPr id="107555" name="Text Box 13"/>
          <p:cNvSpPr txBox="1">
            <a:spLocks noChangeArrowheads="1"/>
          </p:cNvSpPr>
          <p:nvPr/>
        </p:nvSpPr>
        <p:spPr bwMode="auto">
          <a:xfrm>
            <a:off x="1692275" y="3644900"/>
            <a:ext cx="14398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/>
              <a:t>9,1</a:t>
            </a:r>
            <a:endParaRPr lang="ru-RU" sz="1400" b="1" dirty="0"/>
          </a:p>
          <a:p>
            <a:pPr algn="ctr"/>
            <a:r>
              <a:rPr lang="ru-RU" sz="1400" b="1" dirty="0"/>
              <a:t> млн. руб</a:t>
            </a:r>
            <a:r>
              <a:rPr lang="ru-RU" sz="1400" dirty="0"/>
              <a:t>.</a:t>
            </a:r>
          </a:p>
        </p:txBody>
      </p:sp>
      <p:graphicFrame>
        <p:nvGraphicFramePr>
          <p:cNvPr id="13" name="Object 30"/>
          <p:cNvGraphicFramePr>
            <a:graphicFrameLocks noChangeAspect="1"/>
          </p:cNvGraphicFramePr>
          <p:nvPr/>
        </p:nvGraphicFramePr>
        <p:xfrm>
          <a:off x="5399087" y="1714488"/>
          <a:ext cx="3744913" cy="4884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7556" name="Text Box 15"/>
          <p:cNvSpPr txBox="1">
            <a:spLocks noChangeArrowheads="1"/>
          </p:cNvSpPr>
          <p:nvPr/>
        </p:nvSpPr>
        <p:spPr bwMode="auto">
          <a:xfrm>
            <a:off x="5580063" y="1000108"/>
            <a:ext cx="35639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Собственные доходы</a:t>
            </a:r>
          </a:p>
          <a:p>
            <a:pPr algn="ctr"/>
            <a:r>
              <a:rPr lang="ru-RU" dirty="0"/>
              <a:t>Поселений в </a:t>
            </a:r>
            <a:r>
              <a:rPr lang="ru-RU" dirty="0" smtClean="0"/>
              <a:t>2016 </a:t>
            </a:r>
            <a:r>
              <a:rPr lang="ru-RU" dirty="0"/>
              <a:t>году </a:t>
            </a:r>
          </a:p>
          <a:p>
            <a:pPr algn="ctr"/>
            <a:r>
              <a:rPr lang="ru-RU" dirty="0"/>
              <a:t>в расчете на 1 жителя</a:t>
            </a:r>
          </a:p>
          <a:p>
            <a:pPr algn="ctr"/>
            <a:r>
              <a:rPr lang="ru-RU" dirty="0"/>
              <a:t>(рублей)</a:t>
            </a:r>
          </a:p>
        </p:txBody>
      </p:sp>
      <p:sp>
        <p:nvSpPr>
          <p:cNvPr id="107557" name="Text Box 16"/>
          <p:cNvSpPr txBox="1">
            <a:spLocks noChangeArrowheads="1"/>
          </p:cNvSpPr>
          <p:nvPr/>
        </p:nvSpPr>
        <p:spPr bwMode="auto">
          <a:xfrm rot="5400000">
            <a:off x="6071517" y="5114262"/>
            <a:ext cx="2091273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300" b="1" dirty="0"/>
              <a:t>До выравнивания</a:t>
            </a:r>
          </a:p>
        </p:txBody>
      </p:sp>
      <p:sp>
        <p:nvSpPr>
          <p:cNvPr id="107558" name="Text Box 18"/>
          <p:cNvSpPr txBox="1">
            <a:spLocks noChangeArrowheads="1"/>
          </p:cNvSpPr>
          <p:nvPr/>
        </p:nvSpPr>
        <p:spPr bwMode="auto">
          <a:xfrm>
            <a:off x="7830618" y="4286255"/>
            <a:ext cx="384721" cy="192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ru-RU" sz="1300" b="1" dirty="0" smtClean="0"/>
              <a:t>После </a:t>
            </a:r>
            <a:r>
              <a:rPr lang="ru-RU" sz="1300" b="1" dirty="0"/>
              <a:t>выравнивания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Собственные доходы поселений в 2016 году </a:t>
            </a:r>
            <a:br>
              <a:rPr lang="ru-RU" sz="2000" b="1" dirty="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в расчете на 1 жителя</a:t>
            </a:r>
            <a:r>
              <a:rPr lang="ru-RU" sz="2000" dirty="0" smtClean="0">
                <a:solidFill>
                  <a:srgbClr val="6600FF"/>
                </a:solidFill>
              </a:rPr>
              <a:t> </a:t>
            </a:r>
            <a:r>
              <a:rPr lang="ru-RU" sz="2000" b="1" spc="-15" dirty="0" smtClean="0">
                <a:solidFill>
                  <a:srgbClr val="6600FF"/>
                </a:solidFill>
                <a:latin typeface="Arial"/>
                <a:cs typeface="Arial"/>
              </a:rPr>
              <a:t>до</a:t>
            </a:r>
            <a:r>
              <a:rPr lang="ru-RU" sz="2000" b="1" spc="-5" dirty="0" smtClean="0">
                <a:solidFill>
                  <a:srgbClr val="6600FF"/>
                </a:solidFill>
                <a:latin typeface="Arial"/>
                <a:cs typeface="Arial"/>
              </a:rPr>
              <a:t> </a:t>
            </a:r>
            <a:r>
              <a:rPr lang="ru-RU" sz="2000" b="1" spc="-15" dirty="0" smtClean="0">
                <a:solidFill>
                  <a:srgbClr val="6600FF"/>
                </a:solidFill>
                <a:latin typeface="Arial"/>
                <a:cs typeface="Arial"/>
              </a:rPr>
              <a:t>и п</a:t>
            </a:r>
            <a:r>
              <a:rPr lang="ru-RU" sz="2000" b="1" spc="-40" dirty="0" smtClean="0">
                <a:solidFill>
                  <a:srgbClr val="6600FF"/>
                </a:solidFill>
                <a:latin typeface="Arial"/>
                <a:cs typeface="Arial"/>
              </a:rPr>
              <a:t>о</a:t>
            </a:r>
            <a:r>
              <a:rPr lang="ru-RU" sz="2000" b="1" spc="-15" dirty="0" smtClean="0">
                <a:solidFill>
                  <a:srgbClr val="6600FF"/>
                </a:solidFill>
                <a:latin typeface="Arial"/>
                <a:cs typeface="Arial"/>
              </a:rPr>
              <a:t>с</a:t>
            </a:r>
            <a:r>
              <a:rPr lang="ru-RU" sz="2000" b="1" spc="-45" dirty="0" smtClean="0">
                <a:solidFill>
                  <a:srgbClr val="6600FF"/>
                </a:solidFill>
                <a:latin typeface="Arial"/>
                <a:cs typeface="Arial"/>
              </a:rPr>
              <a:t>л</a:t>
            </a:r>
            <a:r>
              <a:rPr lang="ru-RU" sz="2000" b="1" spc="-15" dirty="0" smtClean="0">
                <a:solidFill>
                  <a:srgbClr val="6600FF"/>
                </a:solidFill>
                <a:latin typeface="Arial"/>
                <a:cs typeface="Arial"/>
              </a:rPr>
              <a:t>е</a:t>
            </a:r>
            <a:r>
              <a:rPr lang="ru-RU" sz="2000" b="1" spc="35" dirty="0" smtClean="0">
                <a:solidFill>
                  <a:srgbClr val="6600FF"/>
                </a:solidFill>
                <a:latin typeface="Arial"/>
                <a:cs typeface="Arial"/>
              </a:rPr>
              <a:t> </a:t>
            </a:r>
            <a:r>
              <a:rPr lang="ru-RU" sz="2000" b="1" spc="-15" dirty="0" smtClean="0">
                <a:solidFill>
                  <a:srgbClr val="6600FF"/>
                </a:solidFill>
                <a:latin typeface="Arial"/>
                <a:cs typeface="Arial"/>
              </a:rPr>
              <a:t>пред</a:t>
            </a:r>
            <a:r>
              <a:rPr lang="ru-RU" sz="2000" b="1" spc="-40" dirty="0" smtClean="0">
                <a:solidFill>
                  <a:srgbClr val="6600FF"/>
                </a:solidFill>
                <a:latin typeface="Arial"/>
                <a:cs typeface="Arial"/>
              </a:rPr>
              <a:t>о</a:t>
            </a:r>
            <a:r>
              <a:rPr lang="ru-RU" sz="2000" b="1" spc="-15" dirty="0" smtClean="0">
                <a:solidFill>
                  <a:srgbClr val="6600FF"/>
                </a:solidFill>
                <a:latin typeface="Arial"/>
                <a:cs typeface="Arial"/>
              </a:rPr>
              <a:t>с</a:t>
            </a:r>
            <a:r>
              <a:rPr lang="ru-RU" sz="2000" b="1" spc="-30" dirty="0" smtClean="0">
                <a:solidFill>
                  <a:srgbClr val="6600FF"/>
                </a:solidFill>
                <a:latin typeface="Arial"/>
                <a:cs typeface="Arial"/>
              </a:rPr>
              <a:t>т</a:t>
            </a:r>
            <a:r>
              <a:rPr lang="ru-RU" sz="2000" b="1" spc="-15" dirty="0" smtClean="0">
                <a:solidFill>
                  <a:srgbClr val="6600FF"/>
                </a:solidFill>
                <a:latin typeface="Arial"/>
                <a:cs typeface="Arial"/>
              </a:rPr>
              <a:t>а</a:t>
            </a:r>
            <a:r>
              <a:rPr lang="ru-RU" sz="2000" b="1" spc="-40" dirty="0" smtClean="0">
                <a:solidFill>
                  <a:srgbClr val="6600FF"/>
                </a:solidFill>
                <a:latin typeface="Arial"/>
                <a:cs typeface="Arial"/>
              </a:rPr>
              <a:t>в</a:t>
            </a:r>
            <a:r>
              <a:rPr lang="ru-RU" sz="2000" b="1" spc="-45" dirty="0" smtClean="0">
                <a:solidFill>
                  <a:srgbClr val="6600FF"/>
                </a:solidFill>
                <a:latin typeface="Arial"/>
                <a:cs typeface="Arial"/>
              </a:rPr>
              <a:t>л</a:t>
            </a:r>
            <a:r>
              <a:rPr lang="ru-RU" sz="2000" b="1" spc="-15" dirty="0" smtClean="0">
                <a:solidFill>
                  <a:srgbClr val="6600FF"/>
                </a:solidFill>
                <a:latin typeface="Arial"/>
                <a:cs typeface="Arial"/>
              </a:rPr>
              <a:t>ения</a:t>
            </a:r>
            <a:r>
              <a:rPr lang="ru-RU" sz="2000" b="1" spc="-10" dirty="0" smtClean="0">
                <a:solidFill>
                  <a:srgbClr val="6600FF"/>
                </a:solidFill>
                <a:latin typeface="Arial"/>
                <a:cs typeface="Arial"/>
              </a:rPr>
              <a:t> </a:t>
            </a:r>
            <a:r>
              <a:rPr lang="ru-RU" sz="2000" b="1" spc="-50" dirty="0" smtClean="0">
                <a:solidFill>
                  <a:srgbClr val="6600FF"/>
                </a:solidFill>
                <a:latin typeface="Arial"/>
                <a:cs typeface="Arial"/>
              </a:rPr>
              <a:t>ф</a:t>
            </a:r>
            <a:r>
              <a:rPr lang="ru-RU" sz="2000" b="1" spc="-15" dirty="0" smtClean="0">
                <a:solidFill>
                  <a:srgbClr val="6600FF"/>
                </a:solidFill>
                <a:latin typeface="Arial"/>
                <a:cs typeface="Arial"/>
              </a:rPr>
              <a:t>и</a:t>
            </a:r>
            <a:r>
              <a:rPr lang="ru-RU" sz="2000" b="1" spc="-25" dirty="0" smtClean="0">
                <a:solidFill>
                  <a:srgbClr val="6600FF"/>
                </a:solidFill>
                <a:latin typeface="Arial"/>
                <a:cs typeface="Arial"/>
              </a:rPr>
              <a:t>н</a:t>
            </a:r>
            <a:r>
              <a:rPr lang="ru-RU" sz="2000" b="1" spc="-15" dirty="0" smtClean="0">
                <a:solidFill>
                  <a:srgbClr val="6600FF"/>
                </a:solidFill>
                <a:latin typeface="Arial"/>
                <a:cs typeface="Arial"/>
              </a:rPr>
              <a:t>ансо</a:t>
            </a:r>
            <a:r>
              <a:rPr lang="ru-RU" sz="2000" b="1" spc="-40" dirty="0" smtClean="0">
                <a:solidFill>
                  <a:srgbClr val="6600FF"/>
                </a:solidFill>
                <a:latin typeface="Arial"/>
                <a:cs typeface="Arial"/>
              </a:rPr>
              <a:t>в</a:t>
            </a:r>
            <a:r>
              <a:rPr lang="ru-RU" sz="2000" b="1" spc="-15" dirty="0" smtClean="0">
                <a:solidFill>
                  <a:srgbClr val="6600FF"/>
                </a:solidFill>
                <a:latin typeface="Arial"/>
                <a:cs typeface="Arial"/>
              </a:rPr>
              <a:t>ой</a:t>
            </a:r>
            <a:r>
              <a:rPr lang="ru-RU" sz="2000" b="1" spc="50" dirty="0" smtClean="0">
                <a:solidFill>
                  <a:srgbClr val="6600FF"/>
                </a:solidFill>
                <a:latin typeface="Arial"/>
                <a:cs typeface="Arial"/>
              </a:rPr>
              <a:t> </a:t>
            </a:r>
            <a:r>
              <a:rPr lang="ru-RU" sz="2000" b="1" spc="-15" dirty="0" smtClean="0">
                <a:solidFill>
                  <a:srgbClr val="6600FF"/>
                </a:solidFill>
                <a:latin typeface="Arial"/>
                <a:cs typeface="Arial"/>
              </a:rPr>
              <a:t>п</a:t>
            </a:r>
            <a:r>
              <a:rPr lang="ru-RU" sz="2000" b="1" spc="-40" dirty="0" smtClean="0">
                <a:solidFill>
                  <a:srgbClr val="6600FF"/>
                </a:solidFill>
                <a:latin typeface="Arial"/>
                <a:cs typeface="Arial"/>
              </a:rPr>
              <a:t>ом</a:t>
            </a:r>
            <a:r>
              <a:rPr lang="ru-RU" sz="2000" b="1" spc="-15" dirty="0" smtClean="0">
                <a:solidFill>
                  <a:srgbClr val="6600FF"/>
                </a:solidFill>
                <a:latin typeface="Arial"/>
                <a:cs typeface="Arial"/>
              </a:rPr>
              <a:t>ощи</a:t>
            </a:r>
            <a:r>
              <a:rPr lang="ru-RU" sz="2000" b="1" spc="-5" dirty="0" smtClean="0">
                <a:solidFill>
                  <a:srgbClr val="6600FF"/>
                </a:solidFill>
                <a:latin typeface="Arial"/>
                <a:cs typeface="Arial"/>
              </a:rPr>
              <a:t> </a:t>
            </a:r>
            <a:r>
              <a:rPr lang="ru-RU" sz="2000" b="1" spc="-15" dirty="0" smtClean="0">
                <a:solidFill>
                  <a:srgbClr val="6600FF"/>
                </a:solidFill>
                <a:latin typeface="Arial"/>
                <a:cs typeface="Arial"/>
              </a:rPr>
              <a:t>на</a:t>
            </a:r>
            <a:r>
              <a:rPr lang="ru-RU" sz="2000" b="1" spc="15" dirty="0" smtClean="0">
                <a:solidFill>
                  <a:srgbClr val="6600FF"/>
                </a:solidFill>
                <a:latin typeface="Arial"/>
                <a:cs typeface="Arial"/>
              </a:rPr>
              <a:t> </a:t>
            </a:r>
            <a:r>
              <a:rPr lang="ru-RU" sz="2000" b="1" spc="-15" dirty="0" smtClean="0">
                <a:solidFill>
                  <a:srgbClr val="6600FF"/>
                </a:solidFill>
                <a:latin typeface="Arial"/>
                <a:cs typeface="Arial"/>
              </a:rPr>
              <a:t>2016</a:t>
            </a:r>
            <a:r>
              <a:rPr lang="ru-RU" sz="2000" b="1" spc="15" dirty="0" smtClean="0">
                <a:solidFill>
                  <a:srgbClr val="6600FF"/>
                </a:solidFill>
                <a:latin typeface="Arial"/>
                <a:cs typeface="Arial"/>
              </a:rPr>
              <a:t> </a:t>
            </a:r>
            <a:r>
              <a:rPr lang="ru-RU" sz="2000" b="1" spc="-35" dirty="0" smtClean="0">
                <a:solidFill>
                  <a:srgbClr val="6600FF"/>
                </a:solidFill>
                <a:latin typeface="Arial"/>
                <a:cs typeface="Arial"/>
              </a:rPr>
              <a:t>го</a:t>
            </a:r>
            <a:r>
              <a:rPr lang="ru-RU" sz="2000" b="1" spc="-10" dirty="0" smtClean="0">
                <a:solidFill>
                  <a:srgbClr val="6600FF"/>
                </a:solidFill>
                <a:latin typeface="Arial"/>
                <a:cs typeface="Arial"/>
              </a:rPr>
              <a:t>д, тыс.</a:t>
            </a:r>
            <a:r>
              <a:rPr lang="ru-RU" sz="2000" b="1" spc="-15" dirty="0" smtClean="0">
                <a:solidFill>
                  <a:srgbClr val="6600FF"/>
                </a:solidFill>
                <a:latin typeface="Arial"/>
                <a:cs typeface="Arial"/>
              </a:rPr>
              <a:t> </a:t>
            </a:r>
            <a:r>
              <a:rPr lang="ru-RU" sz="2000" b="1" spc="-35" dirty="0" smtClean="0">
                <a:solidFill>
                  <a:srgbClr val="6600FF"/>
                </a:solidFill>
                <a:latin typeface="Arial"/>
                <a:cs typeface="Arial"/>
              </a:rPr>
              <a:t>р</a:t>
            </a:r>
            <a:r>
              <a:rPr lang="ru-RU" sz="2000" b="1" spc="-40" dirty="0" smtClean="0">
                <a:solidFill>
                  <a:srgbClr val="6600FF"/>
                </a:solidFill>
                <a:latin typeface="Arial"/>
                <a:cs typeface="Arial"/>
              </a:rPr>
              <a:t>у</a:t>
            </a:r>
            <a:r>
              <a:rPr lang="ru-RU" sz="2000" b="1" spc="-60" dirty="0" smtClean="0">
                <a:solidFill>
                  <a:srgbClr val="6600FF"/>
                </a:solidFill>
                <a:latin typeface="Arial"/>
                <a:cs typeface="Arial"/>
              </a:rPr>
              <a:t>б</a:t>
            </a:r>
            <a:r>
              <a:rPr lang="ru-RU" sz="2000" b="1" spc="-45" dirty="0" smtClean="0">
                <a:solidFill>
                  <a:srgbClr val="6600FF"/>
                </a:solidFill>
                <a:latin typeface="Arial"/>
                <a:cs typeface="Arial"/>
              </a:rPr>
              <a:t>л</a:t>
            </a:r>
            <a:r>
              <a:rPr lang="ru-RU" sz="2000" b="1" spc="-15" dirty="0" smtClean="0">
                <a:solidFill>
                  <a:srgbClr val="6600FF"/>
                </a:solidFill>
                <a:latin typeface="Arial"/>
                <a:cs typeface="Arial"/>
              </a:rPr>
              <a:t>ей</a:t>
            </a:r>
            <a:endParaRPr lang="ru-RU" sz="2000" b="1" dirty="0">
              <a:solidFill>
                <a:srgbClr val="6600FF"/>
              </a:solidFill>
              <a:latin typeface="Arial"/>
              <a:cs typeface="Arial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0" y="1571612"/>
          <a:ext cx="8801101" cy="4019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hlink"/>
                </a:solidFill>
                <a:latin typeface="Cambria" pitchFamily="18" charset="0"/>
              </a:rPr>
              <a:t>Что такое « Бюджет для граждан»</a:t>
            </a:r>
          </a:p>
        </p:txBody>
      </p:sp>
      <p:sp>
        <p:nvSpPr>
          <p:cNvPr id="20483" name="Rectangle 5"/>
          <p:cNvSpPr>
            <a:spLocks noGrp="1"/>
          </p:cNvSpPr>
          <p:nvPr>
            <p:ph type="body" idx="4294967295"/>
          </p:nvPr>
        </p:nvSpPr>
        <p:spPr>
          <a:xfrm>
            <a:off x="0" y="1052513"/>
            <a:ext cx="9144000" cy="4537075"/>
          </a:xfrm>
        </p:spPr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/>
              <a:t>	</a:t>
            </a:r>
            <a:r>
              <a:rPr lang="ru-RU" sz="2400" b="1" dirty="0" smtClean="0">
                <a:latin typeface="Cambria" pitchFamily="18" charset="0"/>
              </a:rPr>
              <a:t>« Бюджет для граждан» - информационный сборник, который познакомит население района с основными положениями главного финансового документа Тонкинского муниципального района – районного бюджета, а именно проекта районного бюджета на 2016 год. В сборнике в доступной форме представлено описание доходов, расходов бюджета и их структуры, приоритетные направления расходования бюджетных средств, объемы бюджетных ассигнований, направляемых на финансирование социально – значимых мероприятий в сфере образования, социальной политики и занятости населения, культуры, сельского хозяйства и в других сферах.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755650" y="6184900"/>
            <a:ext cx="7777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179388" y="5589588"/>
            <a:ext cx="8964612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b="1">
                <a:latin typeface="Cambria" pitchFamily="18" charset="0"/>
              </a:rPr>
              <a:t>« Бюджет для граждан» нацелен на широкий круг пользователей- всех граждан Тонкинского муниципального района, интересы которых в той или иной мере затронуты районным бюджетом</a:t>
            </a:r>
            <a:r>
              <a:rPr lang="ru-RU" sz="2000" b="1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38"/>
          <p:cNvSpPr>
            <a:spLocks noChangeArrowheads="1"/>
          </p:cNvSpPr>
          <p:nvPr/>
        </p:nvSpPr>
        <p:spPr bwMode="auto">
          <a:xfrm>
            <a:off x="5675313" y="4411663"/>
            <a:ext cx="184150" cy="13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00"/>
          </a:p>
        </p:txBody>
      </p:sp>
      <p:sp>
        <p:nvSpPr>
          <p:cNvPr id="137218" name="object 2"/>
          <p:cNvSpPr>
            <a:spLocks noChangeArrowheads="1"/>
          </p:cNvSpPr>
          <p:nvPr/>
        </p:nvSpPr>
        <p:spPr bwMode="auto">
          <a:xfrm>
            <a:off x="549275" y="322263"/>
            <a:ext cx="8564563" cy="12890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180000" rIns="0" bIns="0">
            <a:spAutoFit/>
          </a:bodyPr>
          <a:lstStyle/>
          <a:p>
            <a:pPr algn="ctr"/>
            <a:r>
              <a:rPr lang="ru-RU" sz="2400" b="1">
                <a:solidFill>
                  <a:srgbClr val="FFFFFF"/>
                </a:solidFill>
                <a:latin typeface="Times New Roman" pitchFamily="18" charset="0"/>
              </a:rPr>
              <a:t>Как распределяются расходы по основным</a:t>
            </a:r>
            <a:endParaRPr lang="ru-RU" sz="2400">
              <a:latin typeface="Times New Roman" pitchFamily="18" charset="0"/>
            </a:endParaRPr>
          </a:p>
          <a:p>
            <a:pPr algn="ctr"/>
            <a:r>
              <a:rPr lang="ru-RU" sz="2400" b="1">
                <a:solidFill>
                  <a:srgbClr val="FFFFFF"/>
                </a:solidFill>
                <a:latin typeface="Times New Roman" pitchFamily="18" charset="0"/>
              </a:rPr>
              <a:t>функциям государства</a:t>
            </a:r>
            <a:endParaRPr lang="ru-RU" sz="2400">
              <a:latin typeface="Times New Roman" pitchFamily="18" charset="0"/>
            </a:endParaRPr>
          </a:p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137219" name="object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marL="1270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800" b="1" smtClean="0">
                <a:latin typeface="Times New Roman" pitchFamily="18" charset="0"/>
              </a:rPr>
              <a:t>Расходы бюджета </a:t>
            </a:r>
            <a:r>
              <a:rPr lang="ru-RU" sz="1800" smtClean="0">
                <a:latin typeface="Times New Roman" pitchFamily="18" charset="0"/>
              </a:rPr>
              <a:t>– выплачиваемые из бюджета денежные средства, за исключением средств, являющихся источниками финансирования дефицита бюджета.</a:t>
            </a:r>
          </a:p>
          <a:p>
            <a:pPr marL="1270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800" b="1" smtClean="0">
                <a:latin typeface="Times New Roman" pitchFamily="18" charset="0"/>
              </a:rPr>
              <a:t>Формирование расходов </a:t>
            </a:r>
            <a:r>
              <a:rPr lang="ru-RU" sz="1800" smtClean="0">
                <a:latin typeface="Times New Roman" pitchFamily="18" charset="0"/>
              </a:rPr>
              <a:t>осуществляется в соответствии с расходными обязательствами, законодательно закрепленными  за  соответствующими уровнями бюджетов</a:t>
            </a:r>
          </a:p>
          <a:p>
            <a:pPr marL="1270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800" b="1" smtClean="0">
                <a:latin typeface="Times New Roman" pitchFamily="18" charset="0"/>
              </a:rPr>
              <a:t>Принципы формирования расходов бюджета: </a:t>
            </a:r>
            <a:r>
              <a:rPr lang="ru-RU" sz="1800" smtClean="0">
                <a:latin typeface="Times New Roman" pitchFamily="18" charset="0"/>
              </a:rPr>
              <a:t>по разделам, по ведомствам, по муниципальным программам.</a:t>
            </a:r>
          </a:p>
        </p:txBody>
      </p:sp>
      <p:sp>
        <p:nvSpPr>
          <p:cNvPr id="21" name="object 5"/>
          <p:cNvSpPr txBox="1"/>
          <p:nvPr/>
        </p:nvSpPr>
        <p:spPr>
          <a:xfrm>
            <a:off x="467562" y="5208523"/>
            <a:ext cx="377825" cy="1492250"/>
          </a:xfrm>
          <a:prstGeom prst="rect">
            <a:avLst/>
          </a:prstGeom>
        </p:spPr>
        <p:txBody>
          <a:bodyPr vert="vert270" lIns="0" tIns="0" rIns="0" bIns="0">
            <a:spAutoFit/>
          </a:bodyPr>
          <a:lstStyle/>
          <a:p>
            <a:pPr marL="12700" marR="6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200" dirty="0">
                <a:latin typeface="Times New Roman"/>
                <a:cs typeface="Times New Roman"/>
              </a:rPr>
              <a:t>Общ</a:t>
            </a:r>
            <a:r>
              <a:rPr sz="1200" spc="-10" dirty="0">
                <a:latin typeface="Times New Roman"/>
                <a:cs typeface="Times New Roman"/>
              </a:rPr>
              <a:t>е</a:t>
            </a:r>
            <a:r>
              <a:rPr sz="1200" spc="-25" dirty="0">
                <a:latin typeface="Times New Roman"/>
                <a:cs typeface="Times New Roman"/>
              </a:rPr>
              <a:t>г</a:t>
            </a:r>
            <a:r>
              <a:rPr sz="1200" spc="20" dirty="0">
                <a:latin typeface="Times New Roman"/>
                <a:cs typeface="Times New Roman"/>
              </a:rPr>
              <a:t>о</a:t>
            </a:r>
            <a:r>
              <a:rPr sz="1200" spc="-20" dirty="0">
                <a:latin typeface="Times New Roman"/>
                <a:cs typeface="Times New Roman"/>
              </a:rPr>
              <a:t>с</a:t>
            </a:r>
            <a:r>
              <a:rPr sz="1200" spc="-110" dirty="0">
                <a:latin typeface="Times New Roman"/>
                <a:cs typeface="Times New Roman"/>
              </a:rPr>
              <a:t>у</a:t>
            </a:r>
            <a:r>
              <a:rPr sz="1200" dirty="0">
                <a:latin typeface="Times New Roman"/>
                <a:cs typeface="Times New Roman"/>
              </a:rPr>
              <a:t>д</a:t>
            </a:r>
            <a:r>
              <a:rPr sz="1200" spc="-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р</a:t>
            </a:r>
            <a:r>
              <a:rPr sz="1200" spc="-5" dirty="0">
                <a:latin typeface="Times New Roman"/>
                <a:cs typeface="Times New Roman"/>
              </a:rPr>
              <a:t>с</a:t>
            </a:r>
            <a:r>
              <a:rPr sz="1200" dirty="0">
                <a:latin typeface="Times New Roman"/>
                <a:cs typeface="Times New Roman"/>
              </a:rPr>
              <a:t>тв</a:t>
            </a:r>
            <a:r>
              <a:rPr sz="1200" spc="-10" dirty="0">
                <a:latin typeface="Times New Roman"/>
                <a:cs typeface="Times New Roman"/>
              </a:rPr>
              <a:t>е</a:t>
            </a:r>
            <a:r>
              <a:rPr sz="1200" dirty="0">
                <a:latin typeface="Times New Roman"/>
                <a:cs typeface="Times New Roman"/>
              </a:rPr>
              <a:t>нные </a:t>
            </a:r>
            <a:r>
              <a:rPr sz="1200" spc="-15" dirty="0">
                <a:latin typeface="Times New Roman"/>
                <a:cs typeface="Times New Roman"/>
              </a:rPr>
              <a:t>в</a:t>
            </a:r>
            <a:r>
              <a:rPr sz="1200" dirty="0">
                <a:latin typeface="Times New Roman"/>
                <a:cs typeface="Times New Roman"/>
              </a:rPr>
              <a:t>опр</a:t>
            </a:r>
            <a:r>
              <a:rPr sz="1200" spc="20" dirty="0">
                <a:latin typeface="Times New Roman"/>
                <a:cs typeface="Times New Roman"/>
              </a:rPr>
              <a:t>о</a:t>
            </a:r>
            <a:r>
              <a:rPr sz="1200" spc="-5" dirty="0">
                <a:latin typeface="Times New Roman"/>
                <a:cs typeface="Times New Roman"/>
              </a:rPr>
              <a:t>с</a:t>
            </a:r>
            <a:r>
              <a:rPr sz="1200" dirty="0">
                <a:latin typeface="Times New Roman"/>
                <a:cs typeface="Times New Roman"/>
              </a:rPr>
              <a:t>ы</a:t>
            </a:r>
          </a:p>
        </p:txBody>
      </p:sp>
      <p:sp>
        <p:nvSpPr>
          <p:cNvPr id="26" name="object 6"/>
          <p:cNvSpPr txBox="1"/>
          <p:nvPr/>
        </p:nvSpPr>
        <p:spPr>
          <a:xfrm>
            <a:off x="1115872" y="5333339"/>
            <a:ext cx="1212850" cy="1355090"/>
          </a:xfrm>
          <a:prstGeom prst="rect">
            <a:avLst/>
          </a:prstGeom>
        </p:spPr>
        <p:txBody>
          <a:bodyPr vert="vert270" lIns="0" tIns="0" rIns="0" bIns="0">
            <a:spAutoFit/>
          </a:bodyPr>
          <a:lstStyle/>
          <a:p>
            <a:pPr marL="12700" marR="4019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200" dirty="0">
                <a:latin typeface="Times New Roman"/>
                <a:cs typeface="Times New Roman"/>
              </a:rPr>
              <a:t>Н</a:t>
            </a:r>
            <a:r>
              <a:rPr sz="1200" spc="-10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цион</a:t>
            </a:r>
            <a:r>
              <a:rPr sz="1200" spc="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льн</a:t>
            </a:r>
            <a:r>
              <a:rPr sz="1200" spc="-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я оборо</a:t>
            </a:r>
            <a:r>
              <a:rPr sz="1200" spc="5" dirty="0">
                <a:latin typeface="Times New Roman"/>
                <a:cs typeface="Times New Roman"/>
              </a:rPr>
              <a:t>н</a:t>
            </a:r>
            <a:r>
              <a:rPr sz="1200" dirty="0">
                <a:latin typeface="Times New Roman"/>
                <a:cs typeface="Times New Roman"/>
              </a:rPr>
              <a:t>а</a:t>
            </a:r>
          </a:p>
          <a:p>
            <a:pPr fontAlgn="auto">
              <a:lnSpc>
                <a:spcPts val="800"/>
              </a:lnSpc>
              <a:spcBef>
                <a:spcPts val="12"/>
              </a:spcBef>
              <a:spcAft>
                <a:spcPts val="0"/>
              </a:spcAft>
              <a:defRPr/>
            </a:pPr>
            <a:endParaRPr sz="800" dirty="0">
              <a:latin typeface="+mn-lt"/>
            </a:endParaRPr>
          </a:p>
          <a:p>
            <a:pPr marL="12700" marR="6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200" dirty="0">
                <a:latin typeface="Times New Roman"/>
                <a:cs typeface="Times New Roman"/>
              </a:rPr>
              <a:t>Н</a:t>
            </a:r>
            <a:r>
              <a:rPr sz="1200" spc="-10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цион</a:t>
            </a:r>
            <a:r>
              <a:rPr sz="1200" spc="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льн</a:t>
            </a:r>
            <a:r>
              <a:rPr sz="1200" spc="-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я </a:t>
            </a:r>
            <a:r>
              <a:rPr sz="1200" spc="-15" dirty="0">
                <a:latin typeface="Times New Roman"/>
                <a:cs typeface="Times New Roman"/>
              </a:rPr>
              <a:t>б</a:t>
            </a:r>
            <a:r>
              <a:rPr sz="1200" spc="5" dirty="0">
                <a:latin typeface="Times New Roman"/>
                <a:cs typeface="Times New Roman"/>
              </a:rPr>
              <a:t>е</a:t>
            </a:r>
            <a:r>
              <a:rPr sz="1200" spc="-10" dirty="0">
                <a:latin typeface="Times New Roman"/>
                <a:cs typeface="Times New Roman"/>
              </a:rPr>
              <a:t>з</a:t>
            </a:r>
            <a:r>
              <a:rPr sz="1200" dirty="0">
                <a:latin typeface="Times New Roman"/>
                <a:cs typeface="Times New Roman"/>
              </a:rPr>
              <a:t>оп</a:t>
            </a:r>
            <a:r>
              <a:rPr sz="1200" spc="-5" dirty="0">
                <a:latin typeface="Times New Roman"/>
                <a:cs typeface="Times New Roman"/>
              </a:rPr>
              <a:t>ас</a:t>
            </a:r>
            <a:r>
              <a:rPr sz="1200" dirty="0">
                <a:latin typeface="Times New Roman"/>
                <a:cs typeface="Times New Roman"/>
              </a:rPr>
              <a:t>н</a:t>
            </a:r>
            <a:r>
              <a:rPr sz="1200" spc="20" dirty="0">
                <a:latin typeface="Times New Roman"/>
                <a:cs typeface="Times New Roman"/>
              </a:rPr>
              <a:t>о</a:t>
            </a:r>
            <a:r>
              <a:rPr sz="1200" spc="-5" dirty="0">
                <a:latin typeface="Times New Roman"/>
                <a:cs typeface="Times New Roman"/>
              </a:rPr>
              <a:t>с</a:t>
            </a:r>
            <a:r>
              <a:rPr sz="1200" dirty="0">
                <a:latin typeface="Times New Roman"/>
                <a:cs typeface="Times New Roman"/>
              </a:rPr>
              <a:t>ть</a:t>
            </a:r>
            <a:r>
              <a:rPr sz="1200" spc="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и пр</a:t>
            </a:r>
            <a:r>
              <a:rPr sz="1200" spc="-5" dirty="0">
                <a:latin typeface="Times New Roman"/>
                <a:cs typeface="Times New Roman"/>
              </a:rPr>
              <a:t>а</a:t>
            </a:r>
            <a:r>
              <a:rPr sz="1200" spc="-15" dirty="0">
                <a:latin typeface="Times New Roman"/>
                <a:cs typeface="Times New Roman"/>
              </a:rPr>
              <a:t>в</a:t>
            </a:r>
            <a:r>
              <a:rPr sz="1200" dirty="0">
                <a:latin typeface="Times New Roman"/>
                <a:cs typeface="Times New Roman"/>
              </a:rPr>
              <a:t>о</a:t>
            </a:r>
            <a:r>
              <a:rPr sz="1200" spc="-25" dirty="0">
                <a:latin typeface="Times New Roman"/>
                <a:cs typeface="Times New Roman"/>
              </a:rPr>
              <a:t>о</a:t>
            </a:r>
            <a:r>
              <a:rPr sz="1200" spc="10" dirty="0">
                <a:latin typeface="Times New Roman"/>
                <a:cs typeface="Times New Roman"/>
              </a:rPr>
              <a:t>х</a:t>
            </a:r>
            <a:r>
              <a:rPr sz="1200" dirty="0">
                <a:latin typeface="Times New Roman"/>
                <a:cs typeface="Times New Roman"/>
              </a:rPr>
              <a:t>р</a:t>
            </a:r>
            <a:r>
              <a:rPr sz="1200" spc="-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нит</a:t>
            </a:r>
            <a:r>
              <a:rPr sz="1200" spc="-5" dirty="0">
                <a:latin typeface="Times New Roman"/>
                <a:cs typeface="Times New Roman"/>
              </a:rPr>
              <a:t>е</a:t>
            </a:r>
            <a:r>
              <a:rPr sz="1200" dirty="0">
                <a:latin typeface="Times New Roman"/>
                <a:cs typeface="Times New Roman"/>
              </a:rPr>
              <a:t>льн</a:t>
            </a:r>
            <a:r>
              <a:rPr sz="1200" spc="-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я д</a:t>
            </a:r>
            <a:r>
              <a:rPr sz="1200" spc="-5" dirty="0">
                <a:latin typeface="Times New Roman"/>
                <a:cs typeface="Times New Roman"/>
              </a:rPr>
              <a:t>е</a:t>
            </a:r>
            <a:r>
              <a:rPr sz="1200" dirty="0">
                <a:latin typeface="Times New Roman"/>
                <a:cs typeface="Times New Roman"/>
              </a:rPr>
              <a:t>ят</a:t>
            </a:r>
            <a:r>
              <a:rPr sz="1200" spc="-5" dirty="0">
                <a:latin typeface="Times New Roman"/>
                <a:cs typeface="Times New Roman"/>
              </a:rPr>
              <a:t>е</a:t>
            </a:r>
            <a:r>
              <a:rPr sz="1200" dirty="0">
                <a:latin typeface="Times New Roman"/>
                <a:cs typeface="Times New Roman"/>
              </a:rPr>
              <a:t>льн</a:t>
            </a:r>
            <a:r>
              <a:rPr sz="1200" spc="20" dirty="0">
                <a:latin typeface="Times New Roman"/>
                <a:cs typeface="Times New Roman"/>
              </a:rPr>
              <a:t>о</a:t>
            </a:r>
            <a:r>
              <a:rPr sz="1200" spc="-5" dirty="0">
                <a:latin typeface="Times New Roman"/>
                <a:cs typeface="Times New Roman"/>
              </a:rPr>
              <a:t>с</a:t>
            </a:r>
            <a:r>
              <a:rPr sz="1200" dirty="0">
                <a:latin typeface="Times New Roman"/>
                <a:cs typeface="Times New Roman"/>
              </a:rPr>
              <a:t>ть</a:t>
            </a:r>
          </a:p>
        </p:txBody>
      </p:sp>
      <p:sp>
        <p:nvSpPr>
          <p:cNvPr id="27" name="object 7"/>
          <p:cNvSpPr txBox="1"/>
          <p:nvPr/>
        </p:nvSpPr>
        <p:spPr>
          <a:xfrm>
            <a:off x="3601663" y="5285485"/>
            <a:ext cx="378460" cy="1391285"/>
          </a:xfrm>
          <a:prstGeom prst="rect">
            <a:avLst/>
          </a:prstGeom>
        </p:spPr>
        <p:txBody>
          <a:bodyPr vert="vert270" lIns="0" tIns="0" rIns="0" bIns="0">
            <a:spAutoFit/>
          </a:bodyPr>
          <a:lstStyle/>
          <a:p>
            <a:pPr marL="12700" marR="6350" fontAlgn="auto">
              <a:lnSpc>
                <a:spcPct val="1000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200" dirty="0">
                <a:latin typeface="Times New Roman"/>
                <a:cs typeface="Times New Roman"/>
              </a:rPr>
              <a:t>О</a:t>
            </a:r>
            <a:r>
              <a:rPr sz="1200" spc="5" dirty="0">
                <a:latin typeface="Times New Roman"/>
                <a:cs typeface="Times New Roman"/>
              </a:rPr>
              <a:t>х</a:t>
            </a:r>
            <a:r>
              <a:rPr sz="1200" dirty="0">
                <a:latin typeface="Times New Roman"/>
                <a:cs typeface="Times New Roman"/>
              </a:rPr>
              <a:t>р</a:t>
            </a:r>
            <a:r>
              <a:rPr sz="1200" spc="-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ок</a:t>
            </a:r>
            <a:r>
              <a:rPr sz="1200" spc="-15" dirty="0">
                <a:latin typeface="Times New Roman"/>
                <a:cs typeface="Times New Roman"/>
              </a:rPr>
              <a:t>р</a:t>
            </a:r>
            <a:r>
              <a:rPr sz="1200" spc="-50" dirty="0">
                <a:latin typeface="Times New Roman"/>
                <a:cs typeface="Times New Roman"/>
              </a:rPr>
              <a:t>у</a:t>
            </a:r>
            <a:r>
              <a:rPr sz="1200" dirty="0">
                <a:latin typeface="Times New Roman"/>
                <a:cs typeface="Times New Roman"/>
              </a:rPr>
              <a:t>ж</a:t>
            </a:r>
            <a:r>
              <a:rPr sz="1200" spc="-10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ющ</a:t>
            </a:r>
            <a:r>
              <a:rPr sz="1200" spc="-5" dirty="0">
                <a:latin typeface="Times New Roman"/>
                <a:cs typeface="Times New Roman"/>
              </a:rPr>
              <a:t>е</a:t>
            </a:r>
            <a:r>
              <a:rPr sz="1200" dirty="0">
                <a:latin typeface="Times New Roman"/>
                <a:cs typeface="Times New Roman"/>
              </a:rPr>
              <a:t>й </a:t>
            </a:r>
            <a:r>
              <a:rPr sz="1200" spc="-5" dirty="0">
                <a:latin typeface="Times New Roman"/>
                <a:cs typeface="Times New Roman"/>
              </a:rPr>
              <a:t>с</a:t>
            </a:r>
            <a:r>
              <a:rPr sz="1200" dirty="0">
                <a:latin typeface="Times New Roman"/>
                <a:cs typeface="Times New Roman"/>
              </a:rPr>
              <a:t>р</a:t>
            </a:r>
            <a:r>
              <a:rPr sz="1200" spc="-20" dirty="0">
                <a:latin typeface="Times New Roman"/>
                <a:cs typeface="Times New Roman"/>
              </a:rPr>
              <a:t>е</a:t>
            </a:r>
            <a:r>
              <a:rPr sz="1200" dirty="0">
                <a:latin typeface="Times New Roman"/>
                <a:cs typeface="Times New Roman"/>
              </a:rPr>
              <a:t>ды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8"/>
          <p:cNvSpPr txBox="1"/>
          <p:nvPr/>
        </p:nvSpPr>
        <p:spPr>
          <a:xfrm>
            <a:off x="2446908" y="5672429"/>
            <a:ext cx="377825" cy="958850"/>
          </a:xfrm>
          <a:prstGeom prst="rect">
            <a:avLst/>
          </a:prstGeom>
        </p:spPr>
        <p:txBody>
          <a:bodyPr vert="vert270" lIns="0" tIns="0" rIns="0" bIns="0">
            <a:spAutoFit/>
          </a:bodyPr>
          <a:lstStyle/>
          <a:p>
            <a:pPr marL="12700" marR="6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200" dirty="0">
                <a:latin typeface="Times New Roman"/>
                <a:cs typeface="Times New Roman"/>
              </a:rPr>
              <a:t>Н</a:t>
            </a:r>
            <a:r>
              <a:rPr sz="1200" spc="-10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цион</a:t>
            </a:r>
            <a:r>
              <a:rPr sz="1200" spc="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льн</a:t>
            </a:r>
            <a:r>
              <a:rPr sz="1200" spc="-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я э</a:t>
            </a:r>
            <a:r>
              <a:rPr sz="1200" spc="-55" dirty="0">
                <a:latin typeface="Times New Roman"/>
                <a:cs typeface="Times New Roman"/>
              </a:rPr>
              <a:t>к</a:t>
            </a:r>
            <a:r>
              <a:rPr sz="1200" dirty="0">
                <a:latin typeface="Times New Roman"/>
                <a:cs typeface="Times New Roman"/>
              </a:rPr>
              <a:t>он</a:t>
            </a:r>
            <a:r>
              <a:rPr sz="1200" spc="-25" dirty="0">
                <a:latin typeface="Times New Roman"/>
                <a:cs typeface="Times New Roman"/>
              </a:rPr>
              <a:t>о</a:t>
            </a:r>
            <a:r>
              <a:rPr sz="1200" spc="-5" dirty="0">
                <a:latin typeface="Times New Roman"/>
                <a:cs typeface="Times New Roman"/>
              </a:rPr>
              <a:t>м</a:t>
            </a:r>
            <a:r>
              <a:rPr sz="1200" dirty="0">
                <a:latin typeface="Times New Roman"/>
                <a:cs typeface="Times New Roman"/>
              </a:rPr>
              <a:t>и</a:t>
            </a:r>
            <a:r>
              <a:rPr sz="1200" spc="-10" dirty="0">
                <a:latin typeface="Times New Roman"/>
                <a:cs typeface="Times New Roman"/>
              </a:rPr>
              <a:t>к</a:t>
            </a:r>
            <a:r>
              <a:rPr sz="1200" dirty="0">
                <a:latin typeface="Times New Roman"/>
                <a:cs typeface="Times New Roman"/>
              </a:rPr>
              <a:t>а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9"/>
          <p:cNvSpPr txBox="1"/>
          <p:nvPr/>
        </p:nvSpPr>
        <p:spPr>
          <a:xfrm>
            <a:off x="2988817" y="5020919"/>
            <a:ext cx="377825" cy="1638300"/>
          </a:xfrm>
          <a:prstGeom prst="rect">
            <a:avLst/>
          </a:prstGeom>
        </p:spPr>
        <p:txBody>
          <a:bodyPr vert="vert270" lIns="0" tIns="0" rIns="0" bIns="0">
            <a:spAutoFit/>
          </a:bodyPr>
          <a:lstStyle/>
          <a:p>
            <a:pPr marL="12700" marR="6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200" dirty="0">
                <a:latin typeface="Times New Roman"/>
                <a:cs typeface="Times New Roman"/>
              </a:rPr>
              <a:t>Жил</a:t>
            </a:r>
            <a:r>
              <a:rPr sz="1200" spc="5" dirty="0">
                <a:latin typeface="Times New Roman"/>
                <a:cs typeface="Times New Roman"/>
              </a:rPr>
              <a:t>и</a:t>
            </a:r>
            <a:r>
              <a:rPr sz="1200" dirty="0">
                <a:latin typeface="Times New Roman"/>
                <a:cs typeface="Times New Roman"/>
              </a:rPr>
              <a:t>щно- </a:t>
            </a:r>
            <a:r>
              <a:rPr sz="1200" spc="-60" dirty="0">
                <a:latin typeface="Times New Roman"/>
                <a:cs typeface="Times New Roman"/>
              </a:rPr>
              <a:t>к</a:t>
            </a:r>
            <a:r>
              <a:rPr sz="1200" spc="-25" dirty="0">
                <a:latin typeface="Times New Roman"/>
                <a:cs typeface="Times New Roman"/>
              </a:rPr>
              <a:t>о</a:t>
            </a:r>
            <a:r>
              <a:rPr sz="1200" spc="-5" dirty="0">
                <a:latin typeface="Times New Roman"/>
                <a:cs typeface="Times New Roman"/>
              </a:rPr>
              <a:t>мм</a:t>
            </a:r>
            <a:r>
              <a:rPr sz="1200" spc="-40" dirty="0">
                <a:latin typeface="Times New Roman"/>
                <a:cs typeface="Times New Roman"/>
              </a:rPr>
              <a:t>у</a:t>
            </a:r>
            <a:r>
              <a:rPr sz="1200" dirty="0">
                <a:latin typeface="Times New Roman"/>
                <a:cs typeface="Times New Roman"/>
              </a:rPr>
              <a:t>н</a:t>
            </a:r>
            <a:r>
              <a:rPr sz="1200" spc="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льн</a:t>
            </a:r>
            <a:r>
              <a:rPr sz="1200" spc="10" dirty="0">
                <a:latin typeface="Times New Roman"/>
                <a:cs typeface="Times New Roman"/>
              </a:rPr>
              <a:t>о</a:t>
            </a:r>
            <a:r>
              <a:rPr sz="1200" dirty="0">
                <a:latin typeface="Times New Roman"/>
                <a:cs typeface="Times New Roman"/>
              </a:rPr>
              <a:t>е</a:t>
            </a:r>
            <a:r>
              <a:rPr sz="1200" spc="40" dirty="0">
                <a:latin typeface="Times New Roman"/>
                <a:cs typeface="Times New Roman"/>
              </a:rPr>
              <a:t> </a:t>
            </a:r>
            <a:r>
              <a:rPr sz="1200" spc="-40" dirty="0">
                <a:latin typeface="Times New Roman"/>
                <a:cs typeface="Times New Roman"/>
              </a:rPr>
              <a:t>х</a:t>
            </a:r>
            <a:r>
              <a:rPr sz="1200" dirty="0">
                <a:latin typeface="Times New Roman"/>
                <a:cs typeface="Times New Roman"/>
              </a:rPr>
              <a:t>озяй</a:t>
            </a:r>
            <a:r>
              <a:rPr sz="1200" spc="-5" dirty="0">
                <a:latin typeface="Times New Roman"/>
                <a:cs typeface="Times New Roman"/>
              </a:rPr>
              <a:t>с</a:t>
            </a:r>
            <a:r>
              <a:rPr sz="1200" dirty="0">
                <a:latin typeface="Times New Roman"/>
                <a:cs typeface="Times New Roman"/>
              </a:rPr>
              <a:t>т</a:t>
            </a:r>
            <a:r>
              <a:rPr sz="1200" spc="-15" dirty="0">
                <a:latin typeface="Times New Roman"/>
                <a:cs typeface="Times New Roman"/>
              </a:rPr>
              <a:t>в</a:t>
            </a:r>
            <a:r>
              <a:rPr sz="1200" dirty="0">
                <a:latin typeface="Times New Roman"/>
                <a:cs typeface="Times New Roman"/>
              </a:rPr>
              <a:t>о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0" name="object 10"/>
          <p:cNvSpPr txBox="1"/>
          <p:nvPr/>
        </p:nvSpPr>
        <p:spPr>
          <a:xfrm>
            <a:off x="4314697" y="5761431"/>
            <a:ext cx="194945" cy="861060"/>
          </a:xfrm>
          <a:prstGeom prst="rect">
            <a:avLst/>
          </a:prstGeom>
        </p:spPr>
        <p:txBody>
          <a:bodyPr vert="vert270"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200" dirty="0">
                <a:latin typeface="Times New Roman"/>
                <a:cs typeface="Times New Roman"/>
              </a:rPr>
              <a:t>Обр</a:t>
            </a:r>
            <a:r>
              <a:rPr sz="1200" spc="-10" dirty="0">
                <a:latin typeface="Times New Roman"/>
                <a:cs typeface="Times New Roman"/>
              </a:rPr>
              <a:t>аз</a:t>
            </a:r>
            <a:r>
              <a:rPr sz="1200" dirty="0">
                <a:latin typeface="Times New Roman"/>
                <a:cs typeface="Times New Roman"/>
              </a:rPr>
              <a:t>о</a:t>
            </a:r>
            <a:r>
              <a:rPr sz="1200" spc="-15" dirty="0">
                <a:latin typeface="Times New Roman"/>
                <a:cs typeface="Times New Roman"/>
              </a:rPr>
              <a:t>в</a:t>
            </a:r>
            <a:r>
              <a:rPr sz="1200" spc="-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ние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1" name="object 11"/>
          <p:cNvSpPr txBox="1"/>
          <p:nvPr/>
        </p:nvSpPr>
        <p:spPr>
          <a:xfrm>
            <a:off x="4838065" y="5202123"/>
            <a:ext cx="194945" cy="1447165"/>
          </a:xfrm>
          <a:prstGeom prst="rect">
            <a:avLst/>
          </a:prstGeom>
        </p:spPr>
        <p:txBody>
          <a:bodyPr vert="vert270"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200" spc="-85" dirty="0">
                <a:latin typeface="Times New Roman"/>
                <a:cs typeface="Times New Roman"/>
              </a:rPr>
              <a:t>Ку</a:t>
            </a:r>
            <a:r>
              <a:rPr sz="1200" dirty="0">
                <a:latin typeface="Times New Roman"/>
                <a:cs typeface="Times New Roman"/>
              </a:rPr>
              <a:t>л</a:t>
            </a:r>
            <a:r>
              <a:rPr sz="1200" spc="-45" dirty="0">
                <a:latin typeface="Times New Roman"/>
                <a:cs typeface="Times New Roman"/>
              </a:rPr>
              <a:t>ь</a:t>
            </a:r>
            <a:r>
              <a:rPr sz="1200" spc="-10" dirty="0">
                <a:latin typeface="Times New Roman"/>
                <a:cs typeface="Times New Roman"/>
              </a:rPr>
              <a:t>т</a:t>
            </a:r>
            <a:r>
              <a:rPr sz="1200" spc="-40" dirty="0">
                <a:latin typeface="Times New Roman"/>
                <a:cs typeface="Times New Roman"/>
              </a:rPr>
              <a:t>у</a:t>
            </a:r>
            <a:r>
              <a:rPr sz="1200" dirty="0">
                <a:latin typeface="Times New Roman"/>
                <a:cs typeface="Times New Roman"/>
              </a:rPr>
              <a:t>ра 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и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и</a:t>
            </a:r>
            <a:r>
              <a:rPr sz="1200" spc="-5" dirty="0">
                <a:latin typeface="Times New Roman"/>
                <a:cs typeface="Times New Roman"/>
              </a:rPr>
              <a:t>с</a:t>
            </a:r>
            <a:r>
              <a:rPr sz="1200" spc="-10" dirty="0">
                <a:latin typeface="Times New Roman"/>
                <a:cs typeface="Times New Roman"/>
              </a:rPr>
              <a:t>к</a:t>
            </a:r>
            <a:r>
              <a:rPr sz="1200" spc="-40" dirty="0">
                <a:latin typeface="Times New Roman"/>
                <a:cs typeface="Times New Roman"/>
              </a:rPr>
              <a:t>у</a:t>
            </a:r>
            <a:r>
              <a:rPr sz="1200" spc="-5" dirty="0">
                <a:latin typeface="Times New Roman"/>
                <a:cs typeface="Times New Roman"/>
              </a:rPr>
              <a:t>сс</a:t>
            </a:r>
            <a:r>
              <a:rPr sz="1200" dirty="0">
                <a:latin typeface="Times New Roman"/>
                <a:cs typeface="Times New Roman"/>
              </a:rPr>
              <a:t>т</a:t>
            </a:r>
            <a:r>
              <a:rPr sz="1200" spc="-15" dirty="0">
                <a:latin typeface="Times New Roman"/>
                <a:cs typeface="Times New Roman"/>
              </a:rPr>
              <a:t>в</a:t>
            </a:r>
            <a:r>
              <a:rPr sz="1200" dirty="0">
                <a:latin typeface="Times New Roman"/>
                <a:cs typeface="Times New Roman"/>
              </a:rPr>
              <a:t>о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16"/>
          <p:cNvSpPr txBox="1"/>
          <p:nvPr/>
        </p:nvSpPr>
        <p:spPr>
          <a:xfrm>
            <a:off x="5534914" y="5517896"/>
            <a:ext cx="194945" cy="1141095"/>
          </a:xfrm>
          <a:prstGeom prst="rect">
            <a:avLst/>
          </a:prstGeom>
        </p:spPr>
        <p:txBody>
          <a:bodyPr vert="vert270"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200" spc="-30" dirty="0">
                <a:latin typeface="Times New Roman"/>
                <a:cs typeface="Times New Roman"/>
              </a:rPr>
              <a:t>З</a:t>
            </a:r>
            <a:r>
              <a:rPr sz="1200" dirty="0">
                <a:latin typeface="Times New Roman"/>
                <a:cs typeface="Times New Roman"/>
              </a:rPr>
              <a:t>др</a:t>
            </a:r>
            <a:r>
              <a:rPr sz="1200" spc="-5" dirty="0">
                <a:latin typeface="Times New Roman"/>
                <a:cs typeface="Times New Roman"/>
              </a:rPr>
              <a:t>а</a:t>
            </a:r>
            <a:r>
              <a:rPr sz="1200" spc="-15" dirty="0">
                <a:latin typeface="Times New Roman"/>
                <a:cs typeface="Times New Roman"/>
              </a:rPr>
              <a:t>в</a:t>
            </a:r>
            <a:r>
              <a:rPr sz="1200" dirty="0">
                <a:latin typeface="Times New Roman"/>
                <a:cs typeface="Times New Roman"/>
              </a:rPr>
              <a:t>о</a:t>
            </a:r>
            <a:r>
              <a:rPr sz="1200" spc="-25" dirty="0">
                <a:latin typeface="Times New Roman"/>
                <a:cs typeface="Times New Roman"/>
              </a:rPr>
              <a:t>о</a:t>
            </a:r>
            <a:r>
              <a:rPr sz="1200" spc="10" dirty="0">
                <a:latin typeface="Times New Roman"/>
                <a:cs typeface="Times New Roman"/>
              </a:rPr>
              <a:t>х</a:t>
            </a:r>
            <a:r>
              <a:rPr sz="1200" dirty="0">
                <a:latin typeface="Times New Roman"/>
                <a:cs typeface="Times New Roman"/>
              </a:rPr>
              <a:t>р</a:t>
            </a:r>
            <a:r>
              <a:rPr sz="1200" spc="-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н</a:t>
            </a:r>
            <a:r>
              <a:rPr sz="1200" spc="-5" dirty="0">
                <a:latin typeface="Times New Roman"/>
                <a:cs typeface="Times New Roman"/>
              </a:rPr>
              <a:t>е</a:t>
            </a:r>
            <a:r>
              <a:rPr sz="1200" dirty="0">
                <a:latin typeface="Times New Roman"/>
                <a:cs typeface="Times New Roman"/>
              </a:rPr>
              <a:t>ние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17"/>
          <p:cNvSpPr txBox="1"/>
          <p:nvPr/>
        </p:nvSpPr>
        <p:spPr>
          <a:xfrm>
            <a:off x="6110985" y="5190845"/>
            <a:ext cx="194945" cy="1440815"/>
          </a:xfrm>
          <a:prstGeom prst="rect">
            <a:avLst/>
          </a:prstGeom>
        </p:spPr>
        <p:txBody>
          <a:bodyPr vert="vert270"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200" dirty="0">
                <a:latin typeface="Times New Roman"/>
                <a:cs typeface="Times New Roman"/>
              </a:rPr>
              <a:t>Соци</a:t>
            </a:r>
            <a:r>
              <a:rPr sz="1200" spc="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льн</a:t>
            </a:r>
            <a:r>
              <a:rPr sz="1200" spc="-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я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</a:t>
            </a:r>
            <a:r>
              <a:rPr sz="1200" spc="-15" dirty="0">
                <a:latin typeface="Times New Roman"/>
                <a:cs typeface="Times New Roman"/>
              </a:rPr>
              <a:t>о</a:t>
            </a:r>
            <a:r>
              <a:rPr sz="1200" dirty="0">
                <a:latin typeface="Times New Roman"/>
                <a:cs typeface="Times New Roman"/>
              </a:rPr>
              <a:t>л</a:t>
            </a:r>
            <a:r>
              <a:rPr sz="1200" spc="5" dirty="0">
                <a:latin typeface="Times New Roman"/>
                <a:cs typeface="Times New Roman"/>
              </a:rPr>
              <a:t>и</a:t>
            </a:r>
            <a:r>
              <a:rPr sz="1200" dirty="0">
                <a:latin typeface="Times New Roman"/>
                <a:cs typeface="Times New Roman"/>
              </a:rPr>
              <a:t>ти</a:t>
            </a:r>
            <a:r>
              <a:rPr sz="1200" spc="-20" dirty="0">
                <a:latin typeface="Times New Roman"/>
                <a:cs typeface="Times New Roman"/>
              </a:rPr>
              <a:t>к</a:t>
            </a:r>
            <a:r>
              <a:rPr sz="1200" dirty="0">
                <a:latin typeface="Times New Roman"/>
                <a:cs typeface="Times New Roman"/>
              </a:rPr>
              <a:t>а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18"/>
          <p:cNvSpPr txBox="1"/>
          <p:nvPr/>
        </p:nvSpPr>
        <p:spPr>
          <a:xfrm>
            <a:off x="6601332" y="5070906"/>
            <a:ext cx="378460" cy="1558925"/>
          </a:xfrm>
          <a:prstGeom prst="rect">
            <a:avLst/>
          </a:prstGeom>
        </p:spPr>
        <p:txBody>
          <a:bodyPr vert="vert270"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200" dirty="0">
                <a:latin typeface="Times New Roman"/>
                <a:cs typeface="Times New Roman"/>
              </a:rPr>
              <a:t>Физи</a:t>
            </a:r>
            <a:r>
              <a:rPr sz="1200" spc="-5" dirty="0">
                <a:latin typeface="Times New Roman"/>
                <a:cs typeface="Times New Roman"/>
              </a:rPr>
              <a:t>ч</a:t>
            </a:r>
            <a:r>
              <a:rPr sz="1200" spc="15" dirty="0">
                <a:latin typeface="Times New Roman"/>
                <a:cs typeface="Times New Roman"/>
              </a:rPr>
              <a:t>е</a:t>
            </a:r>
            <a:r>
              <a:rPr sz="1200" spc="-5" dirty="0">
                <a:latin typeface="Times New Roman"/>
                <a:cs typeface="Times New Roman"/>
              </a:rPr>
              <a:t>с</a:t>
            </a:r>
            <a:r>
              <a:rPr sz="1200" spc="-10" dirty="0">
                <a:latin typeface="Times New Roman"/>
                <a:cs typeface="Times New Roman"/>
              </a:rPr>
              <a:t>к</a:t>
            </a:r>
            <a:r>
              <a:rPr sz="1200" spc="-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я  </a:t>
            </a:r>
            <a:r>
              <a:rPr sz="1200" spc="-10" dirty="0">
                <a:latin typeface="Times New Roman"/>
                <a:cs typeface="Times New Roman"/>
              </a:rPr>
              <a:t>к</a:t>
            </a:r>
            <a:r>
              <a:rPr sz="1200" spc="-85" dirty="0">
                <a:latin typeface="Times New Roman"/>
                <a:cs typeface="Times New Roman"/>
              </a:rPr>
              <a:t>у</a:t>
            </a:r>
            <a:r>
              <a:rPr sz="1200" dirty="0">
                <a:latin typeface="Times New Roman"/>
                <a:cs typeface="Times New Roman"/>
              </a:rPr>
              <a:t>л</a:t>
            </a:r>
            <a:r>
              <a:rPr sz="1200" spc="-45" dirty="0">
                <a:latin typeface="Times New Roman"/>
                <a:cs typeface="Times New Roman"/>
              </a:rPr>
              <a:t>ь</a:t>
            </a:r>
            <a:r>
              <a:rPr sz="1200" spc="-10" dirty="0">
                <a:latin typeface="Times New Roman"/>
                <a:cs typeface="Times New Roman"/>
              </a:rPr>
              <a:t>т</a:t>
            </a:r>
            <a:r>
              <a:rPr sz="1200" spc="-40" dirty="0">
                <a:latin typeface="Times New Roman"/>
                <a:cs typeface="Times New Roman"/>
              </a:rPr>
              <a:t>у</a:t>
            </a:r>
            <a:r>
              <a:rPr sz="1200" spc="10" dirty="0">
                <a:latin typeface="Times New Roman"/>
                <a:cs typeface="Times New Roman"/>
              </a:rPr>
              <a:t>р</a:t>
            </a:r>
            <a:r>
              <a:rPr sz="1200" dirty="0">
                <a:latin typeface="Times New Roman"/>
                <a:cs typeface="Times New Roman"/>
              </a:rPr>
              <a:t>а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и</a:t>
            </a:r>
            <a:endParaRPr sz="1200">
              <a:latin typeface="Times New Roman"/>
              <a:cs typeface="Times New Roman"/>
            </a:endParaRPr>
          </a:p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200" spc="-10" dirty="0">
                <a:latin typeface="Times New Roman"/>
                <a:cs typeface="Times New Roman"/>
              </a:rPr>
              <a:t>с</a:t>
            </a:r>
            <a:r>
              <a:rPr sz="1200" dirty="0">
                <a:latin typeface="Times New Roman"/>
                <a:cs typeface="Times New Roman"/>
              </a:rPr>
              <a:t>по</a:t>
            </a:r>
            <a:r>
              <a:rPr sz="1200" spc="-15" dirty="0">
                <a:latin typeface="Times New Roman"/>
                <a:cs typeface="Times New Roman"/>
              </a:rPr>
              <a:t>р</a:t>
            </a:r>
            <a:r>
              <a:rPr sz="1200" dirty="0">
                <a:latin typeface="Times New Roman"/>
                <a:cs typeface="Times New Roman"/>
              </a:rPr>
              <a:t>т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19"/>
          <p:cNvSpPr txBox="1"/>
          <p:nvPr/>
        </p:nvSpPr>
        <p:spPr>
          <a:xfrm>
            <a:off x="7242936" y="5419445"/>
            <a:ext cx="377825" cy="1257300"/>
          </a:xfrm>
          <a:prstGeom prst="rect">
            <a:avLst/>
          </a:prstGeom>
        </p:spPr>
        <p:txBody>
          <a:bodyPr vert="vert270" lIns="0" tIns="0" rIns="0" bIns="0">
            <a:spAutoFit/>
          </a:bodyPr>
          <a:lstStyle/>
          <a:p>
            <a:pPr marL="12700" marR="6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200" dirty="0">
                <a:latin typeface="Times New Roman"/>
                <a:cs typeface="Times New Roman"/>
              </a:rPr>
              <a:t>Ср</a:t>
            </a:r>
            <a:r>
              <a:rPr sz="1200" spc="-20" dirty="0">
                <a:latin typeface="Times New Roman"/>
                <a:cs typeface="Times New Roman"/>
              </a:rPr>
              <a:t>е</a:t>
            </a:r>
            <a:r>
              <a:rPr sz="1200" dirty="0">
                <a:latin typeface="Times New Roman"/>
                <a:cs typeface="Times New Roman"/>
              </a:rPr>
              <a:t>д</a:t>
            </a:r>
            <a:r>
              <a:rPr sz="1200" spc="-5" dirty="0">
                <a:latin typeface="Times New Roman"/>
                <a:cs typeface="Times New Roman"/>
              </a:rPr>
              <a:t>с</a:t>
            </a:r>
            <a:r>
              <a:rPr sz="1200" dirty="0">
                <a:latin typeface="Times New Roman"/>
                <a:cs typeface="Times New Roman"/>
              </a:rPr>
              <a:t>т</a:t>
            </a:r>
            <a:r>
              <a:rPr sz="1200" spc="-15" dirty="0">
                <a:latin typeface="Times New Roman"/>
                <a:cs typeface="Times New Roman"/>
              </a:rPr>
              <a:t>в</a:t>
            </a:r>
            <a:r>
              <a:rPr sz="1200" dirty="0">
                <a:latin typeface="Times New Roman"/>
                <a:cs typeface="Times New Roman"/>
              </a:rPr>
              <a:t>а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м</a:t>
            </a:r>
            <a:r>
              <a:rPr sz="1200" spc="-5" dirty="0">
                <a:latin typeface="Times New Roman"/>
                <a:cs typeface="Times New Roman"/>
              </a:rPr>
              <a:t>асс</a:t>
            </a:r>
            <a:r>
              <a:rPr sz="1200" dirty="0">
                <a:latin typeface="Times New Roman"/>
                <a:cs typeface="Times New Roman"/>
              </a:rPr>
              <a:t>о</a:t>
            </a:r>
            <a:r>
              <a:rPr sz="1200" spc="-15" dirty="0">
                <a:latin typeface="Times New Roman"/>
                <a:cs typeface="Times New Roman"/>
              </a:rPr>
              <a:t>в</a:t>
            </a:r>
            <a:r>
              <a:rPr sz="1200" dirty="0">
                <a:latin typeface="Times New Roman"/>
                <a:cs typeface="Times New Roman"/>
              </a:rPr>
              <a:t>ой инфо</a:t>
            </a:r>
            <a:r>
              <a:rPr sz="1200" spc="-10" dirty="0">
                <a:latin typeface="Times New Roman"/>
                <a:cs typeface="Times New Roman"/>
              </a:rPr>
              <a:t>р</a:t>
            </a:r>
            <a:r>
              <a:rPr sz="1200" spc="-20" dirty="0">
                <a:latin typeface="Times New Roman"/>
                <a:cs typeface="Times New Roman"/>
              </a:rPr>
              <a:t>м</a:t>
            </a:r>
            <a:r>
              <a:rPr sz="1200" spc="-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ции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20"/>
          <p:cNvSpPr txBox="1"/>
          <p:nvPr/>
        </p:nvSpPr>
        <p:spPr>
          <a:xfrm>
            <a:off x="7942198" y="5143296"/>
            <a:ext cx="194945" cy="1587500"/>
          </a:xfrm>
          <a:prstGeom prst="rect">
            <a:avLst/>
          </a:prstGeom>
        </p:spPr>
        <p:txBody>
          <a:bodyPr vert="vert270"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200" dirty="0">
                <a:latin typeface="Times New Roman"/>
                <a:cs typeface="Times New Roman"/>
              </a:rPr>
              <a:t>Об</a:t>
            </a:r>
            <a:r>
              <a:rPr sz="1200" spc="-10" dirty="0">
                <a:latin typeface="Times New Roman"/>
                <a:cs typeface="Times New Roman"/>
              </a:rPr>
              <a:t>с</a:t>
            </a:r>
            <a:r>
              <a:rPr sz="1200" dirty="0">
                <a:latin typeface="Times New Roman"/>
                <a:cs typeface="Times New Roman"/>
              </a:rPr>
              <a:t>л</a:t>
            </a:r>
            <a:r>
              <a:rPr sz="1200" spc="-50" dirty="0">
                <a:latin typeface="Times New Roman"/>
                <a:cs typeface="Times New Roman"/>
              </a:rPr>
              <a:t>у</a:t>
            </a:r>
            <a:r>
              <a:rPr sz="1200" dirty="0">
                <a:latin typeface="Times New Roman"/>
                <a:cs typeface="Times New Roman"/>
              </a:rPr>
              <a:t>жи</a:t>
            </a:r>
            <a:r>
              <a:rPr sz="1200" spc="-15" dirty="0">
                <a:latin typeface="Times New Roman"/>
                <a:cs typeface="Times New Roman"/>
              </a:rPr>
              <a:t>в</a:t>
            </a:r>
            <a:r>
              <a:rPr sz="1200" spc="-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ние</a:t>
            </a:r>
            <a:r>
              <a:rPr sz="1200" spc="15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г</a:t>
            </a:r>
            <a:r>
              <a:rPr sz="1200" spc="20" dirty="0">
                <a:latin typeface="Times New Roman"/>
                <a:cs typeface="Times New Roman"/>
              </a:rPr>
              <a:t>о</a:t>
            </a:r>
            <a:r>
              <a:rPr sz="1200" spc="-5" dirty="0">
                <a:latin typeface="Times New Roman"/>
                <a:cs typeface="Times New Roman"/>
              </a:rPr>
              <a:t>с</a:t>
            </a:r>
            <a:r>
              <a:rPr sz="1200" dirty="0">
                <a:latin typeface="Times New Roman"/>
                <a:cs typeface="Times New Roman"/>
              </a:rPr>
              <a:t>д</a:t>
            </a:r>
            <a:r>
              <a:rPr sz="1200" spc="-15" dirty="0">
                <a:latin typeface="Times New Roman"/>
                <a:cs typeface="Times New Roman"/>
              </a:rPr>
              <a:t>о</a:t>
            </a:r>
            <a:r>
              <a:rPr sz="1200" dirty="0">
                <a:latin typeface="Times New Roman"/>
                <a:cs typeface="Times New Roman"/>
              </a:rPr>
              <a:t>лга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7" name="object 21"/>
          <p:cNvSpPr txBox="1"/>
          <p:nvPr/>
        </p:nvSpPr>
        <p:spPr>
          <a:xfrm>
            <a:off x="8410956" y="5281371"/>
            <a:ext cx="377825" cy="1082675"/>
          </a:xfrm>
          <a:prstGeom prst="rect">
            <a:avLst/>
          </a:prstGeom>
        </p:spPr>
        <p:txBody>
          <a:bodyPr vert="vert270" lIns="0" tIns="0" rIns="0" bIns="0">
            <a:spAutoFit/>
          </a:bodyPr>
          <a:lstStyle/>
          <a:p>
            <a:pPr marL="12700" marR="6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200" spc="-15" dirty="0">
                <a:latin typeface="Times New Roman"/>
                <a:cs typeface="Times New Roman"/>
              </a:rPr>
              <a:t>М</a:t>
            </a:r>
            <a:r>
              <a:rPr sz="1200" spc="-5" dirty="0">
                <a:latin typeface="Times New Roman"/>
                <a:cs typeface="Times New Roman"/>
              </a:rPr>
              <a:t>е</a:t>
            </a:r>
            <a:r>
              <a:rPr sz="1200" spc="-15" dirty="0">
                <a:latin typeface="Times New Roman"/>
                <a:cs typeface="Times New Roman"/>
              </a:rPr>
              <a:t>ж</a:t>
            </a:r>
            <a:r>
              <a:rPr sz="1200" dirty="0">
                <a:latin typeface="Times New Roman"/>
                <a:cs typeface="Times New Roman"/>
              </a:rPr>
              <a:t>б</a:t>
            </a:r>
            <a:r>
              <a:rPr sz="1200" spc="-60" dirty="0">
                <a:latin typeface="Times New Roman"/>
                <a:cs typeface="Times New Roman"/>
              </a:rPr>
              <a:t>ю</a:t>
            </a:r>
            <a:r>
              <a:rPr sz="1200" dirty="0">
                <a:latin typeface="Times New Roman"/>
                <a:cs typeface="Times New Roman"/>
              </a:rPr>
              <a:t>д</a:t>
            </a:r>
            <a:r>
              <a:rPr sz="1200" spc="-15" dirty="0">
                <a:latin typeface="Times New Roman"/>
                <a:cs typeface="Times New Roman"/>
              </a:rPr>
              <a:t>ж</a:t>
            </a:r>
            <a:r>
              <a:rPr sz="1200" spc="-5" dirty="0">
                <a:latin typeface="Times New Roman"/>
                <a:cs typeface="Times New Roman"/>
              </a:rPr>
              <a:t>е</a:t>
            </a:r>
            <a:r>
              <a:rPr sz="1200" dirty="0">
                <a:latin typeface="Times New Roman"/>
                <a:cs typeface="Times New Roman"/>
              </a:rPr>
              <a:t>тные </a:t>
            </a:r>
            <a:r>
              <a:rPr sz="1200" spc="10" dirty="0">
                <a:latin typeface="Times New Roman"/>
                <a:cs typeface="Times New Roman"/>
              </a:rPr>
              <a:t>т</a:t>
            </a:r>
            <a:r>
              <a:rPr sz="1200" dirty="0">
                <a:latin typeface="Times New Roman"/>
                <a:cs typeface="Times New Roman"/>
              </a:rPr>
              <a:t>р</a:t>
            </a:r>
            <a:r>
              <a:rPr sz="1200" spc="-5" dirty="0">
                <a:latin typeface="Times New Roman"/>
                <a:cs typeface="Times New Roman"/>
              </a:rPr>
              <a:t>а</a:t>
            </a:r>
            <a:r>
              <a:rPr sz="1200" dirty="0">
                <a:latin typeface="Times New Roman"/>
                <a:cs typeface="Times New Roman"/>
              </a:rPr>
              <a:t>н</a:t>
            </a:r>
            <a:r>
              <a:rPr sz="1200" spc="5" dirty="0">
                <a:latin typeface="Times New Roman"/>
                <a:cs typeface="Times New Roman"/>
              </a:rPr>
              <a:t>с</a:t>
            </a:r>
            <a:r>
              <a:rPr sz="1200" dirty="0">
                <a:latin typeface="Times New Roman"/>
                <a:cs typeface="Times New Roman"/>
              </a:rPr>
              <a:t>фе</a:t>
            </a:r>
            <a:r>
              <a:rPr sz="1200" spc="-15" dirty="0">
                <a:latin typeface="Times New Roman"/>
                <a:cs typeface="Times New Roman"/>
              </a:rPr>
              <a:t>р</a:t>
            </a:r>
            <a:r>
              <a:rPr sz="1200" dirty="0">
                <a:latin typeface="Times New Roman"/>
                <a:cs typeface="Times New Roman"/>
              </a:rPr>
              <a:t>ты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7233" name="object 22"/>
          <p:cNvSpPr>
            <a:spLocks noChangeArrowheads="1"/>
          </p:cNvSpPr>
          <p:nvPr/>
        </p:nvSpPr>
        <p:spPr bwMode="auto">
          <a:xfrm>
            <a:off x="360363" y="4264025"/>
            <a:ext cx="8629650" cy="620713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object 2"/>
          <p:cNvSpPr>
            <a:spLocks noChangeArrowheads="1"/>
          </p:cNvSpPr>
          <p:nvPr/>
        </p:nvSpPr>
        <p:spPr bwMode="auto">
          <a:xfrm>
            <a:off x="549275" y="322263"/>
            <a:ext cx="8564563" cy="89058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7650" y="53975"/>
            <a:ext cx="8229600" cy="1143000"/>
          </a:xfrm>
        </p:spPr>
        <p:txBody>
          <a:bodyPr lIns="0" tIns="347725" rIns="0" bIns="0" rtlCol="0">
            <a:spAutoFit/>
          </a:bodyPr>
          <a:lstStyle/>
          <a:p>
            <a:pPr marL="1657350">
              <a:lnSpc>
                <a:spcPts val="3345"/>
              </a:lnSpc>
              <a:defRPr/>
            </a:pPr>
            <a:r>
              <a:rPr sz="2800" spc="-25" dirty="0"/>
              <a:t>Ч</a:t>
            </a:r>
            <a:r>
              <a:rPr sz="2800" spc="-60" dirty="0"/>
              <a:t>т</a:t>
            </a:r>
            <a:r>
              <a:rPr sz="2800" spc="-15" dirty="0"/>
              <a:t>о</a:t>
            </a:r>
            <a:r>
              <a:rPr sz="2800" spc="-5" dirty="0"/>
              <a:t> </a:t>
            </a:r>
            <a:r>
              <a:rPr sz="2800" spc="15" dirty="0"/>
              <a:t>т</a:t>
            </a:r>
            <a:r>
              <a:rPr sz="2800" spc="-15" dirty="0"/>
              <a:t>а</a:t>
            </a:r>
            <a:r>
              <a:rPr sz="2800" spc="-55" dirty="0"/>
              <a:t>к</a:t>
            </a:r>
            <a:r>
              <a:rPr sz="2800" spc="-15" dirty="0"/>
              <a:t>ое</a:t>
            </a:r>
            <a:r>
              <a:rPr sz="2800" dirty="0"/>
              <a:t> </a:t>
            </a:r>
            <a:r>
              <a:rPr sz="2800" spc="-20" dirty="0"/>
              <a:t>пр</a:t>
            </a:r>
            <a:r>
              <a:rPr sz="2800" spc="-10" dirty="0"/>
              <a:t>о</a:t>
            </a:r>
            <a:r>
              <a:rPr sz="2800" spc="-15" dirty="0"/>
              <a:t>гр</a:t>
            </a:r>
            <a:r>
              <a:rPr sz="2800" spc="-5" dirty="0"/>
              <a:t>а</a:t>
            </a:r>
            <a:r>
              <a:rPr sz="2800" spc="-20" dirty="0"/>
              <a:t>ммный</a:t>
            </a:r>
            <a:r>
              <a:rPr sz="2800" spc="20" dirty="0"/>
              <a:t> </a:t>
            </a:r>
            <a:r>
              <a:rPr sz="2800" spc="-15" dirty="0"/>
              <a:t>б</a:t>
            </a:r>
            <a:r>
              <a:rPr sz="2800" spc="-180" dirty="0"/>
              <a:t>ю</a:t>
            </a:r>
            <a:r>
              <a:rPr sz="2800" spc="-15" dirty="0"/>
              <a:t>д</a:t>
            </a:r>
            <a:r>
              <a:rPr sz="2800" spc="-60" dirty="0"/>
              <a:t>ж</a:t>
            </a:r>
            <a:r>
              <a:rPr sz="2800" spc="-15" dirty="0"/>
              <a:t>ет</a:t>
            </a:r>
            <a:endParaRPr sz="2800" dirty="0"/>
          </a:p>
        </p:txBody>
      </p:sp>
      <p:sp>
        <p:nvSpPr>
          <p:cNvPr id="139267" name="object 4"/>
          <p:cNvSpPr>
            <a:spLocks noChangeArrowheads="1"/>
          </p:cNvSpPr>
          <p:nvPr/>
        </p:nvSpPr>
        <p:spPr bwMode="auto">
          <a:xfrm>
            <a:off x="8501063" y="6446838"/>
            <a:ext cx="596900" cy="288925"/>
          </a:xfrm>
          <a:custGeom>
            <a:avLst/>
            <a:gdLst>
              <a:gd name="T0" fmla="*/ 0 w 596011"/>
              <a:gd name="T1" fmla="*/ 0 h 288919"/>
              <a:gd name="T2" fmla="*/ 596011 w 596011"/>
              <a:gd name="T3" fmla="*/ 288919 h 288919"/>
            </a:gdLst>
            <a:ahLst/>
            <a:cxnLst/>
            <a:rect l="T0" t="T1" r="T2" b="T3"/>
            <a:pathLst>
              <a:path w="596011" h="288919">
                <a:moveTo>
                  <a:pt x="297942" y="0"/>
                </a:moveTo>
                <a:lnTo>
                  <a:pt x="249603" y="1890"/>
                </a:lnTo>
                <a:lnTo>
                  <a:pt x="203752" y="7363"/>
                </a:lnTo>
                <a:lnTo>
                  <a:pt x="161001" y="16122"/>
                </a:lnTo>
                <a:lnTo>
                  <a:pt x="121962" y="27870"/>
                </a:lnTo>
                <a:lnTo>
                  <a:pt x="71705" y="50443"/>
                </a:lnTo>
                <a:lnTo>
                  <a:pt x="33247" y="78069"/>
                </a:lnTo>
                <a:lnTo>
                  <a:pt x="8656" y="109743"/>
                </a:lnTo>
                <a:lnTo>
                  <a:pt x="0" y="144462"/>
                </a:lnTo>
                <a:lnTo>
                  <a:pt x="987" y="156310"/>
                </a:lnTo>
                <a:lnTo>
                  <a:pt x="23407" y="200691"/>
                </a:lnTo>
                <a:lnTo>
                  <a:pt x="57473" y="229777"/>
                </a:lnTo>
                <a:lnTo>
                  <a:pt x="104026" y="254146"/>
                </a:lnTo>
                <a:lnTo>
                  <a:pt x="140979" y="267276"/>
                </a:lnTo>
                <a:lnTo>
                  <a:pt x="181951" y="277567"/>
                </a:lnTo>
                <a:lnTo>
                  <a:pt x="226329" y="284721"/>
                </a:lnTo>
                <a:lnTo>
                  <a:pt x="273500" y="288441"/>
                </a:lnTo>
                <a:lnTo>
                  <a:pt x="297942" y="288919"/>
                </a:lnTo>
                <a:lnTo>
                  <a:pt x="322384" y="288441"/>
                </a:lnTo>
                <a:lnTo>
                  <a:pt x="369562" y="284721"/>
                </a:lnTo>
                <a:lnTo>
                  <a:pt x="413952" y="277567"/>
                </a:lnTo>
                <a:lnTo>
                  <a:pt x="454940" y="267276"/>
                </a:lnTo>
                <a:lnTo>
                  <a:pt x="491911" y="254146"/>
                </a:lnTo>
                <a:lnTo>
                  <a:pt x="538493" y="229777"/>
                </a:lnTo>
                <a:lnTo>
                  <a:pt x="572583" y="200691"/>
                </a:lnTo>
                <a:lnTo>
                  <a:pt x="592109" y="167894"/>
                </a:lnTo>
                <a:lnTo>
                  <a:pt x="596011" y="144462"/>
                </a:lnTo>
                <a:lnTo>
                  <a:pt x="595022" y="132613"/>
                </a:lnTo>
                <a:lnTo>
                  <a:pt x="572583" y="88227"/>
                </a:lnTo>
                <a:lnTo>
                  <a:pt x="538493" y="59140"/>
                </a:lnTo>
                <a:lnTo>
                  <a:pt x="491911" y="34771"/>
                </a:lnTo>
                <a:lnTo>
                  <a:pt x="454940" y="21641"/>
                </a:lnTo>
                <a:lnTo>
                  <a:pt x="413952" y="11351"/>
                </a:lnTo>
                <a:lnTo>
                  <a:pt x="369562" y="4197"/>
                </a:lnTo>
                <a:lnTo>
                  <a:pt x="322384" y="478"/>
                </a:lnTo>
                <a:lnTo>
                  <a:pt x="29794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39268" name="object 8"/>
          <p:cNvSpPr>
            <a:spLocks noChangeArrowheads="1"/>
          </p:cNvSpPr>
          <p:nvPr/>
        </p:nvSpPr>
        <p:spPr bwMode="auto">
          <a:xfrm>
            <a:off x="401638" y="3935413"/>
            <a:ext cx="2608262" cy="19589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39269" name="object 9"/>
          <p:cNvSpPr txBox="1">
            <a:spLocks noChangeArrowheads="1"/>
          </p:cNvSpPr>
          <p:nvPr/>
        </p:nvSpPr>
        <p:spPr bwMode="auto">
          <a:xfrm>
            <a:off x="661988" y="4144963"/>
            <a:ext cx="2087562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-1588" algn="ctr">
              <a:lnSpc>
                <a:spcPct val="90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Осуществление бюджетных расходов посредством финансирования муниципальных программ</a:t>
            </a:r>
          </a:p>
        </p:txBody>
      </p:sp>
      <p:sp>
        <p:nvSpPr>
          <p:cNvPr id="139270" name="object 10"/>
          <p:cNvSpPr>
            <a:spLocks noChangeArrowheads="1"/>
          </p:cNvSpPr>
          <p:nvPr/>
        </p:nvSpPr>
        <p:spPr bwMode="auto">
          <a:xfrm>
            <a:off x="3232150" y="3760788"/>
            <a:ext cx="2608263" cy="200818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39271" name="object 11"/>
          <p:cNvSpPr>
            <a:spLocks noChangeArrowheads="1"/>
          </p:cNvSpPr>
          <p:nvPr/>
        </p:nvSpPr>
        <p:spPr bwMode="auto">
          <a:xfrm>
            <a:off x="6151563" y="3552825"/>
            <a:ext cx="2608262" cy="195897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2" name="object 12"/>
          <p:cNvSpPr txBox="1">
            <a:spLocks noGrp="1"/>
          </p:cNvSpPr>
          <p:nvPr>
            <p:ph type="body" idx="1"/>
          </p:nvPr>
        </p:nvSpPr>
        <p:spPr>
          <a:xfrm>
            <a:off x="479425" y="1344613"/>
            <a:ext cx="8229600" cy="2633662"/>
          </a:xfrm>
        </p:spPr>
        <p:txBody>
          <a:bodyPr lIns="0" tIns="0" rIns="0" bIns="0">
            <a:spAutoFit/>
          </a:bodyPr>
          <a:lstStyle/>
          <a:p>
            <a:pPr marL="1603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Программный бюджет </a:t>
            </a:r>
            <a:r>
              <a:rPr lang="ru-RU" sz="1600" dirty="0" smtClean="0"/>
              <a:t>отличается от традиционного тем, что все или почти все расходы включены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программы </a:t>
            </a:r>
            <a:r>
              <a:rPr lang="ru-RU" sz="1600" dirty="0" smtClean="0"/>
              <a:t>и каждая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600" dirty="0" smtClean="0"/>
              <a:t>своей целью прямо увязана с тем или иным стратегическим итогом деятельности ведомства.</a:t>
            </a:r>
          </a:p>
          <a:p>
            <a:pPr marL="1603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Программное бюджетирование </a:t>
            </a:r>
            <a:r>
              <a:rPr lang="ru-RU" sz="1600" dirty="0" smtClean="0"/>
              <a:t>представляет собой методологию планирования, исполнения и контроля за исполнением бюджета, обеспечивающую взаимосвязь</a:t>
            </a:r>
          </a:p>
          <a:p>
            <a:pPr marL="160338">
              <a:defRPr/>
            </a:pPr>
            <a:r>
              <a:rPr lang="ru-RU" sz="1600" dirty="0" smtClean="0"/>
              <a:t>процесса распределения государственных расходов с результатами от реализации программ, разрабатываемых на основе стратегических целей, с учетом приоритетов государственной политики, общественной значимости ожидаемых и конечных результатов использования бюджетных средств</a:t>
            </a:r>
          </a:p>
          <a:p>
            <a:pPr marL="0" indent="0" algn="r">
              <a:lnSpc>
                <a:spcPts val="2138"/>
              </a:lnSpc>
              <a:buFont typeface="Arial" charset="0"/>
              <a:buNone/>
              <a:defRPr/>
            </a:pPr>
            <a:endParaRPr lang="ru-RU" sz="1600" dirty="0" smtClean="0"/>
          </a:p>
        </p:txBody>
      </p:sp>
      <p:sp>
        <p:nvSpPr>
          <p:cNvPr id="139273" name="object 13"/>
          <p:cNvSpPr txBox="1">
            <a:spLocks noChangeArrowheads="1"/>
          </p:cNvSpPr>
          <p:nvPr/>
        </p:nvSpPr>
        <p:spPr bwMode="auto">
          <a:xfrm>
            <a:off x="3492500" y="3913188"/>
            <a:ext cx="2087563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1588" algn="ctr"/>
            <a:r>
              <a:rPr lang="ru-RU">
                <a:latin typeface="Times New Roman" pitchFamily="18" charset="0"/>
                <a:cs typeface="Times New Roman" pitchFamily="18" charset="0"/>
              </a:rPr>
              <a:t>Взаимосвязь бюджетных расходов с результатами реализации муниципальных программ</a:t>
            </a:r>
          </a:p>
        </p:txBody>
      </p:sp>
      <p:sp>
        <p:nvSpPr>
          <p:cNvPr id="139274" name="object 14"/>
          <p:cNvSpPr txBox="1">
            <a:spLocks noChangeArrowheads="1"/>
          </p:cNvSpPr>
          <p:nvPr/>
        </p:nvSpPr>
        <p:spPr bwMode="auto">
          <a:xfrm>
            <a:off x="6415088" y="3771900"/>
            <a:ext cx="20812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>
                <a:latin typeface="Times New Roman" pitchFamily="18" charset="0"/>
                <a:cs typeface="Times New Roman" pitchFamily="18" charset="0"/>
              </a:rPr>
              <a:t>Повышение качества</a:t>
            </a:r>
          </a:p>
          <a:p>
            <a:pPr marL="12700" algn="ctr"/>
            <a:r>
              <a:rPr lang="ru-RU">
                <a:latin typeface="Times New Roman" pitchFamily="18" charset="0"/>
                <a:cs typeface="Times New Roman" pitchFamily="18" charset="0"/>
              </a:rPr>
              <a:t>бюджетного планирования и исполнения бюджета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15950" y="6061075"/>
            <a:ext cx="7956550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lang="ru-RU" b="1" spc="10" dirty="0">
                <a:latin typeface="Times New Roman"/>
                <a:cs typeface="Times New Roman"/>
              </a:rPr>
              <a:t>Районный</a:t>
            </a:r>
            <a:r>
              <a:rPr b="1" spc="10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б</a:t>
            </a:r>
            <a:r>
              <a:rPr b="1" spc="-105" dirty="0">
                <a:latin typeface="Times New Roman"/>
                <a:cs typeface="Times New Roman"/>
              </a:rPr>
              <a:t>ю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45" dirty="0">
                <a:latin typeface="Times New Roman"/>
                <a:cs typeface="Times New Roman"/>
              </a:rPr>
              <a:t>ж</a:t>
            </a:r>
            <a:r>
              <a:rPr b="1" dirty="0">
                <a:latin typeface="Times New Roman"/>
                <a:cs typeface="Times New Roman"/>
              </a:rPr>
              <a:t>ет</a:t>
            </a:r>
            <a:r>
              <a:rPr b="1" spc="25" dirty="0">
                <a:latin typeface="Times New Roman"/>
                <a:cs typeface="Times New Roman"/>
              </a:rPr>
              <a:t> </a:t>
            </a:r>
            <a:r>
              <a:rPr b="1" err="1">
                <a:latin typeface="Times New Roman"/>
                <a:cs typeface="Times New Roman"/>
              </a:rPr>
              <a:t>на</a:t>
            </a:r>
            <a:r>
              <a:rPr b="1">
                <a:latin typeface="Times New Roman"/>
                <a:cs typeface="Times New Roman"/>
              </a:rPr>
              <a:t> </a:t>
            </a:r>
            <a:r>
              <a:rPr b="1" smtClean="0">
                <a:latin typeface="Times New Roman"/>
                <a:cs typeface="Times New Roman"/>
              </a:rPr>
              <a:t>201</a:t>
            </a:r>
            <a:r>
              <a:rPr lang="ru-RU" b="1" dirty="0" smtClean="0">
                <a:latin typeface="Times New Roman"/>
                <a:cs typeface="Times New Roman"/>
              </a:rPr>
              <a:t>6</a:t>
            </a:r>
            <a:r>
              <a:rPr b="1" spc="-10" smtClean="0">
                <a:latin typeface="Times New Roman"/>
                <a:cs typeface="Times New Roman"/>
              </a:rPr>
              <a:t> </a:t>
            </a:r>
            <a:r>
              <a:rPr b="1" spc="-50" dirty="0" err="1">
                <a:latin typeface="Times New Roman"/>
                <a:cs typeface="Times New Roman"/>
              </a:rPr>
              <a:t>го</a:t>
            </a:r>
            <a:r>
              <a:rPr b="1" dirty="0" err="1">
                <a:latin typeface="Times New Roman"/>
                <a:cs typeface="Times New Roman"/>
              </a:rPr>
              <a:t>д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spc="-5" dirty="0">
                <a:latin typeface="Times New Roman"/>
                <a:cs typeface="Times New Roman"/>
              </a:rPr>
              <a:t> </a:t>
            </a:r>
            <a:r>
              <a:rPr b="1" spc="-20" dirty="0">
                <a:latin typeface="Times New Roman"/>
                <a:cs typeface="Times New Roman"/>
              </a:rPr>
              <a:t>с</a:t>
            </a:r>
            <a:r>
              <a:rPr b="1" spc="-10" dirty="0">
                <a:latin typeface="Times New Roman"/>
                <a:cs typeface="Times New Roman"/>
              </a:rPr>
              <a:t>ф</a:t>
            </a:r>
            <a:r>
              <a:rPr b="1" dirty="0">
                <a:latin typeface="Times New Roman"/>
                <a:cs typeface="Times New Roman"/>
              </a:rPr>
              <a:t>о</a:t>
            </a:r>
            <a:r>
              <a:rPr b="1" spc="-30" dirty="0">
                <a:latin typeface="Times New Roman"/>
                <a:cs typeface="Times New Roman"/>
              </a:rPr>
              <a:t>р</a:t>
            </a:r>
            <a:r>
              <a:rPr b="1" dirty="0">
                <a:latin typeface="Times New Roman"/>
                <a:cs typeface="Times New Roman"/>
              </a:rPr>
              <a:t>м</a:t>
            </a:r>
            <a:r>
              <a:rPr b="1" spc="-10" dirty="0">
                <a:latin typeface="Times New Roman"/>
                <a:cs typeface="Times New Roman"/>
              </a:rPr>
              <a:t>и</a:t>
            </a:r>
            <a:r>
              <a:rPr b="1" dirty="0">
                <a:latin typeface="Times New Roman"/>
                <a:cs typeface="Times New Roman"/>
              </a:rPr>
              <a:t>р</a:t>
            </a:r>
            <a:r>
              <a:rPr b="1" spc="-55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ван</a:t>
            </a:r>
            <a:r>
              <a:rPr b="1" spc="20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в н</a:t>
            </a:r>
            <a:r>
              <a:rPr b="1" spc="-55" dirty="0">
                <a:latin typeface="Times New Roman"/>
                <a:cs typeface="Times New Roman"/>
              </a:rPr>
              <a:t>о</a:t>
            </a:r>
            <a:r>
              <a:rPr b="1" spc="-15" dirty="0">
                <a:latin typeface="Times New Roman"/>
                <a:cs typeface="Times New Roman"/>
              </a:rPr>
              <a:t>в</a:t>
            </a:r>
            <a:r>
              <a:rPr b="1" spc="-4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м «п</a:t>
            </a:r>
            <a:r>
              <a:rPr b="1" spc="-10" dirty="0">
                <a:latin typeface="Times New Roman"/>
                <a:cs typeface="Times New Roman"/>
              </a:rPr>
              <a:t>р</a:t>
            </a:r>
            <a:r>
              <a:rPr b="1" dirty="0">
                <a:latin typeface="Times New Roman"/>
                <a:cs typeface="Times New Roman"/>
              </a:rPr>
              <a:t>ог</a:t>
            </a:r>
            <a:r>
              <a:rPr b="1" spc="-10" dirty="0">
                <a:latin typeface="Times New Roman"/>
                <a:cs typeface="Times New Roman"/>
              </a:rPr>
              <a:t>р</a:t>
            </a:r>
            <a:r>
              <a:rPr b="1" dirty="0">
                <a:latin typeface="Times New Roman"/>
                <a:cs typeface="Times New Roman"/>
              </a:rPr>
              <a:t>амм</a:t>
            </a:r>
            <a:r>
              <a:rPr b="1" spc="-10" dirty="0">
                <a:latin typeface="Times New Roman"/>
                <a:cs typeface="Times New Roman"/>
              </a:rPr>
              <a:t>н</a:t>
            </a:r>
            <a:r>
              <a:rPr b="1" spc="-4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м»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139276" name="object 16"/>
          <p:cNvSpPr>
            <a:spLocks noChangeArrowheads="1"/>
          </p:cNvSpPr>
          <p:nvPr/>
        </p:nvSpPr>
        <p:spPr bwMode="auto">
          <a:xfrm>
            <a:off x="5795963" y="4437063"/>
            <a:ext cx="504825" cy="433387"/>
          </a:xfrm>
          <a:custGeom>
            <a:avLst/>
            <a:gdLst>
              <a:gd name="T0" fmla="*/ 0 w 504063"/>
              <a:gd name="T1" fmla="*/ 0 h 433450"/>
              <a:gd name="T2" fmla="*/ 504063 w 504063"/>
              <a:gd name="T3" fmla="*/ 433450 h 433450"/>
            </a:gdLst>
            <a:ahLst/>
            <a:cxnLst/>
            <a:rect l="T0" t="T1" r="T2" b="T3"/>
            <a:pathLst>
              <a:path w="504063" h="433450">
                <a:moveTo>
                  <a:pt x="287274" y="0"/>
                </a:moveTo>
                <a:lnTo>
                  <a:pt x="287274" y="108331"/>
                </a:lnTo>
                <a:lnTo>
                  <a:pt x="0" y="108331"/>
                </a:lnTo>
                <a:lnTo>
                  <a:pt x="108331" y="216788"/>
                </a:lnTo>
                <a:lnTo>
                  <a:pt x="0" y="325119"/>
                </a:lnTo>
                <a:lnTo>
                  <a:pt x="287274" y="325119"/>
                </a:lnTo>
                <a:lnTo>
                  <a:pt x="287274" y="433450"/>
                </a:lnTo>
                <a:lnTo>
                  <a:pt x="504063" y="216788"/>
                </a:lnTo>
                <a:lnTo>
                  <a:pt x="287274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39277" name="object 17"/>
          <p:cNvSpPr>
            <a:spLocks noChangeArrowheads="1"/>
          </p:cNvSpPr>
          <p:nvPr/>
        </p:nvSpPr>
        <p:spPr bwMode="auto">
          <a:xfrm>
            <a:off x="5795963" y="4437063"/>
            <a:ext cx="504825" cy="433387"/>
          </a:xfrm>
          <a:custGeom>
            <a:avLst/>
            <a:gdLst>
              <a:gd name="T0" fmla="*/ 0 w 504063"/>
              <a:gd name="T1" fmla="*/ 0 h 433450"/>
              <a:gd name="T2" fmla="*/ 504063 w 504063"/>
              <a:gd name="T3" fmla="*/ 433450 h 433450"/>
            </a:gdLst>
            <a:ahLst/>
            <a:cxnLst/>
            <a:rect l="T0" t="T1" r="T2" b="T3"/>
            <a:pathLst>
              <a:path w="504063" h="433450">
                <a:moveTo>
                  <a:pt x="0" y="108331"/>
                </a:moveTo>
                <a:lnTo>
                  <a:pt x="287274" y="108331"/>
                </a:lnTo>
                <a:lnTo>
                  <a:pt x="287274" y="0"/>
                </a:lnTo>
                <a:lnTo>
                  <a:pt x="504063" y="216788"/>
                </a:lnTo>
                <a:lnTo>
                  <a:pt x="287274" y="433450"/>
                </a:lnTo>
                <a:lnTo>
                  <a:pt x="287274" y="325119"/>
                </a:lnTo>
                <a:lnTo>
                  <a:pt x="0" y="325119"/>
                </a:lnTo>
                <a:lnTo>
                  <a:pt x="108331" y="216788"/>
                </a:lnTo>
                <a:lnTo>
                  <a:pt x="0" y="108331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39278" name="object 18"/>
          <p:cNvSpPr>
            <a:spLocks noChangeArrowheads="1"/>
          </p:cNvSpPr>
          <p:nvPr/>
        </p:nvSpPr>
        <p:spPr bwMode="auto">
          <a:xfrm>
            <a:off x="2874963" y="4718050"/>
            <a:ext cx="554037" cy="447675"/>
          </a:xfrm>
          <a:custGeom>
            <a:avLst/>
            <a:gdLst>
              <a:gd name="T0" fmla="*/ 0 w 553465"/>
              <a:gd name="T1" fmla="*/ 0 h 447421"/>
              <a:gd name="T2" fmla="*/ 553465 w 553465"/>
              <a:gd name="T3" fmla="*/ 447421 h 447421"/>
            </a:gdLst>
            <a:ahLst/>
            <a:cxnLst/>
            <a:rect l="T0" t="T1" r="T2" b="T3"/>
            <a:pathLst>
              <a:path w="553465" h="447421">
                <a:moveTo>
                  <a:pt x="329819" y="0"/>
                </a:moveTo>
                <a:lnTo>
                  <a:pt x="329819" y="111887"/>
                </a:lnTo>
                <a:lnTo>
                  <a:pt x="0" y="111887"/>
                </a:lnTo>
                <a:lnTo>
                  <a:pt x="111759" y="223647"/>
                </a:lnTo>
                <a:lnTo>
                  <a:pt x="0" y="335534"/>
                </a:lnTo>
                <a:lnTo>
                  <a:pt x="329819" y="335534"/>
                </a:lnTo>
                <a:lnTo>
                  <a:pt x="329819" y="447421"/>
                </a:lnTo>
                <a:lnTo>
                  <a:pt x="553465" y="223647"/>
                </a:lnTo>
                <a:lnTo>
                  <a:pt x="329819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39279" name="object 19"/>
          <p:cNvSpPr>
            <a:spLocks noChangeArrowheads="1"/>
          </p:cNvSpPr>
          <p:nvPr/>
        </p:nvSpPr>
        <p:spPr bwMode="auto">
          <a:xfrm>
            <a:off x="2874963" y="4718050"/>
            <a:ext cx="554037" cy="447675"/>
          </a:xfrm>
          <a:custGeom>
            <a:avLst/>
            <a:gdLst>
              <a:gd name="T0" fmla="*/ 0 w 553465"/>
              <a:gd name="T1" fmla="*/ 0 h 447421"/>
              <a:gd name="T2" fmla="*/ 553465 w 553465"/>
              <a:gd name="T3" fmla="*/ 447421 h 447421"/>
            </a:gdLst>
            <a:ahLst/>
            <a:cxnLst/>
            <a:rect l="T0" t="T1" r="T2" b="T3"/>
            <a:pathLst>
              <a:path w="553465" h="447421">
                <a:moveTo>
                  <a:pt x="0" y="111887"/>
                </a:moveTo>
                <a:lnTo>
                  <a:pt x="329819" y="111887"/>
                </a:lnTo>
                <a:lnTo>
                  <a:pt x="329819" y="0"/>
                </a:lnTo>
                <a:lnTo>
                  <a:pt x="553465" y="223647"/>
                </a:lnTo>
                <a:lnTo>
                  <a:pt x="329819" y="447421"/>
                </a:lnTo>
                <a:lnTo>
                  <a:pt x="329819" y="335534"/>
                </a:lnTo>
                <a:lnTo>
                  <a:pt x="0" y="335534"/>
                </a:lnTo>
                <a:lnTo>
                  <a:pt x="111759" y="223647"/>
                </a:lnTo>
                <a:lnTo>
                  <a:pt x="0" y="111887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20" name="object 20"/>
          <p:cNvSpPr txBox="1"/>
          <p:nvPr/>
        </p:nvSpPr>
        <p:spPr>
          <a:xfrm>
            <a:off x="615950" y="6329363"/>
            <a:ext cx="7669213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b="1" spc="-10" dirty="0">
                <a:latin typeface="Times New Roman"/>
                <a:cs typeface="Times New Roman"/>
              </a:rPr>
              <a:t>ф</a:t>
            </a:r>
            <a:r>
              <a:rPr b="1" dirty="0">
                <a:latin typeface="Times New Roman"/>
                <a:cs typeface="Times New Roman"/>
              </a:rPr>
              <a:t>о</a:t>
            </a:r>
            <a:r>
              <a:rPr b="1" spc="-30" dirty="0">
                <a:latin typeface="Times New Roman"/>
                <a:cs typeface="Times New Roman"/>
              </a:rPr>
              <a:t>р</a:t>
            </a:r>
            <a:r>
              <a:rPr b="1" spc="-15" dirty="0">
                <a:latin typeface="Times New Roman"/>
                <a:cs typeface="Times New Roman"/>
              </a:rPr>
              <a:t>м</a:t>
            </a:r>
            <a:r>
              <a:rPr b="1" spc="-50" dirty="0">
                <a:latin typeface="Times New Roman"/>
                <a:cs typeface="Times New Roman"/>
              </a:rPr>
              <a:t>а</a:t>
            </a:r>
            <a:r>
              <a:rPr b="1" spc="-10" dirty="0">
                <a:latin typeface="Times New Roman"/>
                <a:cs typeface="Times New Roman"/>
              </a:rPr>
              <a:t>т</a:t>
            </a:r>
            <a:r>
              <a:rPr b="1" dirty="0">
                <a:latin typeface="Times New Roman"/>
                <a:cs typeface="Times New Roman"/>
              </a:rPr>
              <a:t>е</a:t>
            </a:r>
            <a:r>
              <a:rPr b="1" spc="30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на</a:t>
            </a:r>
            <a:r>
              <a:rPr b="1" spc="-15" dirty="0">
                <a:latin typeface="Times New Roman"/>
                <a:cs typeface="Times New Roman"/>
              </a:rPr>
              <a:t> </a:t>
            </a:r>
            <a:r>
              <a:rPr b="1" err="1">
                <a:latin typeface="Times New Roman"/>
                <a:cs typeface="Times New Roman"/>
              </a:rPr>
              <a:t>осн</a:t>
            </a:r>
            <a:r>
              <a:rPr b="1" spc="-50" err="1">
                <a:latin typeface="Times New Roman"/>
                <a:cs typeface="Times New Roman"/>
              </a:rPr>
              <a:t>о</a:t>
            </a:r>
            <a:r>
              <a:rPr b="1" err="1">
                <a:latin typeface="Times New Roman"/>
                <a:cs typeface="Times New Roman"/>
              </a:rPr>
              <a:t>ве</a:t>
            </a:r>
            <a:r>
              <a:rPr b="1" spc="15">
                <a:latin typeface="Times New Roman"/>
                <a:cs typeface="Times New Roman"/>
              </a:rPr>
              <a:t> </a:t>
            </a:r>
            <a:r>
              <a:rPr lang="ru-RU" b="1" dirty="0" smtClean="0">
                <a:latin typeface="Times New Roman"/>
                <a:cs typeface="Times New Roman"/>
              </a:rPr>
              <a:t>13</a:t>
            </a:r>
            <a:r>
              <a:rPr b="1" smtClean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муниципальных</a:t>
            </a:r>
            <a:r>
              <a:rPr b="1" spc="-10" dirty="0">
                <a:latin typeface="Times New Roman"/>
                <a:cs typeface="Times New Roman"/>
              </a:rPr>
              <a:t> </a:t>
            </a:r>
            <a:r>
              <a:rPr b="1" dirty="0" err="1">
                <a:latin typeface="Times New Roman"/>
                <a:cs typeface="Times New Roman"/>
              </a:rPr>
              <a:t>п</a:t>
            </a:r>
            <a:r>
              <a:rPr b="1" spc="-10" dirty="0" err="1">
                <a:latin typeface="Times New Roman"/>
                <a:cs typeface="Times New Roman"/>
              </a:rPr>
              <a:t>р</a:t>
            </a:r>
            <a:r>
              <a:rPr b="1" dirty="0" err="1">
                <a:latin typeface="Times New Roman"/>
                <a:cs typeface="Times New Roman"/>
              </a:rPr>
              <a:t>ог</a:t>
            </a:r>
            <a:r>
              <a:rPr b="1" spc="-10" dirty="0" err="1">
                <a:latin typeface="Times New Roman"/>
                <a:cs typeface="Times New Roman"/>
              </a:rPr>
              <a:t>р</a:t>
            </a:r>
            <a:r>
              <a:rPr b="1" dirty="0" err="1">
                <a:latin typeface="Times New Roman"/>
                <a:cs typeface="Times New Roman"/>
              </a:rPr>
              <a:t>амм</a:t>
            </a:r>
            <a:r>
              <a:rPr b="1" spc="10" dirty="0">
                <a:latin typeface="Times New Roman"/>
                <a:cs typeface="Times New Roman"/>
              </a:rPr>
              <a:t> </a:t>
            </a:r>
            <a:endParaRPr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object 2"/>
          <p:cNvSpPr>
            <a:spLocks noChangeArrowheads="1"/>
          </p:cNvSpPr>
          <p:nvPr/>
        </p:nvSpPr>
        <p:spPr bwMode="auto">
          <a:xfrm>
            <a:off x="285750" y="163513"/>
            <a:ext cx="8694738" cy="122396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457200" y="492125"/>
            <a:ext cx="8229600" cy="704850"/>
          </a:xfrm>
        </p:spPr>
        <p:txBody>
          <a:bodyPr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800" smtClean="0"/>
              <a:t>Сколько средств районного бюджета распределено в рамках муниципальных программ </a:t>
            </a:r>
          </a:p>
        </p:txBody>
      </p:sp>
      <p:sp>
        <p:nvSpPr>
          <p:cNvPr id="140291" name="object 4"/>
          <p:cNvSpPr>
            <a:spLocks noChangeArrowheads="1"/>
          </p:cNvSpPr>
          <p:nvPr/>
        </p:nvSpPr>
        <p:spPr bwMode="auto">
          <a:xfrm>
            <a:off x="8361363" y="6388100"/>
            <a:ext cx="719137" cy="288925"/>
          </a:xfrm>
          <a:custGeom>
            <a:avLst/>
            <a:gdLst>
              <a:gd name="T0" fmla="*/ 0 w 719201"/>
              <a:gd name="T1" fmla="*/ 0 h 288925"/>
              <a:gd name="T2" fmla="*/ 719201 w 719201"/>
              <a:gd name="T3" fmla="*/ 288925 h 288925"/>
            </a:gdLst>
            <a:ahLst/>
            <a:cxnLst/>
            <a:rect l="T0" t="T1" r="T2" b="T3"/>
            <a:pathLst>
              <a:path w="719201" h="288925">
                <a:moveTo>
                  <a:pt x="359537" y="0"/>
                </a:moveTo>
                <a:lnTo>
                  <a:pt x="301234" y="1890"/>
                </a:lnTo>
                <a:lnTo>
                  <a:pt x="245920" y="7363"/>
                </a:lnTo>
                <a:lnTo>
                  <a:pt x="194338" y="16122"/>
                </a:lnTo>
                <a:lnTo>
                  <a:pt x="147227" y="27870"/>
                </a:lnTo>
                <a:lnTo>
                  <a:pt x="105330" y="42308"/>
                </a:lnTo>
                <a:lnTo>
                  <a:pt x="69388" y="59140"/>
                </a:lnTo>
                <a:lnTo>
                  <a:pt x="28263" y="88227"/>
                </a:lnTo>
                <a:lnTo>
                  <a:pt x="4707" y="121027"/>
                </a:lnTo>
                <a:lnTo>
                  <a:pt x="0" y="144462"/>
                </a:lnTo>
                <a:lnTo>
                  <a:pt x="1192" y="156310"/>
                </a:lnTo>
                <a:lnTo>
                  <a:pt x="28263" y="200692"/>
                </a:lnTo>
                <a:lnTo>
                  <a:pt x="69388" y="229778"/>
                </a:lnTo>
                <a:lnTo>
                  <a:pt x="105330" y="246611"/>
                </a:lnTo>
                <a:lnTo>
                  <a:pt x="147227" y="261051"/>
                </a:lnTo>
                <a:lnTo>
                  <a:pt x="194338" y="272799"/>
                </a:lnTo>
                <a:lnTo>
                  <a:pt x="245920" y="281559"/>
                </a:lnTo>
                <a:lnTo>
                  <a:pt x="301234" y="287034"/>
                </a:lnTo>
                <a:lnTo>
                  <a:pt x="359537" y="288924"/>
                </a:lnTo>
                <a:lnTo>
                  <a:pt x="389033" y="288446"/>
                </a:lnTo>
                <a:lnTo>
                  <a:pt x="445965" y="284726"/>
                </a:lnTo>
                <a:lnTo>
                  <a:pt x="499530" y="277571"/>
                </a:lnTo>
                <a:lnTo>
                  <a:pt x="548988" y="267280"/>
                </a:lnTo>
                <a:lnTo>
                  <a:pt x="593598" y="254149"/>
                </a:lnTo>
                <a:lnTo>
                  <a:pt x="632620" y="238475"/>
                </a:lnTo>
                <a:lnTo>
                  <a:pt x="679054" y="210849"/>
                </a:lnTo>
                <a:lnTo>
                  <a:pt x="708747" y="179177"/>
                </a:lnTo>
                <a:lnTo>
                  <a:pt x="719201" y="144462"/>
                </a:lnTo>
                <a:lnTo>
                  <a:pt x="718008" y="132613"/>
                </a:lnTo>
                <a:lnTo>
                  <a:pt x="690935" y="88227"/>
                </a:lnTo>
                <a:lnTo>
                  <a:pt x="649804" y="59140"/>
                </a:lnTo>
                <a:lnTo>
                  <a:pt x="613854" y="42308"/>
                </a:lnTo>
                <a:lnTo>
                  <a:pt x="571946" y="27870"/>
                </a:lnTo>
                <a:lnTo>
                  <a:pt x="524819" y="16122"/>
                </a:lnTo>
                <a:lnTo>
                  <a:pt x="473215" y="7363"/>
                </a:lnTo>
                <a:lnTo>
                  <a:pt x="417874" y="1890"/>
                </a:lnTo>
                <a:lnTo>
                  <a:pt x="35953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0" y="6321425"/>
            <a:ext cx="374650" cy="5143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293" name="object 9"/>
          <p:cNvSpPr>
            <a:spLocks noChangeArrowheads="1"/>
          </p:cNvSpPr>
          <p:nvPr/>
        </p:nvSpPr>
        <p:spPr bwMode="auto">
          <a:xfrm>
            <a:off x="6383338" y="4505325"/>
            <a:ext cx="55562" cy="368300"/>
          </a:xfrm>
          <a:custGeom>
            <a:avLst/>
            <a:gdLst>
              <a:gd name="T0" fmla="*/ 0 w 56261"/>
              <a:gd name="T1" fmla="*/ 0 h 367792"/>
              <a:gd name="T2" fmla="*/ 56261 w 56261"/>
              <a:gd name="T3" fmla="*/ 367792 h 367792"/>
            </a:gdLst>
            <a:ahLst/>
            <a:cxnLst/>
            <a:rect l="T0" t="T1" r="T2" b="T3"/>
            <a:pathLst>
              <a:path w="56261" h="367792">
                <a:moveTo>
                  <a:pt x="0" y="0"/>
                </a:moveTo>
                <a:lnTo>
                  <a:pt x="0" y="201041"/>
                </a:lnTo>
                <a:lnTo>
                  <a:pt x="56261" y="201041"/>
                </a:lnTo>
                <a:lnTo>
                  <a:pt x="56261" y="367792"/>
                </a:lnTo>
              </a:path>
            </a:pathLst>
          </a:custGeom>
          <a:noFill/>
          <a:ln w="25400">
            <a:solidFill>
              <a:srgbClr val="4674AB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294" name="object 10"/>
          <p:cNvSpPr>
            <a:spLocks noChangeArrowheads="1"/>
          </p:cNvSpPr>
          <p:nvPr/>
        </p:nvSpPr>
        <p:spPr bwMode="auto">
          <a:xfrm>
            <a:off x="4727575" y="2700338"/>
            <a:ext cx="1655763" cy="523875"/>
          </a:xfrm>
          <a:custGeom>
            <a:avLst/>
            <a:gdLst>
              <a:gd name="T0" fmla="*/ 0 w 1655952"/>
              <a:gd name="T1" fmla="*/ 0 h 523493"/>
              <a:gd name="T2" fmla="*/ 1655952 w 1655952"/>
              <a:gd name="T3" fmla="*/ 523493 h 523493"/>
            </a:gdLst>
            <a:ahLst/>
            <a:cxnLst/>
            <a:rect l="T0" t="T1" r="T2" b="T3"/>
            <a:pathLst>
              <a:path w="1655952" h="523493">
                <a:moveTo>
                  <a:pt x="0" y="0"/>
                </a:moveTo>
                <a:lnTo>
                  <a:pt x="0" y="356742"/>
                </a:lnTo>
                <a:lnTo>
                  <a:pt x="1655952" y="356742"/>
                </a:lnTo>
                <a:lnTo>
                  <a:pt x="1655952" y="523493"/>
                </a:lnTo>
              </a:path>
            </a:pathLst>
          </a:custGeom>
          <a:noFill/>
          <a:ln w="25400">
            <a:solidFill>
              <a:srgbClr val="3C6695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295" name="object 11"/>
          <p:cNvSpPr>
            <a:spLocks noChangeArrowheads="1"/>
          </p:cNvSpPr>
          <p:nvPr/>
        </p:nvSpPr>
        <p:spPr bwMode="auto">
          <a:xfrm>
            <a:off x="3132138" y="4524375"/>
            <a:ext cx="15875" cy="368300"/>
          </a:xfrm>
          <a:custGeom>
            <a:avLst/>
            <a:gdLst>
              <a:gd name="T0" fmla="*/ 0 w 16509"/>
              <a:gd name="T1" fmla="*/ 0 h 367792"/>
              <a:gd name="T2" fmla="*/ 16509 w 16509"/>
              <a:gd name="T3" fmla="*/ 367792 h 367792"/>
            </a:gdLst>
            <a:ahLst/>
            <a:cxnLst/>
            <a:rect l="T0" t="T1" r="T2" b="T3"/>
            <a:pathLst>
              <a:path w="16509" h="367792">
                <a:moveTo>
                  <a:pt x="0" y="0"/>
                </a:moveTo>
                <a:lnTo>
                  <a:pt x="0" y="201168"/>
                </a:lnTo>
                <a:lnTo>
                  <a:pt x="16509" y="201168"/>
                </a:lnTo>
                <a:lnTo>
                  <a:pt x="16509" y="367792"/>
                </a:lnTo>
              </a:path>
            </a:pathLst>
          </a:custGeom>
          <a:noFill/>
          <a:ln w="25400">
            <a:solidFill>
              <a:srgbClr val="4674AB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296" name="object 12"/>
          <p:cNvSpPr>
            <a:spLocks noChangeArrowheads="1"/>
          </p:cNvSpPr>
          <p:nvPr/>
        </p:nvSpPr>
        <p:spPr bwMode="auto">
          <a:xfrm>
            <a:off x="3132138" y="2700338"/>
            <a:ext cx="1595437" cy="523875"/>
          </a:xfrm>
          <a:custGeom>
            <a:avLst/>
            <a:gdLst>
              <a:gd name="T0" fmla="*/ 0 w 1595120"/>
              <a:gd name="T1" fmla="*/ 0 h 523493"/>
              <a:gd name="T2" fmla="*/ 1595120 w 1595120"/>
              <a:gd name="T3" fmla="*/ 523493 h 523493"/>
            </a:gdLst>
            <a:ahLst/>
            <a:cxnLst/>
            <a:rect l="T0" t="T1" r="T2" b="T3"/>
            <a:pathLst>
              <a:path w="1595120" h="523493">
                <a:moveTo>
                  <a:pt x="1595120" y="0"/>
                </a:moveTo>
                <a:lnTo>
                  <a:pt x="1595120" y="356742"/>
                </a:lnTo>
                <a:lnTo>
                  <a:pt x="0" y="356742"/>
                </a:lnTo>
                <a:lnTo>
                  <a:pt x="0" y="523493"/>
                </a:lnTo>
              </a:path>
            </a:pathLst>
          </a:custGeom>
          <a:noFill/>
          <a:ln w="25400">
            <a:solidFill>
              <a:srgbClr val="3C6695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297" name="object 15"/>
          <p:cNvSpPr>
            <a:spLocks noChangeArrowheads="1"/>
          </p:cNvSpPr>
          <p:nvPr/>
        </p:nvSpPr>
        <p:spPr bwMode="auto">
          <a:xfrm>
            <a:off x="2835275" y="1747838"/>
            <a:ext cx="4183063" cy="1143000"/>
          </a:xfrm>
          <a:custGeom>
            <a:avLst/>
            <a:gdLst>
              <a:gd name="T0" fmla="*/ 0 w 4182490"/>
              <a:gd name="T1" fmla="*/ 0 h 1142873"/>
              <a:gd name="T2" fmla="*/ 4182490 w 4182490"/>
              <a:gd name="T3" fmla="*/ 1142873 h 1142873"/>
            </a:gdLst>
            <a:ahLst/>
            <a:cxnLst/>
            <a:rect l="T0" t="T1" r="T2" b="T3"/>
            <a:pathLst>
              <a:path w="4182490" h="1142873">
                <a:moveTo>
                  <a:pt x="4068191" y="0"/>
                </a:moveTo>
                <a:lnTo>
                  <a:pt x="103594" y="494"/>
                </a:lnTo>
                <a:lnTo>
                  <a:pt x="62897" y="12185"/>
                </a:lnTo>
                <a:lnTo>
                  <a:pt x="30009" y="37105"/>
                </a:lnTo>
                <a:lnTo>
                  <a:pt x="8016" y="72171"/>
                </a:lnTo>
                <a:lnTo>
                  <a:pt x="0" y="114300"/>
                </a:lnTo>
                <a:lnTo>
                  <a:pt x="494" y="1039278"/>
                </a:lnTo>
                <a:lnTo>
                  <a:pt x="12185" y="1079975"/>
                </a:lnTo>
                <a:lnTo>
                  <a:pt x="37105" y="1112863"/>
                </a:lnTo>
                <a:lnTo>
                  <a:pt x="72171" y="1134856"/>
                </a:lnTo>
                <a:lnTo>
                  <a:pt x="114300" y="1142873"/>
                </a:lnTo>
                <a:lnTo>
                  <a:pt x="4078896" y="1142378"/>
                </a:lnTo>
                <a:lnTo>
                  <a:pt x="4119593" y="1130687"/>
                </a:lnTo>
                <a:lnTo>
                  <a:pt x="4152481" y="1105767"/>
                </a:lnTo>
                <a:lnTo>
                  <a:pt x="4174474" y="1070701"/>
                </a:lnTo>
                <a:lnTo>
                  <a:pt x="4182491" y="1028573"/>
                </a:lnTo>
                <a:lnTo>
                  <a:pt x="4181996" y="103594"/>
                </a:lnTo>
                <a:lnTo>
                  <a:pt x="4170305" y="62897"/>
                </a:lnTo>
                <a:lnTo>
                  <a:pt x="4145385" y="30009"/>
                </a:lnTo>
                <a:lnTo>
                  <a:pt x="4110319" y="8016"/>
                </a:lnTo>
                <a:lnTo>
                  <a:pt x="4068191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298" name="object 16"/>
          <p:cNvSpPr>
            <a:spLocks noChangeArrowheads="1"/>
          </p:cNvSpPr>
          <p:nvPr/>
        </p:nvSpPr>
        <p:spPr bwMode="auto">
          <a:xfrm>
            <a:off x="2835275" y="1747838"/>
            <a:ext cx="4183063" cy="1143000"/>
          </a:xfrm>
          <a:custGeom>
            <a:avLst/>
            <a:gdLst>
              <a:gd name="T0" fmla="*/ 0 w 4182490"/>
              <a:gd name="T1" fmla="*/ 0 h 1142873"/>
              <a:gd name="T2" fmla="*/ 4182490 w 4182490"/>
              <a:gd name="T3" fmla="*/ 1142873 h 1142873"/>
            </a:gdLst>
            <a:ahLst/>
            <a:cxnLst/>
            <a:rect l="T0" t="T1" r="T2" b="T3"/>
            <a:pathLst>
              <a:path w="4182490" h="1142873">
                <a:moveTo>
                  <a:pt x="0" y="114300"/>
                </a:moveTo>
                <a:lnTo>
                  <a:pt x="8016" y="72171"/>
                </a:lnTo>
                <a:lnTo>
                  <a:pt x="30009" y="37105"/>
                </a:lnTo>
                <a:lnTo>
                  <a:pt x="62897" y="12185"/>
                </a:lnTo>
                <a:lnTo>
                  <a:pt x="103594" y="494"/>
                </a:lnTo>
                <a:lnTo>
                  <a:pt x="4068191" y="0"/>
                </a:lnTo>
                <a:lnTo>
                  <a:pt x="4082828" y="928"/>
                </a:lnTo>
                <a:lnTo>
                  <a:pt x="4122944" y="13946"/>
                </a:lnTo>
                <a:lnTo>
                  <a:pt x="4154971" y="39913"/>
                </a:lnTo>
                <a:lnTo>
                  <a:pt x="4175824" y="75747"/>
                </a:lnTo>
                <a:lnTo>
                  <a:pt x="4182491" y="1028573"/>
                </a:lnTo>
                <a:lnTo>
                  <a:pt x="4181562" y="1043210"/>
                </a:lnTo>
                <a:lnTo>
                  <a:pt x="4168544" y="1083326"/>
                </a:lnTo>
                <a:lnTo>
                  <a:pt x="4142577" y="1115353"/>
                </a:lnTo>
                <a:lnTo>
                  <a:pt x="4106743" y="1136206"/>
                </a:lnTo>
                <a:lnTo>
                  <a:pt x="114300" y="1142873"/>
                </a:lnTo>
                <a:lnTo>
                  <a:pt x="99662" y="1141944"/>
                </a:lnTo>
                <a:lnTo>
                  <a:pt x="59546" y="1128926"/>
                </a:lnTo>
                <a:lnTo>
                  <a:pt x="27519" y="1102959"/>
                </a:lnTo>
                <a:lnTo>
                  <a:pt x="6666" y="1067125"/>
                </a:lnTo>
                <a:lnTo>
                  <a:pt x="0" y="114300"/>
                </a:lnTo>
                <a:close/>
              </a:path>
            </a:pathLst>
          </a:custGeom>
          <a:noFill/>
          <a:ln w="25400">
            <a:solidFill>
              <a:srgbClr val="4F81BC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3757613" y="2271713"/>
            <a:ext cx="2336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255 017,8 </a:t>
            </a:r>
            <a:r>
              <a:rPr lang="ru-RU" sz="2200" b="1" dirty="0">
                <a:latin typeface="Candara" pitchFamily="34" charset="0"/>
              </a:rPr>
              <a:t>тыс.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0" name="object 19"/>
          <p:cNvSpPr>
            <a:spLocks noChangeArrowheads="1"/>
          </p:cNvSpPr>
          <p:nvPr/>
        </p:nvSpPr>
        <p:spPr bwMode="auto">
          <a:xfrm>
            <a:off x="1676400" y="3224213"/>
            <a:ext cx="2911475" cy="1300162"/>
          </a:xfrm>
          <a:custGeom>
            <a:avLst/>
            <a:gdLst>
              <a:gd name="T0" fmla="*/ 0 w 2911855"/>
              <a:gd name="T1" fmla="*/ 0 h 1300861"/>
              <a:gd name="T2" fmla="*/ 2911855 w 2911855"/>
              <a:gd name="T3" fmla="*/ 1300861 h 1300861"/>
            </a:gdLst>
            <a:ahLst/>
            <a:cxnLst/>
            <a:rect l="T0" t="T1" r="T2" b="T3"/>
            <a:pathLst>
              <a:path w="2911855" h="1300861">
                <a:moveTo>
                  <a:pt x="2781808" y="0"/>
                </a:moveTo>
                <a:lnTo>
                  <a:pt x="122936" y="191"/>
                </a:lnTo>
                <a:lnTo>
                  <a:pt x="81252" y="9468"/>
                </a:lnTo>
                <a:lnTo>
                  <a:pt x="45810" y="30970"/>
                </a:lnTo>
                <a:lnTo>
                  <a:pt x="19002" y="62327"/>
                </a:lnTo>
                <a:lnTo>
                  <a:pt x="3217" y="101167"/>
                </a:lnTo>
                <a:lnTo>
                  <a:pt x="0" y="130048"/>
                </a:lnTo>
                <a:lnTo>
                  <a:pt x="191" y="1177936"/>
                </a:lnTo>
                <a:lnTo>
                  <a:pt x="9484" y="1219661"/>
                </a:lnTo>
                <a:lnTo>
                  <a:pt x="31012" y="1255102"/>
                </a:lnTo>
                <a:lnTo>
                  <a:pt x="62383" y="1281888"/>
                </a:lnTo>
                <a:lnTo>
                  <a:pt x="101206" y="1297649"/>
                </a:lnTo>
                <a:lnTo>
                  <a:pt x="130048" y="1300861"/>
                </a:lnTo>
                <a:lnTo>
                  <a:pt x="2788931" y="1300669"/>
                </a:lnTo>
                <a:lnTo>
                  <a:pt x="2830656" y="1291392"/>
                </a:lnTo>
                <a:lnTo>
                  <a:pt x="2866097" y="1269890"/>
                </a:lnTo>
                <a:lnTo>
                  <a:pt x="2892883" y="1238533"/>
                </a:lnTo>
                <a:lnTo>
                  <a:pt x="2908644" y="1199693"/>
                </a:lnTo>
                <a:lnTo>
                  <a:pt x="2911856" y="1170813"/>
                </a:lnTo>
                <a:lnTo>
                  <a:pt x="2911664" y="122924"/>
                </a:lnTo>
                <a:lnTo>
                  <a:pt x="2902387" y="81199"/>
                </a:lnTo>
                <a:lnTo>
                  <a:pt x="2880885" y="45758"/>
                </a:lnTo>
                <a:lnTo>
                  <a:pt x="2849528" y="18972"/>
                </a:lnTo>
                <a:lnTo>
                  <a:pt x="2810688" y="3211"/>
                </a:lnTo>
                <a:lnTo>
                  <a:pt x="2781808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301" name="object 20"/>
          <p:cNvSpPr>
            <a:spLocks noChangeArrowheads="1"/>
          </p:cNvSpPr>
          <p:nvPr/>
        </p:nvSpPr>
        <p:spPr bwMode="auto">
          <a:xfrm>
            <a:off x="1676400" y="3224213"/>
            <a:ext cx="2911475" cy="1300162"/>
          </a:xfrm>
          <a:custGeom>
            <a:avLst/>
            <a:gdLst>
              <a:gd name="T0" fmla="*/ 0 w 2911855"/>
              <a:gd name="T1" fmla="*/ 0 h 1300861"/>
              <a:gd name="T2" fmla="*/ 2911855 w 2911855"/>
              <a:gd name="T3" fmla="*/ 1300861 h 1300861"/>
            </a:gdLst>
            <a:ahLst/>
            <a:cxnLst/>
            <a:rect l="T0" t="T1" r="T2" b="T3"/>
            <a:pathLst>
              <a:path w="2911855" h="1300861">
                <a:moveTo>
                  <a:pt x="0" y="130048"/>
                </a:moveTo>
                <a:lnTo>
                  <a:pt x="7106" y="87535"/>
                </a:lnTo>
                <a:lnTo>
                  <a:pt x="26831" y="50926"/>
                </a:lnTo>
                <a:lnTo>
                  <a:pt x="56783" y="22590"/>
                </a:lnTo>
                <a:lnTo>
                  <a:pt x="94571" y="4900"/>
                </a:lnTo>
                <a:lnTo>
                  <a:pt x="2781808" y="0"/>
                </a:lnTo>
                <a:lnTo>
                  <a:pt x="2796488" y="817"/>
                </a:lnTo>
                <a:lnTo>
                  <a:pt x="2837296" y="12376"/>
                </a:lnTo>
                <a:lnTo>
                  <a:pt x="2871411" y="35751"/>
                </a:lnTo>
                <a:lnTo>
                  <a:pt x="2896461" y="68570"/>
                </a:lnTo>
                <a:lnTo>
                  <a:pt x="2910077" y="108464"/>
                </a:lnTo>
                <a:lnTo>
                  <a:pt x="2911856" y="1170813"/>
                </a:lnTo>
                <a:lnTo>
                  <a:pt x="2911038" y="1185493"/>
                </a:lnTo>
                <a:lnTo>
                  <a:pt x="2899479" y="1226301"/>
                </a:lnTo>
                <a:lnTo>
                  <a:pt x="2876104" y="1260416"/>
                </a:lnTo>
                <a:lnTo>
                  <a:pt x="2843285" y="1285466"/>
                </a:lnTo>
                <a:lnTo>
                  <a:pt x="2803391" y="1299082"/>
                </a:lnTo>
                <a:lnTo>
                  <a:pt x="130048" y="1300861"/>
                </a:lnTo>
                <a:lnTo>
                  <a:pt x="115390" y="1300043"/>
                </a:lnTo>
                <a:lnTo>
                  <a:pt x="74614" y="1288484"/>
                </a:lnTo>
                <a:lnTo>
                  <a:pt x="40493" y="1265109"/>
                </a:lnTo>
                <a:lnTo>
                  <a:pt x="15419" y="1232290"/>
                </a:lnTo>
                <a:lnTo>
                  <a:pt x="1782" y="1192396"/>
                </a:lnTo>
                <a:lnTo>
                  <a:pt x="0" y="130048"/>
                </a:lnTo>
                <a:close/>
              </a:path>
            </a:pathLst>
          </a:custGeom>
          <a:noFill/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302" name="object 21"/>
          <p:cNvSpPr>
            <a:spLocks noChangeArrowheads="1"/>
          </p:cNvSpPr>
          <p:nvPr/>
        </p:nvSpPr>
        <p:spPr bwMode="auto">
          <a:xfrm>
            <a:off x="1876425" y="3413125"/>
            <a:ext cx="2911475" cy="1301750"/>
          </a:xfrm>
          <a:custGeom>
            <a:avLst/>
            <a:gdLst>
              <a:gd name="T0" fmla="*/ 0 w 2911855"/>
              <a:gd name="T1" fmla="*/ 0 h 1300860"/>
              <a:gd name="T2" fmla="*/ 2911855 w 2911855"/>
              <a:gd name="T3" fmla="*/ 1300860 h 1300860"/>
            </a:gdLst>
            <a:ahLst/>
            <a:cxnLst/>
            <a:rect l="T0" t="T1" r="T2" b="T3"/>
            <a:pathLst>
              <a:path w="2911855" h="1300860">
                <a:moveTo>
                  <a:pt x="2781808" y="0"/>
                </a:moveTo>
                <a:lnTo>
                  <a:pt x="122924" y="191"/>
                </a:lnTo>
                <a:lnTo>
                  <a:pt x="81199" y="9468"/>
                </a:lnTo>
                <a:lnTo>
                  <a:pt x="45758" y="30970"/>
                </a:lnTo>
                <a:lnTo>
                  <a:pt x="18972" y="62327"/>
                </a:lnTo>
                <a:lnTo>
                  <a:pt x="3211" y="101167"/>
                </a:lnTo>
                <a:lnTo>
                  <a:pt x="0" y="130047"/>
                </a:lnTo>
                <a:lnTo>
                  <a:pt x="191" y="1177924"/>
                </a:lnTo>
                <a:lnTo>
                  <a:pt x="9468" y="1219608"/>
                </a:lnTo>
                <a:lnTo>
                  <a:pt x="30970" y="1255050"/>
                </a:lnTo>
                <a:lnTo>
                  <a:pt x="62327" y="1281858"/>
                </a:lnTo>
                <a:lnTo>
                  <a:pt x="101167" y="1297643"/>
                </a:lnTo>
                <a:lnTo>
                  <a:pt x="130048" y="1300860"/>
                </a:lnTo>
                <a:lnTo>
                  <a:pt x="2788919" y="1300669"/>
                </a:lnTo>
                <a:lnTo>
                  <a:pt x="2830603" y="1291376"/>
                </a:lnTo>
                <a:lnTo>
                  <a:pt x="2866045" y="1269848"/>
                </a:lnTo>
                <a:lnTo>
                  <a:pt x="2892853" y="1238477"/>
                </a:lnTo>
                <a:lnTo>
                  <a:pt x="2908638" y="1199654"/>
                </a:lnTo>
                <a:lnTo>
                  <a:pt x="2911856" y="1170812"/>
                </a:lnTo>
                <a:lnTo>
                  <a:pt x="2911664" y="122924"/>
                </a:lnTo>
                <a:lnTo>
                  <a:pt x="2902371" y="81199"/>
                </a:lnTo>
                <a:lnTo>
                  <a:pt x="2880843" y="45758"/>
                </a:lnTo>
                <a:lnTo>
                  <a:pt x="2849472" y="18972"/>
                </a:lnTo>
                <a:lnTo>
                  <a:pt x="2810649" y="3211"/>
                </a:lnTo>
                <a:lnTo>
                  <a:pt x="2781808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303" name="object 22"/>
          <p:cNvSpPr>
            <a:spLocks noChangeArrowheads="1"/>
          </p:cNvSpPr>
          <p:nvPr/>
        </p:nvSpPr>
        <p:spPr bwMode="auto">
          <a:xfrm>
            <a:off x="1876425" y="3413125"/>
            <a:ext cx="2911475" cy="1301750"/>
          </a:xfrm>
          <a:custGeom>
            <a:avLst/>
            <a:gdLst>
              <a:gd name="T0" fmla="*/ 0 w 2911855"/>
              <a:gd name="T1" fmla="*/ 0 h 1300860"/>
              <a:gd name="T2" fmla="*/ 2911855 w 2911855"/>
              <a:gd name="T3" fmla="*/ 1300860 h 1300860"/>
            </a:gdLst>
            <a:ahLst/>
            <a:cxnLst/>
            <a:rect l="T0" t="T1" r="T2" b="T3"/>
            <a:pathLst>
              <a:path w="2911855" h="1300860">
                <a:moveTo>
                  <a:pt x="0" y="130047"/>
                </a:moveTo>
                <a:lnTo>
                  <a:pt x="7093" y="87535"/>
                </a:lnTo>
                <a:lnTo>
                  <a:pt x="26793" y="50926"/>
                </a:lnTo>
                <a:lnTo>
                  <a:pt x="56728" y="22590"/>
                </a:lnTo>
                <a:lnTo>
                  <a:pt x="94526" y="4900"/>
                </a:lnTo>
                <a:lnTo>
                  <a:pt x="2781808" y="0"/>
                </a:lnTo>
                <a:lnTo>
                  <a:pt x="2796465" y="817"/>
                </a:lnTo>
                <a:lnTo>
                  <a:pt x="2837241" y="12376"/>
                </a:lnTo>
                <a:lnTo>
                  <a:pt x="2871362" y="35751"/>
                </a:lnTo>
                <a:lnTo>
                  <a:pt x="2896436" y="68570"/>
                </a:lnTo>
                <a:lnTo>
                  <a:pt x="2910073" y="108464"/>
                </a:lnTo>
                <a:lnTo>
                  <a:pt x="2911856" y="1170812"/>
                </a:lnTo>
                <a:lnTo>
                  <a:pt x="2911036" y="1185470"/>
                </a:lnTo>
                <a:lnTo>
                  <a:pt x="2899458" y="1226246"/>
                </a:lnTo>
                <a:lnTo>
                  <a:pt x="2876058" y="1260367"/>
                </a:lnTo>
                <a:lnTo>
                  <a:pt x="2843228" y="1285441"/>
                </a:lnTo>
                <a:lnTo>
                  <a:pt x="2803360" y="1299078"/>
                </a:lnTo>
                <a:lnTo>
                  <a:pt x="130048" y="1300860"/>
                </a:lnTo>
                <a:lnTo>
                  <a:pt x="115367" y="1300041"/>
                </a:lnTo>
                <a:lnTo>
                  <a:pt x="74559" y="1288463"/>
                </a:lnTo>
                <a:lnTo>
                  <a:pt x="40444" y="1265063"/>
                </a:lnTo>
                <a:lnTo>
                  <a:pt x="15394" y="1232233"/>
                </a:lnTo>
                <a:lnTo>
                  <a:pt x="1778" y="1192365"/>
                </a:lnTo>
                <a:lnTo>
                  <a:pt x="0" y="130047"/>
                </a:lnTo>
                <a:close/>
              </a:path>
            </a:pathLst>
          </a:custGeom>
          <a:noFill/>
          <a:ln w="25400">
            <a:solidFill>
              <a:srgbClr val="4F81BC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2195513" y="3429000"/>
            <a:ext cx="2054225" cy="124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>
              <a:lnSpc>
                <a:spcPct val="92000"/>
              </a:lnSpc>
            </a:pPr>
            <a:r>
              <a:rPr lang="ru-RU" sz="2200" b="1" dirty="0">
                <a:latin typeface="Candara" pitchFamily="34" charset="0"/>
              </a:rPr>
              <a:t>Программные расходы по </a:t>
            </a:r>
            <a:r>
              <a:rPr lang="ru-RU" sz="2200" b="1" dirty="0" smtClean="0">
                <a:latin typeface="Candara" pitchFamily="34" charset="0"/>
              </a:rPr>
              <a:t>13 </a:t>
            </a:r>
            <a:r>
              <a:rPr lang="ru-RU" sz="2200" b="1" dirty="0" err="1">
                <a:latin typeface="Candara" pitchFamily="34" charset="0"/>
              </a:rPr>
              <a:t>муниципальнымпрограммам</a:t>
            </a:r>
            <a:r>
              <a:rPr lang="ru-RU" sz="2200" b="1" dirty="0">
                <a:latin typeface="Candara" pitchFamily="34" charset="0"/>
              </a:rPr>
              <a:t>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5" name="object 24"/>
          <p:cNvSpPr>
            <a:spLocks noChangeArrowheads="1"/>
          </p:cNvSpPr>
          <p:nvPr/>
        </p:nvSpPr>
        <p:spPr bwMode="auto">
          <a:xfrm>
            <a:off x="2247900" y="4892675"/>
            <a:ext cx="1800225" cy="1143000"/>
          </a:xfrm>
          <a:custGeom>
            <a:avLst/>
            <a:gdLst>
              <a:gd name="T0" fmla="*/ 0 w 1799843"/>
              <a:gd name="T1" fmla="*/ 0 h 1142936"/>
              <a:gd name="T2" fmla="*/ 1799843 w 1799843"/>
              <a:gd name="T3" fmla="*/ 1142936 h 1142936"/>
            </a:gdLst>
            <a:ahLst/>
            <a:cxnLst/>
            <a:rect l="T0" t="T1" r="T2" b="T3"/>
            <a:pathLst>
              <a:path w="1799843" h="1142936">
                <a:moveTo>
                  <a:pt x="1685543" y="0"/>
                </a:moveTo>
                <a:lnTo>
                  <a:pt x="103594" y="494"/>
                </a:lnTo>
                <a:lnTo>
                  <a:pt x="62897" y="12185"/>
                </a:lnTo>
                <a:lnTo>
                  <a:pt x="30009" y="37105"/>
                </a:lnTo>
                <a:lnTo>
                  <a:pt x="8016" y="72171"/>
                </a:lnTo>
                <a:lnTo>
                  <a:pt x="0" y="114299"/>
                </a:lnTo>
                <a:lnTo>
                  <a:pt x="493" y="1039344"/>
                </a:lnTo>
                <a:lnTo>
                  <a:pt x="12182" y="1080043"/>
                </a:lnTo>
                <a:lnTo>
                  <a:pt x="37102" y="1112929"/>
                </a:lnTo>
                <a:lnTo>
                  <a:pt x="72169" y="1134921"/>
                </a:lnTo>
                <a:lnTo>
                  <a:pt x="114300" y="1142936"/>
                </a:lnTo>
                <a:lnTo>
                  <a:pt x="1696239" y="1142442"/>
                </a:lnTo>
                <a:lnTo>
                  <a:pt x="1736940" y="1130756"/>
                </a:lnTo>
                <a:lnTo>
                  <a:pt x="1769831" y="1105840"/>
                </a:lnTo>
                <a:lnTo>
                  <a:pt x="1791826" y="1070777"/>
                </a:lnTo>
                <a:lnTo>
                  <a:pt x="1799843" y="1028649"/>
                </a:lnTo>
                <a:lnTo>
                  <a:pt x="1799349" y="103594"/>
                </a:lnTo>
                <a:lnTo>
                  <a:pt x="1787658" y="62897"/>
                </a:lnTo>
                <a:lnTo>
                  <a:pt x="1762738" y="30009"/>
                </a:lnTo>
                <a:lnTo>
                  <a:pt x="1727672" y="8016"/>
                </a:lnTo>
                <a:lnTo>
                  <a:pt x="1685543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306" name="object 25"/>
          <p:cNvSpPr>
            <a:spLocks noChangeArrowheads="1"/>
          </p:cNvSpPr>
          <p:nvPr/>
        </p:nvSpPr>
        <p:spPr bwMode="auto">
          <a:xfrm>
            <a:off x="2247900" y="4892675"/>
            <a:ext cx="1800225" cy="1143000"/>
          </a:xfrm>
          <a:custGeom>
            <a:avLst/>
            <a:gdLst>
              <a:gd name="T0" fmla="*/ 0 w 1799843"/>
              <a:gd name="T1" fmla="*/ 0 h 1142936"/>
              <a:gd name="T2" fmla="*/ 1799843 w 1799843"/>
              <a:gd name="T3" fmla="*/ 1142936 h 1142936"/>
            </a:gdLst>
            <a:ahLst/>
            <a:cxnLst/>
            <a:rect l="T0" t="T1" r="T2" b="T3"/>
            <a:pathLst>
              <a:path w="1799843" h="1142936">
                <a:moveTo>
                  <a:pt x="0" y="114299"/>
                </a:moveTo>
                <a:lnTo>
                  <a:pt x="8016" y="72171"/>
                </a:lnTo>
                <a:lnTo>
                  <a:pt x="30009" y="37105"/>
                </a:lnTo>
                <a:lnTo>
                  <a:pt x="62897" y="12185"/>
                </a:lnTo>
                <a:lnTo>
                  <a:pt x="103594" y="494"/>
                </a:lnTo>
                <a:lnTo>
                  <a:pt x="1685543" y="0"/>
                </a:lnTo>
                <a:lnTo>
                  <a:pt x="1700181" y="928"/>
                </a:lnTo>
                <a:lnTo>
                  <a:pt x="1740297" y="13946"/>
                </a:lnTo>
                <a:lnTo>
                  <a:pt x="1772324" y="39913"/>
                </a:lnTo>
                <a:lnTo>
                  <a:pt x="1793177" y="75747"/>
                </a:lnTo>
                <a:lnTo>
                  <a:pt x="1799843" y="1028649"/>
                </a:lnTo>
                <a:lnTo>
                  <a:pt x="1798915" y="1043286"/>
                </a:lnTo>
                <a:lnTo>
                  <a:pt x="1785895" y="1083402"/>
                </a:lnTo>
                <a:lnTo>
                  <a:pt x="1759925" y="1115425"/>
                </a:lnTo>
                <a:lnTo>
                  <a:pt x="1724089" y="1136273"/>
                </a:lnTo>
                <a:lnTo>
                  <a:pt x="114300" y="1142936"/>
                </a:lnTo>
                <a:lnTo>
                  <a:pt x="99662" y="1142007"/>
                </a:lnTo>
                <a:lnTo>
                  <a:pt x="59543" y="1128991"/>
                </a:lnTo>
                <a:lnTo>
                  <a:pt x="27516" y="1103025"/>
                </a:lnTo>
                <a:lnTo>
                  <a:pt x="6664" y="1067192"/>
                </a:lnTo>
                <a:lnTo>
                  <a:pt x="0" y="114299"/>
                </a:lnTo>
                <a:close/>
              </a:path>
            </a:pathLst>
          </a:custGeom>
          <a:noFill/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307" name="object 26"/>
          <p:cNvSpPr>
            <a:spLocks noChangeArrowheads="1"/>
          </p:cNvSpPr>
          <p:nvPr/>
        </p:nvSpPr>
        <p:spPr bwMode="auto">
          <a:xfrm>
            <a:off x="2447925" y="5081588"/>
            <a:ext cx="1800225" cy="1143000"/>
          </a:xfrm>
          <a:custGeom>
            <a:avLst/>
            <a:gdLst>
              <a:gd name="T0" fmla="*/ 0 w 1799843"/>
              <a:gd name="T1" fmla="*/ 0 h 1142923"/>
              <a:gd name="T2" fmla="*/ 1799843 w 1799843"/>
              <a:gd name="T3" fmla="*/ 1142923 h 1142923"/>
            </a:gdLst>
            <a:ahLst/>
            <a:cxnLst/>
            <a:rect l="T0" t="T1" r="T2" b="T3"/>
            <a:pathLst>
              <a:path w="1799843" h="1142923">
                <a:moveTo>
                  <a:pt x="1685543" y="0"/>
                </a:moveTo>
                <a:lnTo>
                  <a:pt x="103594" y="494"/>
                </a:lnTo>
                <a:lnTo>
                  <a:pt x="62897" y="12185"/>
                </a:lnTo>
                <a:lnTo>
                  <a:pt x="30009" y="37105"/>
                </a:lnTo>
                <a:lnTo>
                  <a:pt x="8016" y="72171"/>
                </a:lnTo>
                <a:lnTo>
                  <a:pt x="0" y="114300"/>
                </a:lnTo>
                <a:lnTo>
                  <a:pt x="493" y="1039331"/>
                </a:lnTo>
                <a:lnTo>
                  <a:pt x="12182" y="1080030"/>
                </a:lnTo>
                <a:lnTo>
                  <a:pt x="37102" y="1112916"/>
                </a:lnTo>
                <a:lnTo>
                  <a:pt x="72169" y="1134908"/>
                </a:lnTo>
                <a:lnTo>
                  <a:pt x="114300" y="1142923"/>
                </a:lnTo>
                <a:lnTo>
                  <a:pt x="1696239" y="1142429"/>
                </a:lnTo>
                <a:lnTo>
                  <a:pt x="1736940" y="1130743"/>
                </a:lnTo>
                <a:lnTo>
                  <a:pt x="1769831" y="1105828"/>
                </a:lnTo>
                <a:lnTo>
                  <a:pt x="1791826" y="1070765"/>
                </a:lnTo>
                <a:lnTo>
                  <a:pt x="1799843" y="1028636"/>
                </a:lnTo>
                <a:lnTo>
                  <a:pt x="1799349" y="103594"/>
                </a:lnTo>
                <a:lnTo>
                  <a:pt x="1787658" y="62897"/>
                </a:lnTo>
                <a:lnTo>
                  <a:pt x="1762738" y="30009"/>
                </a:lnTo>
                <a:lnTo>
                  <a:pt x="1727672" y="8016"/>
                </a:lnTo>
                <a:lnTo>
                  <a:pt x="168554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308" name="object 27"/>
          <p:cNvSpPr>
            <a:spLocks noChangeArrowheads="1"/>
          </p:cNvSpPr>
          <p:nvPr/>
        </p:nvSpPr>
        <p:spPr bwMode="auto">
          <a:xfrm>
            <a:off x="2447925" y="5081588"/>
            <a:ext cx="1800225" cy="1143000"/>
          </a:xfrm>
          <a:custGeom>
            <a:avLst/>
            <a:gdLst>
              <a:gd name="T0" fmla="*/ 0 w 1799843"/>
              <a:gd name="T1" fmla="*/ 0 h 1142923"/>
              <a:gd name="T2" fmla="*/ 1799843 w 1799843"/>
              <a:gd name="T3" fmla="*/ 1142923 h 1142923"/>
            </a:gdLst>
            <a:ahLst/>
            <a:cxnLst/>
            <a:rect l="T0" t="T1" r="T2" b="T3"/>
            <a:pathLst>
              <a:path w="1799843" h="1142923">
                <a:moveTo>
                  <a:pt x="0" y="114300"/>
                </a:moveTo>
                <a:lnTo>
                  <a:pt x="8016" y="72171"/>
                </a:lnTo>
                <a:lnTo>
                  <a:pt x="30009" y="37105"/>
                </a:lnTo>
                <a:lnTo>
                  <a:pt x="62897" y="12185"/>
                </a:lnTo>
                <a:lnTo>
                  <a:pt x="103594" y="494"/>
                </a:lnTo>
                <a:lnTo>
                  <a:pt x="1685543" y="0"/>
                </a:lnTo>
                <a:lnTo>
                  <a:pt x="1700181" y="928"/>
                </a:lnTo>
                <a:lnTo>
                  <a:pt x="1740297" y="13946"/>
                </a:lnTo>
                <a:lnTo>
                  <a:pt x="1772324" y="39913"/>
                </a:lnTo>
                <a:lnTo>
                  <a:pt x="1793177" y="75747"/>
                </a:lnTo>
                <a:lnTo>
                  <a:pt x="1799843" y="1028636"/>
                </a:lnTo>
                <a:lnTo>
                  <a:pt x="1798915" y="1043274"/>
                </a:lnTo>
                <a:lnTo>
                  <a:pt x="1785895" y="1083390"/>
                </a:lnTo>
                <a:lnTo>
                  <a:pt x="1759925" y="1115413"/>
                </a:lnTo>
                <a:lnTo>
                  <a:pt x="1724089" y="1136261"/>
                </a:lnTo>
                <a:lnTo>
                  <a:pt x="114300" y="1142923"/>
                </a:lnTo>
                <a:lnTo>
                  <a:pt x="99662" y="1141995"/>
                </a:lnTo>
                <a:lnTo>
                  <a:pt x="59543" y="1128978"/>
                </a:lnTo>
                <a:lnTo>
                  <a:pt x="27516" y="1103013"/>
                </a:lnTo>
                <a:lnTo>
                  <a:pt x="6664" y="1067180"/>
                </a:lnTo>
                <a:lnTo>
                  <a:pt x="0" y="114300"/>
                </a:lnTo>
                <a:close/>
              </a:path>
            </a:pathLst>
          </a:custGeom>
          <a:noFill/>
          <a:ln w="25400">
            <a:solidFill>
              <a:srgbClr val="4F81BC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2555875" y="5157788"/>
            <a:ext cx="165893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225 388,4тыс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88,0%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0" name="object 30"/>
          <p:cNvSpPr>
            <a:spLocks noChangeArrowheads="1"/>
          </p:cNvSpPr>
          <p:nvPr/>
        </p:nvSpPr>
        <p:spPr bwMode="auto">
          <a:xfrm>
            <a:off x="4987925" y="3224213"/>
            <a:ext cx="2790825" cy="1281112"/>
          </a:xfrm>
          <a:custGeom>
            <a:avLst/>
            <a:gdLst>
              <a:gd name="T0" fmla="*/ 0 w 2790190"/>
              <a:gd name="T1" fmla="*/ 0 h 1281811"/>
              <a:gd name="T2" fmla="*/ 2790190 w 2790190"/>
              <a:gd name="T3" fmla="*/ 1281811 h 1281811"/>
            </a:gdLst>
            <a:ahLst/>
            <a:cxnLst/>
            <a:rect l="T0" t="T1" r="T2" b="T3"/>
            <a:pathLst>
              <a:path w="2790190" h="1281811">
                <a:moveTo>
                  <a:pt x="2661920" y="0"/>
                </a:moveTo>
                <a:lnTo>
                  <a:pt x="124150" y="61"/>
                </a:lnTo>
                <a:lnTo>
                  <a:pt x="82149" y="8510"/>
                </a:lnTo>
                <a:lnTo>
                  <a:pt x="46363" y="29505"/>
                </a:lnTo>
                <a:lnTo>
                  <a:pt x="19248" y="60589"/>
                </a:lnTo>
                <a:lnTo>
                  <a:pt x="3261" y="99305"/>
                </a:lnTo>
                <a:lnTo>
                  <a:pt x="0" y="128143"/>
                </a:lnTo>
                <a:lnTo>
                  <a:pt x="61" y="1157660"/>
                </a:lnTo>
                <a:lnTo>
                  <a:pt x="8510" y="1199661"/>
                </a:lnTo>
                <a:lnTo>
                  <a:pt x="29505" y="1235447"/>
                </a:lnTo>
                <a:lnTo>
                  <a:pt x="60589" y="1262562"/>
                </a:lnTo>
                <a:lnTo>
                  <a:pt x="99305" y="1278549"/>
                </a:lnTo>
                <a:lnTo>
                  <a:pt x="128143" y="1281811"/>
                </a:lnTo>
                <a:lnTo>
                  <a:pt x="2666021" y="1281746"/>
                </a:lnTo>
                <a:lnTo>
                  <a:pt x="2708053" y="1273273"/>
                </a:lnTo>
                <a:lnTo>
                  <a:pt x="2743846" y="1252270"/>
                </a:lnTo>
                <a:lnTo>
                  <a:pt x="2770954" y="1221191"/>
                </a:lnTo>
                <a:lnTo>
                  <a:pt x="2786931" y="1182491"/>
                </a:lnTo>
                <a:lnTo>
                  <a:pt x="2790190" y="1153668"/>
                </a:lnTo>
                <a:lnTo>
                  <a:pt x="2790125" y="124048"/>
                </a:lnTo>
                <a:lnTo>
                  <a:pt x="2781650" y="82078"/>
                </a:lnTo>
                <a:lnTo>
                  <a:pt x="2760638" y="46321"/>
                </a:lnTo>
                <a:lnTo>
                  <a:pt x="2729536" y="19230"/>
                </a:lnTo>
                <a:lnTo>
                  <a:pt x="2690789" y="3258"/>
                </a:lnTo>
                <a:lnTo>
                  <a:pt x="2661920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311" name="object 31"/>
          <p:cNvSpPr>
            <a:spLocks noChangeArrowheads="1"/>
          </p:cNvSpPr>
          <p:nvPr/>
        </p:nvSpPr>
        <p:spPr bwMode="auto">
          <a:xfrm>
            <a:off x="4987925" y="3224213"/>
            <a:ext cx="2790825" cy="1281112"/>
          </a:xfrm>
          <a:custGeom>
            <a:avLst/>
            <a:gdLst>
              <a:gd name="T0" fmla="*/ 0 w 2790190"/>
              <a:gd name="T1" fmla="*/ 0 h 1281811"/>
              <a:gd name="T2" fmla="*/ 2790190 w 2790190"/>
              <a:gd name="T3" fmla="*/ 1281811 h 1281811"/>
            </a:gdLst>
            <a:ahLst/>
            <a:cxnLst/>
            <a:rect l="T0" t="T1" r="T2" b="T3"/>
            <a:pathLst>
              <a:path w="2790190" h="1281811">
                <a:moveTo>
                  <a:pt x="0" y="128143"/>
                </a:moveTo>
                <a:lnTo>
                  <a:pt x="7202" y="85704"/>
                </a:lnTo>
                <a:lnTo>
                  <a:pt x="27171" y="49259"/>
                </a:lnTo>
                <a:lnTo>
                  <a:pt x="57450" y="21264"/>
                </a:lnTo>
                <a:lnTo>
                  <a:pt x="95581" y="4178"/>
                </a:lnTo>
                <a:lnTo>
                  <a:pt x="2661920" y="0"/>
                </a:lnTo>
                <a:lnTo>
                  <a:pt x="2676598" y="829"/>
                </a:lnTo>
                <a:lnTo>
                  <a:pt x="2717349" y="12549"/>
                </a:lnTo>
                <a:lnTo>
                  <a:pt x="2751271" y="36206"/>
                </a:lnTo>
                <a:lnTo>
                  <a:pt x="2775918" y="69347"/>
                </a:lnTo>
                <a:lnTo>
                  <a:pt x="2788844" y="109519"/>
                </a:lnTo>
                <a:lnTo>
                  <a:pt x="2790190" y="1153668"/>
                </a:lnTo>
                <a:lnTo>
                  <a:pt x="2789360" y="1168321"/>
                </a:lnTo>
                <a:lnTo>
                  <a:pt x="2777637" y="1209017"/>
                </a:lnTo>
                <a:lnTo>
                  <a:pt x="2753968" y="1242909"/>
                </a:lnTo>
                <a:lnTo>
                  <a:pt x="2720798" y="1267543"/>
                </a:lnTo>
                <a:lnTo>
                  <a:pt x="2680574" y="1280465"/>
                </a:lnTo>
                <a:lnTo>
                  <a:pt x="128143" y="1281811"/>
                </a:lnTo>
                <a:lnTo>
                  <a:pt x="113482" y="1280980"/>
                </a:lnTo>
                <a:lnTo>
                  <a:pt x="72768" y="1269249"/>
                </a:lnTo>
                <a:lnTo>
                  <a:pt x="38867" y="1245570"/>
                </a:lnTo>
                <a:lnTo>
                  <a:pt x="14236" y="1212401"/>
                </a:lnTo>
                <a:lnTo>
                  <a:pt x="1331" y="1172199"/>
                </a:lnTo>
                <a:lnTo>
                  <a:pt x="0" y="128143"/>
                </a:lnTo>
                <a:close/>
              </a:path>
            </a:pathLst>
          </a:custGeom>
          <a:noFill/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312" name="object 32"/>
          <p:cNvSpPr>
            <a:spLocks noChangeArrowheads="1"/>
          </p:cNvSpPr>
          <p:nvPr/>
        </p:nvSpPr>
        <p:spPr bwMode="auto">
          <a:xfrm>
            <a:off x="5187950" y="3413125"/>
            <a:ext cx="2790825" cy="1282700"/>
          </a:xfrm>
          <a:custGeom>
            <a:avLst/>
            <a:gdLst>
              <a:gd name="T0" fmla="*/ 0 w 2790190"/>
              <a:gd name="T1" fmla="*/ 0 h 1281810"/>
              <a:gd name="T2" fmla="*/ 2790190 w 2790190"/>
              <a:gd name="T3" fmla="*/ 1281810 h 1281810"/>
            </a:gdLst>
            <a:ahLst/>
            <a:cxnLst/>
            <a:rect l="T0" t="T1" r="T2" b="T3"/>
            <a:pathLst>
              <a:path w="2790190" h="1281810">
                <a:moveTo>
                  <a:pt x="2662047" y="0"/>
                </a:moveTo>
                <a:lnTo>
                  <a:pt x="124168" y="64"/>
                </a:lnTo>
                <a:lnTo>
                  <a:pt x="82136" y="8537"/>
                </a:lnTo>
                <a:lnTo>
                  <a:pt x="46343" y="29540"/>
                </a:lnTo>
                <a:lnTo>
                  <a:pt x="19235" y="60619"/>
                </a:lnTo>
                <a:lnTo>
                  <a:pt x="3258" y="99319"/>
                </a:lnTo>
                <a:lnTo>
                  <a:pt x="0" y="128142"/>
                </a:lnTo>
                <a:lnTo>
                  <a:pt x="67" y="1157745"/>
                </a:lnTo>
                <a:lnTo>
                  <a:pt x="8566" y="1199745"/>
                </a:lnTo>
                <a:lnTo>
                  <a:pt x="29586" y="1235509"/>
                </a:lnTo>
                <a:lnTo>
                  <a:pt x="60683" y="1262593"/>
                </a:lnTo>
                <a:lnTo>
                  <a:pt x="99414" y="1278555"/>
                </a:lnTo>
                <a:lnTo>
                  <a:pt x="128270" y="1281810"/>
                </a:lnTo>
                <a:lnTo>
                  <a:pt x="2666141" y="1281746"/>
                </a:lnTo>
                <a:lnTo>
                  <a:pt x="2708111" y="1273271"/>
                </a:lnTo>
                <a:lnTo>
                  <a:pt x="2743868" y="1252259"/>
                </a:lnTo>
                <a:lnTo>
                  <a:pt x="2770959" y="1221157"/>
                </a:lnTo>
                <a:lnTo>
                  <a:pt x="2786931" y="1182410"/>
                </a:lnTo>
                <a:lnTo>
                  <a:pt x="2790190" y="1153540"/>
                </a:lnTo>
                <a:lnTo>
                  <a:pt x="2790128" y="124150"/>
                </a:lnTo>
                <a:lnTo>
                  <a:pt x="2781679" y="82149"/>
                </a:lnTo>
                <a:lnTo>
                  <a:pt x="2760684" y="46363"/>
                </a:lnTo>
                <a:lnTo>
                  <a:pt x="2729600" y="19248"/>
                </a:lnTo>
                <a:lnTo>
                  <a:pt x="2690884" y="3261"/>
                </a:lnTo>
                <a:lnTo>
                  <a:pt x="266204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313" name="object 33"/>
          <p:cNvSpPr>
            <a:spLocks noChangeArrowheads="1"/>
          </p:cNvSpPr>
          <p:nvPr/>
        </p:nvSpPr>
        <p:spPr bwMode="auto">
          <a:xfrm>
            <a:off x="5187950" y="3413125"/>
            <a:ext cx="2790825" cy="1282700"/>
          </a:xfrm>
          <a:custGeom>
            <a:avLst/>
            <a:gdLst>
              <a:gd name="T0" fmla="*/ 0 w 2790190"/>
              <a:gd name="T1" fmla="*/ 0 h 1281810"/>
              <a:gd name="T2" fmla="*/ 2790190 w 2790190"/>
              <a:gd name="T3" fmla="*/ 1281810 h 1281810"/>
            </a:gdLst>
            <a:ahLst/>
            <a:cxnLst/>
            <a:rect l="T0" t="T1" r="T2" b="T3"/>
            <a:pathLst>
              <a:path w="2790190" h="1281810">
                <a:moveTo>
                  <a:pt x="0" y="128142"/>
                </a:moveTo>
                <a:lnTo>
                  <a:pt x="7196" y="85724"/>
                </a:lnTo>
                <a:lnTo>
                  <a:pt x="27155" y="49291"/>
                </a:lnTo>
                <a:lnTo>
                  <a:pt x="57430" y="21299"/>
                </a:lnTo>
                <a:lnTo>
                  <a:pt x="95574" y="4200"/>
                </a:lnTo>
                <a:lnTo>
                  <a:pt x="2662047" y="0"/>
                </a:lnTo>
                <a:lnTo>
                  <a:pt x="2676707" y="830"/>
                </a:lnTo>
                <a:lnTo>
                  <a:pt x="2717421" y="12561"/>
                </a:lnTo>
                <a:lnTo>
                  <a:pt x="2751322" y="36240"/>
                </a:lnTo>
                <a:lnTo>
                  <a:pt x="2775953" y="69409"/>
                </a:lnTo>
                <a:lnTo>
                  <a:pt x="2788858" y="109611"/>
                </a:lnTo>
                <a:lnTo>
                  <a:pt x="2790190" y="1153540"/>
                </a:lnTo>
                <a:lnTo>
                  <a:pt x="2789360" y="1168219"/>
                </a:lnTo>
                <a:lnTo>
                  <a:pt x="2777640" y="1208970"/>
                </a:lnTo>
                <a:lnTo>
                  <a:pt x="2753983" y="1242892"/>
                </a:lnTo>
                <a:lnTo>
                  <a:pt x="2720842" y="1267539"/>
                </a:lnTo>
                <a:lnTo>
                  <a:pt x="2680670" y="1280465"/>
                </a:lnTo>
                <a:lnTo>
                  <a:pt x="128270" y="1281810"/>
                </a:lnTo>
                <a:lnTo>
                  <a:pt x="113598" y="1280981"/>
                </a:lnTo>
                <a:lnTo>
                  <a:pt x="72865" y="1269270"/>
                </a:lnTo>
                <a:lnTo>
                  <a:pt x="38952" y="1245622"/>
                </a:lnTo>
                <a:lnTo>
                  <a:pt x="14302" y="1212480"/>
                </a:lnTo>
                <a:lnTo>
                  <a:pt x="1358" y="1172287"/>
                </a:lnTo>
                <a:lnTo>
                  <a:pt x="0" y="128142"/>
                </a:lnTo>
                <a:close/>
              </a:path>
            </a:pathLst>
          </a:custGeom>
          <a:noFill/>
          <a:ln w="25400">
            <a:solidFill>
              <a:srgbClr val="4F81BC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5549900" y="3700463"/>
            <a:ext cx="2066925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5" name="object 35"/>
          <p:cNvSpPr>
            <a:spLocks noChangeArrowheads="1"/>
          </p:cNvSpPr>
          <p:nvPr/>
        </p:nvSpPr>
        <p:spPr bwMode="auto">
          <a:xfrm>
            <a:off x="5538788" y="4873625"/>
            <a:ext cx="1800225" cy="1143000"/>
          </a:xfrm>
          <a:custGeom>
            <a:avLst/>
            <a:gdLst>
              <a:gd name="T0" fmla="*/ 0 w 1799844"/>
              <a:gd name="T1" fmla="*/ 0 h 1142898"/>
              <a:gd name="T2" fmla="*/ 1799844 w 1799844"/>
              <a:gd name="T3" fmla="*/ 1142898 h 1142898"/>
            </a:gdLst>
            <a:ahLst/>
            <a:cxnLst/>
            <a:rect l="T0" t="T1" r="T2" b="T3"/>
            <a:pathLst>
              <a:path w="1799844" h="1142898">
                <a:moveTo>
                  <a:pt x="1685543" y="0"/>
                </a:moveTo>
                <a:lnTo>
                  <a:pt x="103594" y="494"/>
                </a:lnTo>
                <a:lnTo>
                  <a:pt x="62897" y="12185"/>
                </a:lnTo>
                <a:lnTo>
                  <a:pt x="30009" y="37105"/>
                </a:lnTo>
                <a:lnTo>
                  <a:pt x="8016" y="72171"/>
                </a:lnTo>
                <a:lnTo>
                  <a:pt x="0" y="114299"/>
                </a:lnTo>
                <a:lnTo>
                  <a:pt x="493" y="1039306"/>
                </a:lnTo>
                <a:lnTo>
                  <a:pt x="12182" y="1080005"/>
                </a:lnTo>
                <a:lnTo>
                  <a:pt x="37102" y="1112891"/>
                </a:lnTo>
                <a:lnTo>
                  <a:pt x="72169" y="1134883"/>
                </a:lnTo>
                <a:lnTo>
                  <a:pt x="114300" y="1142898"/>
                </a:lnTo>
                <a:lnTo>
                  <a:pt x="1696239" y="1142404"/>
                </a:lnTo>
                <a:lnTo>
                  <a:pt x="1736940" y="1130718"/>
                </a:lnTo>
                <a:lnTo>
                  <a:pt x="1769831" y="1105802"/>
                </a:lnTo>
                <a:lnTo>
                  <a:pt x="1791826" y="1070739"/>
                </a:lnTo>
                <a:lnTo>
                  <a:pt x="1799843" y="1028611"/>
                </a:lnTo>
                <a:lnTo>
                  <a:pt x="1799349" y="103594"/>
                </a:lnTo>
                <a:lnTo>
                  <a:pt x="1787658" y="62897"/>
                </a:lnTo>
                <a:lnTo>
                  <a:pt x="1762738" y="30009"/>
                </a:lnTo>
                <a:lnTo>
                  <a:pt x="1727672" y="8016"/>
                </a:lnTo>
                <a:lnTo>
                  <a:pt x="1685543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316" name="object 36"/>
          <p:cNvSpPr>
            <a:spLocks noChangeArrowheads="1"/>
          </p:cNvSpPr>
          <p:nvPr/>
        </p:nvSpPr>
        <p:spPr bwMode="auto">
          <a:xfrm>
            <a:off x="5538788" y="4873625"/>
            <a:ext cx="1800225" cy="1143000"/>
          </a:xfrm>
          <a:custGeom>
            <a:avLst/>
            <a:gdLst>
              <a:gd name="T0" fmla="*/ 0 w 1799844"/>
              <a:gd name="T1" fmla="*/ 0 h 1142898"/>
              <a:gd name="T2" fmla="*/ 1799844 w 1799844"/>
              <a:gd name="T3" fmla="*/ 1142898 h 1142898"/>
            </a:gdLst>
            <a:ahLst/>
            <a:cxnLst/>
            <a:rect l="T0" t="T1" r="T2" b="T3"/>
            <a:pathLst>
              <a:path w="1799844" h="1142898">
                <a:moveTo>
                  <a:pt x="0" y="114299"/>
                </a:moveTo>
                <a:lnTo>
                  <a:pt x="8016" y="72171"/>
                </a:lnTo>
                <a:lnTo>
                  <a:pt x="30009" y="37105"/>
                </a:lnTo>
                <a:lnTo>
                  <a:pt x="62897" y="12185"/>
                </a:lnTo>
                <a:lnTo>
                  <a:pt x="103594" y="494"/>
                </a:lnTo>
                <a:lnTo>
                  <a:pt x="1685543" y="0"/>
                </a:lnTo>
                <a:lnTo>
                  <a:pt x="1700181" y="928"/>
                </a:lnTo>
                <a:lnTo>
                  <a:pt x="1740297" y="13946"/>
                </a:lnTo>
                <a:lnTo>
                  <a:pt x="1772324" y="39913"/>
                </a:lnTo>
                <a:lnTo>
                  <a:pt x="1793177" y="75747"/>
                </a:lnTo>
                <a:lnTo>
                  <a:pt x="1799843" y="1028611"/>
                </a:lnTo>
                <a:lnTo>
                  <a:pt x="1798915" y="1043248"/>
                </a:lnTo>
                <a:lnTo>
                  <a:pt x="1785895" y="1083364"/>
                </a:lnTo>
                <a:lnTo>
                  <a:pt x="1759925" y="1115387"/>
                </a:lnTo>
                <a:lnTo>
                  <a:pt x="1724089" y="1136235"/>
                </a:lnTo>
                <a:lnTo>
                  <a:pt x="114300" y="1142898"/>
                </a:lnTo>
                <a:lnTo>
                  <a:pt x="99662" y="1141969"/>
                </a:lnTo>
                <a:lnTo>
                  <a:pt x="59543" y="1128953"/>
                </a:lnTo>
                <a:lnTo>
                  <a:pt x="27516" y="1102987"/>
                </a:lnTo>
                <a:lnTo>
                  <a:pt x="6664" y="1067154"/>
                </a:lnTo>
                <a:lnTo>
                  <a:pt x="0" y="114299"/>
                </a:lnTo>
                <a:close/>
              </a:path>
            </a:pathLst>
          </a:custGeom>
          <a:noFill/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317" name="object 37"/>
          <p:cNvSpPr>
            <a:spLocks noChangeArrowheads="1"/>
          </p:cNvSpPr>
          <p:nvPr/>
        </p:nvSpPr>
        <p:spPr bwMode="auto">
          <a:xfrm>
            <a:off x="5738813" y="5062538"/>
            <a:ext cx="1800225" cy="1143000"/>
          </a:xfrm>
          <a:custGeom>
            <a:avLst/>
            <a:gdLst>
              <a:gd name="T0" fmla="*/ 0 w 1799717"/>
              <a:gd name="T1" fmla="*/ 0 h 1142885"/>
              <a:gd name="T2" fmla="*/ 1799717 w 1799717"/>
              <a:gd name="T3" fmla="*/ 1142885 h 1142885"/>
            </a:gdLst>
            <a:ahLst/>
            <a:cxnLst/>
            <a:rect l="T0" t="T1" r="T2" b="T3"/>
            <a:pathLst>
              <a:path w="1799717" h="1142885">
                <a:moveTo>
                  <a:pt x="1685416" y="0"/>
                </a:moveTo>
                <a:lnTo>
                  <a:pt x="103566" y="485"/>
                </a:lnTo>
                <a:lnTo>
                  <a:pt x="62858" y="12154"/>
                </a:lnTo>
                <a:lnTo>
                  <a:pt x="29982" y="37071"/>
                </a:lnTo>
                <a:lnTo>
                  <a:pt x="8007" y="72149"/>
                </a:lnTo>
                <a:lnTo>
                  <a:pt x="0" y="114300"/>
                </a:lnTo>
                <a:lnTo>
                  <a:pt x="483" y="1039196"/>
                </a:lnTo>
                <a:lnTo>
                  <a:pt x="12125" y="1079930"/>
                </a:lnTo>
                <a:lnTo>
                  <a:pt x="36999" y="1112847"/>
                </a:lnTo>
                <a:lnTo>
                  <a:pt x="72038" y="1134861"/>
                </a:lnTo>
                <a:lnTo>
                  <a:pt x="114173" y="1142885"/>
                </a:lnTo>
                <a:lnTo>
                  <a:pt x="1696112" y="1142391"/>
                </a:lnTo>
                <a:lnTo>
                  <a:pt x="1736813" y="1130705"/>
                </a:lnTo>
                <a:lnTo>
                  <a:pt x="1769704" y="1105790"/>
                </a:lnTo>
                <a:lnTo>
                  <a:pt x="1791699" y="1070727"/>
                </a:lnTo>
                <a:lnTo>
                  <a:pt x="1799716" y="1028598"/>
                </a:lnTo>
                <a:lnTo>
                  <a:pt x="1799222" y="103594"/>
                </a:lnTo>
                <a:lnTo>
                  <a:pt x="1787531" y="62897"/>
                </a:lnTo>
                <a:lnTo>
                  <a:pt x="1762611" y="30009"/>
                </a:lnTo>
                <a:lnTo>
                  <a:pt x="1727545" y="8016"/>
                </a:lnTo>
                <a:lnTo>
                  <a:pt x="168541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318" name="object 38"/>
          <p:cNvSpPr>
            <a:spLocks noChangeArrowheads="1"/>
          </p:cNvSpPr>
          <p:nvPr/>
        </p:nvSpPr>
        <p:spPr bwMode="auto">
          <a:xfrm>
            <a:off x="5738813" y="5062538"/>
            <a:ext cx="1800225" cy="1143000"/>
          </a:xfrm>
          <a:custGeom>
            <a:avLst/>
            <a:gdLst>
              <a:gd name="T0" fmla="*/ 0 w 1799717"/>
              <a:gd name="T1" fmla="*/ 0 h 1142885"/>
              <a:gd name="T2" fmla="*/ 1799717 w 1799717"/>
              <a:gd name="T3" fmla="*/ 1142885 h 1142885"/>
            </a:gdLst>
            <a:ahLst/>
            <a:cxnLst/>
            <a:rect l="T0" t="T1" r="T2" b="T3"/>
            <a:pathLst>
              <a:path w="1799717" h="1142885">
                <a:moveTo>
                  <a:pt x="0" y="114300"/>
                </a:moveTo>
                <a:lnTo>
                  <a:pt x="8007" y="72149"/>
                </a:lnTo>
                <a:lnTo>
                  <a:pt x="29982" y="37071"/>
                </a:lnTo>
                <a:lnTo>
                  <a:pt x="62858" y="12154"/>
                </a:lnTo>
                <a:lnTo>
                  <a:pt x="103566" y="485"/>
                </a:lnTo>
                <a:lnTo>
                  <a:pt x="1685416" y="0"/>
                </a:lnTo>
                <a:lnTo>
                  <a:pt x="1700054" y="928"/>
                </a:lnTo>
                <a:lnTo>
                  <a:pt x="1740170" y="13946"/>
                </a:lnTo>
                <a:lnTo>
                  <a:pt x="1772197" y="39913"/>
                </a:lnTo>
                <a:lnTo>
                  <a:pt x="1793050" y="75747"/>
                </a:lnTo>
                <a:lnTo>
                  <a:pt x="1799716" y="1028598"/>
                </a:lnTo>
                <a:lnTo>
                  <a:pt x="1798788" y="1043236"/>
                </a:lnTo>
                <a:lnTo>
                  <a:pt x="1785768" y="1083352"/>
                </a:lnTo>
                <a:lnTo>
                  <a:pt x="1759798" y="1115374"/>
                </a:lnTo>
                <a:lnTo>
                  <a:pt x="1723962" y="1136223"/>
                </a:lnTo>
                <a:lnTo>
                  <a:pt x="114173" y="1142885"/>
                </a:lnTo>
                <a:lnTo>
                  <a:pt x="99529" y="1141956"/>
                </a:lnTo>
                <a:lnTo>
                  <a:pt x="59419" y="1128925"/>
                </a:lnTo>
                <a:lnTo>
                  <a:pt x="27427" y="1102934"/>
                </a:lnTo>
                <a:lnTo>
                  <a:pt x="6622" y="1067068"/>
                </a:lnTo>
                <a:lnTo>
                  <a:pt x="0" y="114300"/>
                </a:lnTo>
                <a:close/>
              </a:path>
            </a:pathLst>
          </a:custGeom>
          <a:noFill/>
          <a:ln w="25399">
            <a:solidFill>
              <a:srgbClr val="4F81BC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5786447" y="5084763"/>
            <a:ext cx="1643074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200" b="1" dirty="0" smtClean="0">
                <a:latin typeface="Candara" pitchFamily="34" charset="0"/>
              </a:rPr>
              <a:t>29 629,4тыс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12,0%</a:t>
            </a:r>
            <a:endParaRPr lang="ru-RU" sz="2200" b="1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object 2"/>
          <p:cNvSpPr>
            <a:spLocks noChangeArrowheads="1"/>
          </p:cNvSpPr>
          <p:nvPr/>
        </p:nvSpPr>
        <p:spPr bwMode="auto">
          <a:xfrm>
            <a:off x="666750" y="315913"/>
            <a:ext cx="8170863" cy="89693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1314" name="object 3"/>
          <p:cNvSpPr txBox="1">
            <a:spLocks noChangeArrowheads="1"/>
          </p:cNvSpPr>
          <p:nvPr/>
        </p:nvSpPr>
        <p:spPr bwMode="auto">
          <a:xfrm>
            <a:off x="900113" y="476250"/>
            <a:ext cx="76422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349375" indent="-1338263" algn="ctr"/>
            <a:r>
              <a:rPr lang="ru-RU" sz="19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Каковы основные направления бюджетной и налоговой политики</a:t>
            </a:r>
          </a:p>
          <a:p>
            <a:pPr marL="1349375" indent="-1338263" algn="ctr"/>
            <a:r>
              <a:rPr lang="ru-RU" sz="19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Тонкинского муниципального района на </a:t>
            </a:r>
            <a:r>
              <a:rPr lang="ru-RU" sz="19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2016 </a:t>
            </a:r>
            <a:r>
              <a:rPr lang="ru-RU" sz="19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9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9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15" name="object 4"/>
          <p:cNvSpPr>
            <a:spLocks noChangeArrowheads="1"/>
          </p:cNvSpPr>
          <p:nvPr/>
        </p:nvSpPr>
        <p:spPr bwMode="auto">
          <a:xfrm>
            <a:off x="1187450" y="5445125"/>
            <a:ext cx="2952750" cy="792163"/>
          </a:xfrm>
          <a:custGeom>
            <a:avLst/>
            <a:gdLst>
              <a:gd name="T0" fmla="*/ 2824485 w 2952318"/>
              <a:gd name="T1" fmla="*/ 0 h 792060"/>
              <a:gd name="T2" fmla="*/ 121919 w 2952318"/>
              <a:gd name="T3" fmla="*/ 394 h 792060"/>
              <a:gd name="T4" fmla="*/ 80452 w 2952318"/>
              <a:gd name="T5" fmla="*/ 10504 h 792060"/>
              <a:gd name="T6" fmla="*/ 45298 w 2952318"/>
              <a:gd name="T7" fmla="*/ 32552 h 792060"/>
              <a:gd name="T8" fmla="*/ 18767 w 2952318"/>
              <a:gd name="T9" fmla="*/ 64222 h 792060"/>
              <a:gd name="T10" fmla="*/ 3169 w 2952318"/>
              <a:gd name="T11" fmla="*/ 103207 h 792060"/>
              <a:gd name="T12" fmla="*/ 0 w 2952318"/>
              <a:gd name="T13" fmla="*/ 132123 h 792060"/>
              <a:gd name="T14" fmla="*/ 398 w 2952318"/>
              <a:gd name="T15" fmla="*/ 671251 h 792060"/>
              <a:gd name="T16" fmla="*/ 10537 w 2952318"/>
              <a:gd name="T17" fmla="*/ 712697 h 792060"/>
              <a:gd name="T18" fmla="*/ 32604 w 2952318"/>
              <a:gd name="T19" fmla="*/ 747824 h 792060"/>
              <a:gd name="T20" fmla="*/ 64291 w 2952318"/>
              <a:gd name="T21" fmla="*/ 774342 h 792060"/>
              <a:gd name="T22" fmla="*/ 103298 w 2952318"/>
              <a:gd name="T23" fmla="*/ 789923 h 792060"/>
              <a:gd name="T24" fmla="*/ 132219 w 2952318"/>
              <a:gd name="T25" fmla="*/ 793090 h 792060"/>
              <a:gd name="T26" fmla="*/ 2834781 w 2952318"/>
              <a:gd name="T27" fmla="*/ 792696 h 792060"/>
              <a:gd name="T28" fmla="*/ 2876231 w 2952318"/>
              <a:gd name="T29" fmla="*/ 782581 h 792060"/>
              <a:gd name="T30" fmla="*/ 2911374 w 2952318"/>
              <a:gd name="T31" fmla="*/ 760518 h 792060"/>
              <a:gd name="T32" fmla="*/ 2937884 w 2952318"/>
              <a:gd name="T33" fmla="*/ 728830 h 792060"/>
              <a:gd name="T34" fmla="*/ 2953470 w 2952318"/>
              <a:gd name="T35" fmla="*/ 689828 h 792060"/>
              <a:gd name="T36" fmla="*/ 2956639 w 2952318"/>
              <a:gd name="T37" fmla="*/ 660904 h 792060"/>
              <a:gd name="T38" fmla="*/ 2956249 w 2952318"/>
              <a:gd name="T39" fmla="*/ 121885 h 792060"/>
              <a:gd name="T40" fmla="*/ 2946141 w 2952318"/>
              <a:gd name="T41" fmla="*/ 80420 h 792060"/>
              <a:gd name="T42" fmla="*/ 2924098 w 2952318"/>
              <a:gd name="T43" fmla="*/ 45279 h 792060"/>
              <a:gd name="T44" fmla="*/ 2892413 w 2952318"/>
              <a:gd name="T45" fmla="*/ 18752 h 792060"/>
              <a:gd name="T46" fmla="*/ 2853409 w 2952318"/>
              <a:gd name="T47" fmla="*/ 3168 h 792060"/>
              <a:gd name="T48" fmla="*/ 2824485 w 2952318"/>
              <a:gd name="T49" fmla="*/ 0 h 79206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952318"/>
              <a:gd name="T76" fmla="*/ 0 h 792060"/>
              <a:gd name="T77" fmla="*/ 2952318 w 2952318"/>
              <a:gd name="T78" fmla="*/ 792060 h 79206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952318" h="792060">
                <a:moveTo>
                  <a:pt x="2820365" y="0"/>
                </a:moveTo>
                <a:lnTo>
                  <a:pt x="121739" y="394"/>
                </a:lnTo>
                <a:lnTo>
                  <a:pt x="80332" y="10494"/>
                </a:lnTo>
                <a:lnTo>
                  <a:pt x="45228" y="32512"/>
                </a:lnTo>
                <a:lnTo>
                  <a:pt x="18737" y="64142"/>
                </a:lnTo>
                <a:lnTo>
                  <a:pt x="3169" y="103077"/>
                </a:lnTo>
                <a:lnTo>
                  <a:pt x="0" y="131953"/>
                </a:lnTo>
                <a:lnTo>
                  <a:pt x="398" y="670381"/>
                </a:lnTo>
                <a:lnTo>
                  <a:pt x="10517" y="711767"/>
                </a:lnTo>
                <a:lnTo>
                  <a:pt x="32554" y="746854"/>
                </a:lnTo>
                <a:lnTo>
                  <a:pt x="64201" y="773332"/>
                </a:lnTo>
                <a:lnTo>
                  <a:pt x="103148" y="788893"/>
                </a:lnTo>
                <a:lnTo>
                  <a:pt x="132029" y="792060"/>
                </a:lnTo>
                <a:lnTo>
                  <a:pt x="2830641" y="791666"/>
                </a:lnTo>
                <a:lnTo>
                  <a:pt x="2872031" y="781561"/>
                </a:lnTo>
                <a:lnTo>
                  <a:pt x="2907118" y="759528"/>
                </a:lnTo>
                <a:lnTo>
                  <a:pt x="2933593" y="727880"/>
                </a:lnTo>
                <a:lnTo>
                  <a:pt x="2949151" y="688928"/>
                </a:lnTo>
                <a:lnTo>
                  <a:pt x="2952318" y="660044"/>
                </a:lnTo>
                <a:lnTo>
                  <a:pt x="2951928" y="121725"/>
                </a:lnTo>
                <a:lnTo>
                  <a:pt x="2941841" y="80320"/>
                </a:lnTo>
                <a:lnTo>
                  <a:pt x="2919826" y="45219"/>
                </a:lnTo>
                <a:lnTo>
                  <a:pt x="2888192" y="18732"/>
                </a:lnTo>
                <a:lnTo>
                  <a:pt x="2849248" y="3168"/>
                </a:lnTo>
                <a:lnTo>
                  <a:pt x="282036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16" name="object 5"/>
          <p:cNvSpPr>
            <a:spLocks noChangeArrowheads="1"/>
          </p:cNvSpPr>
          <p:nvPr/>
        </p:nvSpPr>
        <p:spPr bwMode="auto">
          <a:xfrm>
            <a:off x="1187450" y="5445125"/>
            <a:ext cx="2952750" cy="792163"/>
          </a:xfrm>
          <a:custGeom>
            <a:avLst/>
            <a:gdLst>
              <a:gd name="T0" fmla="*/ 0 w 2952318"/>
              <a:gd name="T1" fmla="*/ 132123 h 792060"/>
              <a:gd name="T2" fmla="*/ 7012 w 2952318"/>
              <a:gd name="T3" fmla="*/ 89549 h 792060"/>
              <a:gd name="T4" fmla="*/ 26508 w 2952318"/>
              <a:gd name="T5" fmla="*/ 52743 h 792060"/>
              <a:gd name="T6" fmla="*/ 56167 w 2952318"/>
              <a:gd name="T7" fmla="*/ 24021 h 792060"/>
              <a:gd name="T8" fmla="*/ 93688 w 2952318"/>
              <a:gd name="T9" fmla="*/ 5699 h 792060"/>
              <a:gd name="T10" fmla="*/ 2824485 w 2952318"/>
              <a:gd name="T11" fmla="*/ 0 h 792060"/>
              <a:gd name="T12" fmla="*/ 2839183 w 2952318"/>
              <a:gd name="T13" fmla="*/ 806 h 792060"/>
              <a:gd name="T14" fmla="*/ 2880109 w 2952318"/>
              <a:gd name="T15" fmla="*/ 12237 h 792060"/>
              <a:gd name="T16" fmla="*/ 2914496 w 2952318"/>
              <a:gd name="T17" fmla="*/ 35369 h 792060"/>
              <a:gd name="T18" fmla="*/ 2940014 w 2952318"/>
              <a:gd name="T19" fmla="*/ 67895 h 792060"/>
              <a:gd name="T20" fmla="*/ 2954352 w 2952318"/>
              <a:gd name="T21" fmla="*/ 107506 h 792060"/>
              <a:gd name="T22" fmla="*/ 2956639 w 2952318"/>
              <a:gd name="T23" fmla="*/ 660904 h 792060"/>
              <a:gd name="T24" fmla="*/ 2955832 w 2952318"/>
              <a:gd name="T25" fmla="*/ 675600 h 792060"/>
              <a:gd name="T26" fmla="*/ 2944407 w 2952318"/>
              <a:gd name="T27" fmla="*/ 716523 h 792060"/>
              <a:gd name="T28" fmla="*/ 2921275 w 2952318"/>
              <a:gd name="T29" fmla="*/ 750913 h 792060"/>
              <a:gd name="T30" fmla="*/ 2888761 w 2952318"/>
              <a:gd name="T31" fmla="*/ 776437 h 792060"/>
              <a:gd name="T32" fmla="*/ 2849157 w 2952318"/>
              <a:gd name="T33" fmla="*/ 790796 h 792060"/>
              <a:gd name="T34" fmla="*/ 132219 w 2952318"/>
              <a:gd name="T35" fmla="*/ 793090 h 792060"/>
              <a:gd name="T36" fmla="*/ 117524 w 2952318"/>
              <a:gd name="T37" fmla="*/ 792284 h 792060"/>
              <a:gd name="T38" fmla="*/ 76596 w 2952318"/>
              <a:gd name="T39" fmla="*/ 780859 h 792060"/>
              <a:gd name="T40" fmla="*/ 42209 w 2952318"/>
              <a:gd name="T41" fmla="*/ 757733 h 792060"/>
              <a:gd name="T42" fmla="*/ 16672 w 2952318"/>
              <a:gd name="T43" fmla="*/ 725216 h 792060"/>
              <a:gd name="T44" fmla="*/ 2304 w 2952318"/>
              <a:gd name="T45" fmla="*/ 685624 h 792060"/>
              <a:gd name="T46" fmla="*/ 0 w 2952318"/>
              <a:gd name="T47" fmla="*/ 132123 h 79206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952318"/>
              <a:gd name="T73" fmla="*/ 0 h 792060"/>
              <a:gd name="T74" fmla="*/ 2952318 w 2952318"/>
              <a:gd name="T75" fmla="*/ 792060 h 792060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952318" h="792060">
                <a:moveTo>
                  <a:pt x="0" y="131953"/>
                </a:moveTo>
                <a:lnTo>
                  <a:pt x="7002" y="89429"/>
                </a:lnTo>
                <a:lnTo>
                  <a:pt x="26468" y="52673"/>
                </a:lnTo>
                <a:lnTo>
                  <a:pt x="56087" y="23991"/>
                </a:lnTo>
                <a:lnTo>
                  <a:pt x="93548" y="5689"/>
                </a:lnTo>
                <a:lnTo>
                  <a:pt x="2820365" y="0"/>
                </a:lnTo>
                <a:lnTo>
                  <a:pt x="2835042" y="806"/>
                </a:lnTo>
                <a:lnTo>
                  <a:pt x="2875909" y="12217"/>
                </a:lnTo>
                <a:lnTo>
                  <a:pt x="2910236" y="35319"/>
                </a:lnTo>
                <a:lnTo>
                  <a:pt x="2935714" y="67805"/>
                </a:lnTo>
                <a:lnTo>
                  <a:pt x="2950033" y="107366"/>
                </a:lnTo>
                <a:lnTo>
                  <a:pt x="2952318" y="660044"/>
                </a:lnTo>
                <a:lnTo>
                  <a:pt x="2951512" y="674720"/>
                </a:lnTo>
                <a:lnTo>
                  <a:pt x="2940106" y="715593"/>
                </a:lnTo>
                <a:lnTo>
                  <a:pt x="2917014" y="749933"/>
                </a:lnTo>
                <a:lnTo>
                  <a:pt x="2884541" y="775427"/>
                </a:lnTo>
                <a:lnTo>
                  <a:pt x="2844996" y="789766"/>
                </a:lnTo>
                <a:lnTo>
                  <a:pt x="132029" y="792060"/>
                </a:lnTo>
                <a:lnTo>
                  <a:pt x="117354" y="791254"/>
                </a:lnTo>
                <a:lnTo>
                  <a:pt x="76486" y="779846"/>
                </a:lnTo>
                <a:lnTo>
                  <a:pt x="42149" y="756750"/>
                </a:lnTo>
                <a:lnTo>
                  <a:pt x="16652" y="724276"/>
                </a:lnTo>
                <a:lnTo>
                  <a:pt x="2304" y="684734"/>
                </a:lnTo>
                <a:lnTo>
                  <a:pt x="0" y="131953"/>
                </a:lnTo>
                <a:close/>
              </a:path>
            </a:pathLst>
          </a:custGeom>
          <a:noFill/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17" name="object 6"/>
          <p:cNvSpPr txBox="1">
            <a:spLocks noChangeArrowheads="1"/>
          </p:cNvSpPr>
          <p:nvPr/>
        </p:nvSpPr>
        <p:spPr bwMode="auto">
          <a:xfrm>
            <a:off x="1350963" y="5499100"/>
            <a:ext cx="2625725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709613">
              <a:lnSpc>
                <a:spcPct val="120000"/>
              </a:lnSpc>
            </a:pPr>
            <a:r>
              <a:rPr lang="ru-RU" sz="1700" b="1">
                <a:latin typeface="Times New Roman" pitchFamily="18" charset="0"/>
                <a:cs typeface="Times New Roman" pitchFamily="18" charset="0"/>
              </a:rPr>
              <a:t>Повышение качества жизни населения</a:t>
            </a:r>
          </a:p>
        </p:txBody>
      </p:sp>
      <p:sp>
        <p:nvSpPr>
          <p:cNvPr id="141318" name="object 7"/>
          <p:cNvSpPr>
            <a:spLocks noChangeArrowheads="1"/>
          </p:cNvSpPr>
          <p:nvPr/>
        </p:nvSpPr>
        <p:spPr bwMode="auto">
          <a:xfrm>
            <a:off x="5230812" y="5445125"/>
            <a:ext cx="3204000" cy="792163"/>
          </a:xfrm>
          <a:custGeom>
            <a:avLst/>
            <a:gdLst>
              <a:gd name="T0" fmla="*/ 2805746 w 2942082"/>
              <a:gd name="T1" fmla="*/ 0 h 792060"/>
              <a:gd name="T2" fmla="*/ 121545 w 2942082"/>
              <a:gd name="T3" fmla="*/ 390 h 792060"/>
              <a:gd name="T4" fmla="*/ 80200 w 2942082"/>
              <a:gd name="T5" fmla="*/ 10487 h 792060"/>
              <a:gd name="T6" fmla="*/ 45149 w 2942082"/>
              <a:gd name="T7" fmla="*/ 32531 h 792060"/>
              <a:gd name="T8" fmla="*/ 18702 w 2942082"/>
              <a:gd name="T9" fmla="*/ 64205 h 792060"/>
              <a:gd name="T10" fmla="*/ 3168 w 2942082"/>
              <a:gd name="T11" fmla="*/ 103199 h 792060"/>
              <a:gd name="T12" fmla="*/ 0 w 2942082"/>
              <a:gd name="T13" fmla="*/ 132123 h 792060"/>
              <a:gd name="T14" fmla="*/ 393 w 2942082"/>
              <a:gd name="T15" fmla="*/ 671192 h 792060"/>
              <a:gd name="T16" fmla="*/ 10471 w 2942082"/>
              <a:gd name="T17" fmla="*/ 712656 h 792060"/>
              <a:gd name="T18" fmla="*/ 32459 w 2942082"/>
              <a:gd name="T19" fmla="*/ 747800 h 792060"/>
              <a:gd name="T20" fmla="*/ 64039 w 2942082"/>
              <a:gd name="T21" fmla="*/ 774332 h 792060"/>
              <a:gd name="T22" fmla="*/ 102916 w 2942082"/>
              <a:gd name="T23" fmla="*/ 789921 h 792060"/>
              <a:gd name="T24" fmla="*/ 131753 w 2942082"/>
              <a:gd name="T25" fmla="*/ 793090 h 792060"/>
              <a:gd name="T26" fmla="*/ 2816114 w 2942082"/>
              <a:gd name="T27" fmla="*/ 792689 h 792060"/>
              <a:gd name="T28" fmla="*/ 2857426 w 2942082"/>
              <a:gd name="T29" fmla="*/ 782552 h 792060"/>
              <a:gd name="T30" fmla="*/ 2892470 w 2942082"/>
              <a:gd name="T31" fmla="*/ 760483 h 792060"/>
              <a:gd name="T32" fmla="*/ 2918920 w 2942082"/>
              <a:gd name="T33" fmla="*/ 728801 h 792060"/>
              <a:gd name="T34" fmla="*/ 2934468 w 2942082"/>
              <a:gd name="T35" fmla="*/ 689815 h 792060"/>
              <a:gd name="T36" fmla="*/ 2937626 w 2942082"/>
              <a:gd name="T37" fmla="*/ 660904 h 792060"/>
              <a:gd name="T38" fmla="*/ 2937228 w 2942082"/>
              <a:gd name="T39" fmla="*/ 121787 h 792060"/>
              <a:gd name="T40" fmla="*/ 2927115 w 2942082"/>
              <a:gd name="T41" fmla="*/ 80352 h 792060"/>
              <a:gd name="T42" fmla="*/ 2905101 w 2942082"/>
              <a:gd name="T43" fmla="*/ 45239 h 792060"/>
              <a:gd name="T44" fmla="*/ 2873475 w 2942082"/>
              <a:gd name="T45" fmla="*/ 18735 h 792060"/>
              <a:gd name="T46" fmla="*/ 2834579 w 2942082"/>
              <a:gd name="T47" fmla="*/ 3165 h 792060"/>
              <a:gd name="T48" fmla="*/ 2805746 w 2942082"/>
              <a:gd name="T49" fmla="*/ 0 h 79206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942082"/>
              <a:gd name="T76" fmla="*/ 0 h 792060"/>
              <a:gd name="T77" fmla="*/ 2942082 w 2942082"/>
              <a:gd name="T78" fmla="*/ 792060 h 79206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942082" h="792060">
                <a:moveTo>
                  <a:pt x="2810002" y="0"/>
                </a:moveTo>
                <a:lnTo>
                  <a:pt x="121725" y="390"/>
                </a:lnTo>
                <a:lnTo>
                  <a:pt x="80320" y="10477"/>
                </a:lnTo>
                <a:lnTo>
                  <a:pt x="45219" y="32491"/>
                </a:lnTo>
                <a:lnTo>
                  <a:pt x="18732" y="64125"/>
                </a:lnTo>
                <a:lnTo>
                  <a:pt x="3168" y="103069"/>
                </a:lnTo>
                <a:lnTo>
                  <a:pt x="0" y="131953"/>
                </a:lnTo>
                <a:lnTo>
                  <a:pt x="393" y="670322"/>
                </a:lnTo>
                <a:lnTo>
                  <a:pt x="10491" y="711726"/>
                </a:lnTo>
                <a:lnTo>
                  <a:pt x="32509" y="746830"/>
                </a:lnTo>
                <a:lnTo>
                  <a:pt x="64139" y="773322"/>
                </a:lnTo>
                <a:lnTo>
                  <a:pt x="103076" y="788891"/>
                </a:lnTo>
                <a:lnTo>
                  <a:pt x="131953" y="792060"/>
                </a:lnTo>
                <a:lnTo>
                  <a:pt x="2820377" y="791659"/>
                </a:lnTo>
                <a:lnTo>
                  <a:pt x="2861756" y="781532"/>
                </a:lnTo>
                <a:lnTo>
                  <a:pt x="2896850" y="759493"/>
                </a:lnTo>
                <a:lnTo>
                  <a:pt x="2923340" y="727851"/>
                </a:lnTo>
                <a:lnTo>
                  <a:pt x="2938911" y="688915"/>
                </a:lnTo>
                <a:lnTo>
                  <a:pt x="2942082" y="660044"/>
                </a:lnTo>
                <a:lnTo>
                  <a:pt x="2941683" y="121627"/>
                </a:lnTo>
                <a:lnTo>
                  <a:pt x="2931555" y="80252"/>
                </a:lnTo>
                <a:lnTo>
                  <a:pt x="2909500" y="45179"/>
                </a:lnTo>
                <a:lnTo>
                  <a:pt x="2877835" y="18715"/>
                </a:lnTo>
                <a:lnTo>
                  <a:pt x="2838878" y="3165"/>
                </a:lnTo>
                <a:lnTo>
                  <a:pt x="281000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19" name="object 8"/>
          <p:cNvSpPr>
            <a:spLocks noChangeArrowheads="1"/>
          </p:cNvSpPr>
          <p:nvPr/>
        </p:nvSpPr>
        <p:spPr bwMode="auto">
          <a:xfrm>
            <a:off x="5230812" y="5445125"/>
            <a:ext cx="3276000" cy="792163"/>
          </a:xfrm>
          <a:custGeom>
            <a:avLst/>
            <a:gdLst>
              <a:gd name="T0" fmla="*/ 0 w 2942082"/>
              <a:gd name="T1" fmla="*/ 132123 h 792060"/>
              <a:gd name="T2" fmla="*/ 6990 w 2942082"/>
              <a:gd name="T3" fmla="*/ 89538 h 792060"/>
              <a:gd name="T4" fmla="*/ 26422 w 2942082"/>
              <a:gd name="T5" fmla="*/ 52724 h 792060"/>
              <a:gd name="T6" fmla="*/ 55996 w 2942082"/>
              <a:gd name="T7" fmla="*/ 24000 h 792060"/>
              <a:gd name="T8" fmla="*/ 93395 w 2942082"/>
              <a:gd name="T9" fmla="*/ 5685 h 792060"/>
              <a:gd name="T10" fmla="*/ 2805746 w 2942082"/>
              <a:gd name="T11" fmla="*/ 0 h 792060"/>
              <a:gd name="T12" fmla="*/ 2820393 w 2942082"/>
              <a:gd name="T13" fmla="*/ 805 h 792060"/>
              <a:gd name="T14" fmla="*/ 2861205 w 2942082"/>
              <a:gd name="T15" fmla="*/ 12225 h 792060"/>
              <a:gd name="T16" fmla="*/ 2895514 w 2942082"/>
              <a:gd name="T17" fmla="*/ 35338 h 792060"/>
              <a:gd name="T18" fmla="*/ 2920994 w 2942082"/>
              <a:gd name="T19" fmla="*/ 67837 h 792060"/>
              <a:gd name="T20" fmla="*/ 2935330 w 2942082"/>
              <a:gd name="T21" fmla="*/ 107417 h 792060"/>
              <a:gd name="T22" fmla="*/ 2937626 w 2942082"/>
              <a:gd name="T23" fmla="*/ 660904 h 792060"/>
              <a:gd name="T24" fmla="*/ 2936822 w 2942082"/>
              <a:gd name="T25" fmla="*/ 675594 h 792060"/>
              <a:gd name="T26" fmla="*/ 2925419 w 2942082"/>
              <a:gd name="T27" fmla="*/ 716499 h 792060"/>
              <a:gd name="T28" fmla="*/ 2902351 w 2942082"/>
              <a:gd name="T29" fmla="*/ 750879 h 792060"/>
              <a:gd name="T30" fmla="*/ 2869918 w 2942082"/>
              <a:gd name="T31" fmla="*/ 776405 h 792060"/>
              <a:gd name="T32" fmla="*/ 2830436 w 2942082"/>
              <a:gd name="T33" fmla="*/ 790779 h 792060"/>
              <a:gd name="T34" fmla="*/ 131753 w 2942082"/>
              <a:gd name="T35" fmla="*/ 793090 h 792060"/>
              <a:gd name="T36" fmla="*/ 117099 w 2942082"/>
              <a:gd name="T37" fmla="*/ 792284 h 792060"/>
              <a:gd name="T38" fmla="*/ 76300 w 2942082"/>
              <a:gd name="T39" fmla="*/ 780853 h 792060"/>
              <a:gd name="T40" fmla="*/ 42038 w 2942082"/>
              <a:gd name="T41" fmla="*/ 757714 h 792060"/>
              <a:gd name="T42" fmla="*/ 16590 w 2942082"/>
              <a:gd name="T43" fmla="*/ 725181 h 792060"/>
              <a:gd name="T44" fmla="*/ 2292 w 2942082"/>
              <a:gd name="T45" fmla="*/ 685571 h 792060"/>
              <a:gd name="T46" fmla="*/ 0 w 2942082"/>
              <a:gd name="T47" fmla="*/ 132123 h 79206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942082"/>
              <a:gd name="T73" fmla="*/ 0 h 792060"/>
              <a:gd name="T74" fmla="*/ 2942082 w 2942082"/>
              <a:gd name="T75" fmla="*/ 792060 h 792060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942082" h="792060">
                <a:moveTo>
                  <a:pt x="0" y="131953"/>
                </a:moveTo>
                <a:lnTo>
                  <a:pt x="7000" y="89418"/>
                </a:lnTo>
                <a:lnTo>
                  <a:pt x="26462" y="52654"/>
                </a:lnTo>
                <a:lnTo>
                  <a:pt x="56076" y="23970"/>
                </a:lnTo>
                <a:lnTo>
                  <a:pt x="93535" y="5675"/>
                </a:lnTo>
                <a:lnTo>
                  <a:pt x="2810002" y="0"/>
                </a:lnTo>
                <a:lnTo>
                  <a:pt x="2824673" y="805"/>
                </a:lnTo>
                <a:lnTo>
                  <a:pt x="2865545" y="12205"/>
                </a:lnTo>
                <a:lnTo>
                  <a:pt x="2899898" y="35288"/>
                </a:lnTo>
                <a:lnTo>
                  <a:pt x="2925414" y="67747"/>
                </a:lnTo>
                <a:lnTo>
                  <a:pt x="2939776" y="107277"/>
                </a:lnTo>
                <a:lnTo>
                  <a:pt x="2942082" y="660044"/>
                </a:lnTo>
                <a:lnTo>
                  <a:pt x="2941275" y="674714"/>
                </a:lnTo>
                <a:lnTo>
                  <a:pt x="2929858" y="715569"/>
                </a:lnTo>
                <a:lnTo>
                  <a:pt x="2906750" y="749899"/>
                </a:lnTo>
                <a:lnTo>
                  <a:pt x="2874267" y="775395"/>
                </a:lnTo>
                <a:lnTo>
                  <a:pt x="2834725" y="789749"/>
                </a:lnTo>
                <a:lnTo>
                  <a:pt x="131953" y="792060"/>
                </a:lnTo>
                <a:lnTo>
                  <a:pt x="117279" y="791254"/>
                </a:lnTo>
                <a:lnTo>
                  <a:pt x="76420" y="779840"/>
                </a:lnTo>
                <a:lnTo>
                  <a:pt x="42098" y="756731"/>
                </a:lnTo>
                <a:lnTo>
                  <a:pt x="16620" y="724241"/>
                </a:lnTo>
                <a:lnTo>
                  <a:pt x="2292" y="684681"/>
                </a:lnTo>
                <a:lnTo>
                  <a:pt x="0" y="131953"/>
                </a:lnTo>
                <a:close/>
              </a:path>
            </a:pathLst>
          </a:custGeom>
          <a:noFill/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20" name="object 9"/>
          <p:cNvSpPr txBox="1">
            <a:spLocks noChangeArrowheads="1"/>
          </p:cNvSpPr>
          <p:nvPr/>
        </p:nvSpPr>
        <p:spPr bwMode="auto">
          <a:xfrm>
            <a:off x="5357818" y="5561013"/>
            <a:ext cx="307183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252413" indent="-2413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Безусловное выполнение всех принятых обязательств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21" name="object 10"/>
          <p:cNvSpPr>
            <a:spLocks noChangeArrowheads="1"/>
          </p:cNvSpPr>
          <p:nvPr/>
        </p:nvSpPr>
        <p:spPr bwMode="auto">
          <a:xfrm>
            <a:off x="1331913" y="1412875"/>
            <a:ext cx="3384550" cy="647700"/>
          </a:xfrm>
          <a:custGeom>
            <a:avLst/>
            <a:gdLst>
              <a:gd name="T0" fmla="*/ 3277730 w 3384420"/>
              <a:gd name="T1" fmla="*/ 0 h 648080"/>
              <a:gd name="T2" fmla="*/ 107595 w 3384420"/>
              <a:gd name="T3" fmla="*/ 1 h 648080"/>
              <a:gd name="T4" fmla="*/ 65699 w 3384420"/>
              <a:gd name="T5" fmla="*/ 8586 h 648080"/>
              <a:gd name="T6" fmla="*/ 31493 w 3384420"/>
              <a:gd name="T7" fmla="*/ 31635 h 648080"/>
              <a:gd name="T8" fmla="*/ 8444 w 3384420"/>
              <a:gd name="T9" fmla="*/ 65730 h 648080"/>
              <a:gd name="T10" fmla="*/ 26 w 3384420"/>
              <a:gd name="T11" fmla="*/ 107031 h 648080"/>
              <a:gd name="T12" fmla="*/ 0 w 3384420"/>
              <a:gd name="T13" fmla="*/ 537362 h 648080"/>
              <a:gd name="T14" fmla="*/ 1048 w 3384420"/>
              <a:gd name="T15" fmla="*/ 551882 h 648080"/>
              <a:gd name="T16" fmla="*/ 14928 w 3384420"/>
              <a:gd name="T17" fmla="*/ 591352 h 648080"/>
              <a:gd name="T18" fmla="*/ 42212 w 3384420"/>
              <a:gd name="T19" fmla="*/ 622025 h 648080"/>
              <a:gd name="T20" fmla="*/ 79454 w 3384420"/>
              <a:gd name="T21" fmla="*/ 640474 h 648080"/>
              <a:gd name="T22" fmla="*/ 108115 w 3384420"/>
              <a:gd name="T23" fmla="*/ 644290 h 648080"/>
              <a:gd name="T24" fmla="*/ 3278144 w 3384420"/>
              <a:gd name="T25" fmla="*/ 644290 h 648080"/>
              <a:gd name="T26" fmla="*/ 3320014 w 3384420"/>
              <a:gd name="T27" fmla="*/ 635733 h 648080"/>
              <a:gd name="T28" fmla="*/ 3354199 w 3384420"/>
              <a:gd name="T29" fmla="*/ 612686 h 648080"/>
              <a:gd name="T30" fmla="*/ 3377268 w 3384420"/>
              <a:gd name="T31" fmla="*/ 578579 h 648080"/>
              <a:gd name="T32" fmla="*/ 3385686 w 3384420"/>
              <a:gd name="T33" fmla="*/ 537362 h 648080"/>
              <a:gd name="T34" fmla="*/ 3385720 w 3384420"/>
              <a:gd name="T35" fmla="*/ 107031 h 648080"/>
              <a:gd name="T36" fmla="*/ 3384684 w 3384420"/>
              <a:gd name="T37" fmla="*/ 92502 h 648080"/>
              <a:gd name="T38" fmla="*/ 3370821 w 3384420"/>
              <a:gd name="T39" fmla="*/ 52995 h 648080"/>
              <a:gd name="T40" fmla="*/ 3343564 w 3384420"/>
              <a:gd name="T41" fmla="*/ 22290 h 648080"/>
              <a:gd name="T42" fmla="*/ 3306347 w 3384420"/>
              <a:gd name="T43" fmla="*/ 3823 h 648080"/>
              <a:gd name="T44" fmla="*/ 3277730 w 3384420"/>
              <a:gd name="T45" fmla="*/ 0 h 64808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384420"/>
              <a:gd name="T70" fmla="*/ 0 h 648080"/>
              <a:gd name="T71" fmla="*/ 3384420 w 3384420"/>
              <a:gd name="T72" fmla="*/ 648080 h 64808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384420" h="648080">
                <a:moveTo>
                  <a:pt x="3276471" y="0"/>
                </a:moveTo>
                <a:lnTo>
                  <a:pt x="107555" y="1"/>
                </a:lnTo>
                <a:lnTo>
                  <a:pt x="65669" y="8636"/>
                </a:lnTo>
                <a:lnTo>
                  <a:pt x="31483" y="31825"/>
                </a:lnTo>
                <a:lnTo>
                  <a:pt x="8444" y="66120"/>
                </a:lnTo>
                <a:lnTo>
                  <a:pt x="26" y="107661"/>
                </a:lnTo>
                <a:lnTo>
                  <a:pt x="0" y="540523"/>
                </a:lnTo>
                <a:lnTo>
                  <a:pt x="1048" y="555128"/>
                </a:lnTo>
                <a:lnTo>
                  <a:pt x="14918" y="594831"/>
                </a:lnTo>
                <a:lnTo>
                  <a:pt x="42192" y="625684"/>
                </a:lnTo>
                <a:lnTo>
                  <a:pt x="79424" y="644242"/>
                </a:lnTo>
                <a:lnTo>
                  <a:pt x="108075" y="648080"/>
                </a:lnTo>
                <a:lnTo>
                  <a:pt x="3276885" y="648080"/>
                </a:lnTo>
                <a:lnTo>
                  <a:pt x="3318736" y="639473"/>
                </a:lnTo>
                <a:lnTo>
                  <a:pt x="3352918" y="616290"/>
                </a:lnTo>
                <a:lnTo>
                  <a:pt x="3375968" y="581982"/>
                </a:lnTo>
                <a:lnTo>
                  <a:pt x="3384386" y="540523"/>
                </a:lnTo>
                <a:lnTo>
                  <a:pt x="3384420" y="107661"/>
                </a:lnTo>
                <a:lnTo>
                  <a:pt x="3383384" y="93044"/>
                </a:lnTo>
                <a:lnTo>
                  <a:pt x="3369540" y="53305"/>
                </a:lnTo>
                <a:lnTo>
                  <a:pt x="3342285" y="22420"/>
                </a:lnTo>
                <a:lnTo>
                  <a:pt x="3305086" y="3843"/>
                </a:lnTo>
                <a:lnTo>
                  <a:pt x="3276471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22" name="object 11"/>
          <p:cNvSpPr>
            <a:spLocks noChangeArrowheads="1"/>
          </p:cNvSpPr>
          <p:nvPr/>
        </p:nvSpPr>
        <p:spPr bwMode="auto">
          <a:xfrm>
            <a:off x="1331913" y="1412875"/>
            <a:ext cx="3384550" cy="647700"/>
          </a:xfrm>
          <a:custGeom>
            <a:avLst/>
            <a:gdLst>
              <a:gd name="T0" fmla="*/ 0 w 3384423"/>
              <a:gd name="T1" fmla="*/ 107446 h 648080"/>
              <a:gd name="T2" fmla="*/ 8445 w 3384423"/>
              <a:gd name="T3" fmla="*/ 65730 h 648080"/>
              <a:gd name="T4" fmla="*/ 31494 w 3384423"/>
              <a:gd name="T5" fmla="*/ 31635 h 648080"/>
              <a:gd name="T6" fmla="*/ 65690 w 3384423"/>
              <a:gd name="T7" fmla="*/ 8586 h 648080"/>
              <a:gd name="T8" fmla="*/ 107597 w 3384423"/>
              <a:gd name="T9" fmla="*/ 1 h 648080"/>
              <a:gd name="T10" fmla="*/ 3277712 w 3384423"/>
              <a:gd name="T11" fmla="*/ 0 h 648080"/>
              <a:gd name="T12" fmla="*/ 3292317 w 3384423"/>
              <a:gd name="T13" fmla="*/ 972 h 648080"/>
              <a:gd name="T14" fmla="*/ 3332080 w 3384423"/>
              <a:gd name="T15" fmla="*/ 14600 h 648080"/>
              <a:gd name="T16" fmla="*/ 3363035 w 3384423"/>
              <a:gd name="T17" fmla="*/ 41613 h 648080"/>
              <a:gd name="T18" fmla="*/ 3381754 w 3384423"/>
              <a:gd name="T19" fmla="*/ 78567 h 648080"/>
              <a:gd name="T20" fmla="*/ 3385702 w 3384423"/>
              <a:gd name="T21" fmla="*/ 536846 h 648080"/>
              <a:gd name="T22" fmla="*/ 3384720 w 3384423"/>
              <a:gd name="T23" fmla="*/ 551393 h 648080"/>
              <a:gd name="T24" fmla="*/ 3370997 w 3384423"/>
              <a:gd name="T25" fmla="*/ 590964 h 648080"/>
              <a:gd name="T26" fmla="*/ 3343850 w 3384423"/>
              <a:gd name="T27" fmla="*/ 621767 h 648080"/>
              <a:gd name="T28" fmla="*/ 3306709 w 3384423"/>
              <a:gd name="T29" fmla="*/ 640365 h 648080"/>
              <a:gd name="T30" fmla="*/ 108117 w 3384423"/>
              <a:gd name="T31" fmla="*/ 644290 h 648080"/>
              <a:gd name="T32" fmla="*/ 93493 w 3384423"/>
              <a:gd name="T33" fmla="*/ 643316 h 648080"/>
              <a:gd name="T34" fmla="*/ 53687 w 3384423"/>
              <a:gd name="T35" fmla="*/ 629703 h 648080"/>
              <a:gd name="T36" fmla="*/ 22701 w 3384423"/>
              <a:gd name="T37" fmla="*/ 602724 h 648080"/>
              <a:gd name="T38" fmla="*/ 3970 w 3384423"/>
              <a:gd name="T39" fmla="*/ 565805 h 648080"/>
              <a:gd name="T40" fmla="*/ 0 w 3384423"/>
              <a:gd name="T41" fmla="*/ 107446 h 64808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384423"/>
              <a:gd name="T64" fmla="*/ 0 h 648080"/>
              <a:gd name="T65" fmla="*/ 3384423 w 3384423"/>
              <a:gd name="T66" fmla="*/ 648080 h 64808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384423" h="648080">
                <a:moveTo>
                  <a:pt x="0" y="108076"/>
                </a:moveTo>
                <a:lnTo>
                  <a:pt x="8445" y="66120"/>
                </a:lnTo>
                <a:lnTo>
                  <a:pt x="31484" y="31825"/>
                </a:lnTo>
                <a:lnTo>
                  <a:pt x="65670" y="8636"/>
                </a:lnTo>
                <a:lnTo>
                  <a:pt x="107557" y="1"/>
                </a:lnTo>
                <a:lnTo>
                  <a:pt x="3276473" y="0"/>
                </a:lnTo>
                <a:lnTo>
                  <a:pt x="3291076" y="982"/>
                </a:lnTo>
                <a:lnTo>
                  <a:pt x="3330821" y="14690"/>
                </a:lnTo>
                <a:lnTo>
                  <a:pt x="3361775" y="41856"/>
                </a:lnTo>
                <a:lnTo>
                  <a:pt x="3380475" y="79027"/>
                </a:lnTo>
                <a:lnTo>
                  <a:pt x="3384423" y="540003"/>
                </a:lnTo>
                <a:lnTo>
                  <a:pt x="3383440" y="554636"/>
                </a:lnTo>
                <a:lnTo>
                  <a:pt x="3369737" y="594441"/>
                </a:lnTo>
                <a:lnTo>
                  <a:pt x="3342591" y="625424"/>
                </a:lnTo>
                <a:lnTo>
                  <a:pt x="3305468" y="644132"/>
                </a:lnTo>
                <a:lnTo>
                  <a:pt x="108077" y="648080"/>
                </a:lnTo>
                <a:lnTo>
                  <a:pt x="93453" y="647100"/>
                </a:lnTo>
                <a:lnTo>
                  <a:pt x="53667" y="633407"/>
                </a:lnTo>
                <a:lnTo>
                  <a:pt x="22691" y="606269"/>
                </a:lnTo>
                <a:lnTo>
                  <a:pt x="3970" y="569133"/>
                </a:lnTo>
                <a:lnTo>
                  <a:pt x="0" y="108076"/>
                </a:lnTo>
                <a:close/>
              </a:path>
            </a:pathLst>
          </a:custGeom>
          <a:noFill/>
          <a:ln w="25400">
            <a:solidFill>
              <a:srgbClr val="F79546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2" name="object 12"/>
          <p:cNvSpPr txBox="1"/>
          <p:nvPr/>
        </p:nvSpPr>
        <p:spPr>
          <a:xfrm>
            <a:off x="1441450" y="1527175"/>
            <a:ext cx="2878138" cy="4445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400" b="1" dirty="0">
                <a:latin typeface="Times New Roman"/>
                <a:cs typeface="Times New Roman"/>
              </a:rPr>
              <a:t>С</a:t>
            </a:r>
            <a:r>
              <a:rPr sz="1400" b="1" spc="-35" dirty="0">
                <a:latin typeface="Times New Roman"/>
                <a:cs typeface="Times New Roman"/>
              </a:rPr>
              <a:t>о</a:t>
            </a:r>
            <a:r>
              <a:rPr sz="1400" b="1" dirty="0">
                <a:latin typeface="Times New Roman"/>
                <a:cs typeface="Times New Roman"/>
              </a:rPr>
              <a:t>хра</a:t>
            </a:r>
            <a:r>
              <a:rPr sz="1400" b="1" spc="-5" dirty="0">
                <a:latin typeface="Times New Roman"/>
                <a:cs typeface="Times New Roman"/>
              </a:rPr>
              <a:t>н</a:t>
            </a:r>
            <a:r>
              <a:rPr sz="1400" b="1" dirty="0">
                <a:latin typeface="Times New Roman"/>
                <a:cs typeface="Times New Roman"/>
              </a:rPr>
              <a:t>ен</a:t>
            </a:r>
            <a:r>
              <a:rPr sz="1400" b="1" spc="-10" dirty="0">
                <a:latin typeface="Times New Roman"/>
                <a:cs typeface="Times New Roman"/>
              </a:rPr>
              <a:t>и</a:t>
            </a:r>
            <a:r>
              <a:rPr sz="1400" b="1" dirty="0">
                <a:latin typeface="Times New Roman"/>
                <a:cs typeface="Times New Roman"/>
              </a:rPr>
              <a:t>е и разв</a:t>
            </a:r>
            <a:r>
              <a:rPr sz="1400" b="1" spc="-10" dirty="0">
                <a:latin typeface="Times New Roman"/>
                <a:cs typeface="Times New Roman"/>
              </a:rPr>
              <a:t>и</a:t>
            </a:r>
            <a:r>
              <a:rPr sz="1400" b="1" spc="5" dirty="0">
                <a:latin typeface="Times New Roman"/>
                <a:cs typeface="Times New Roman"/>
              </a:rPr>
              <a:t>т</a:t>
            </a:r>
            <a:r>
              <a:rPr sz="1400" b="1" spc="-5" dirty="0">
                <a:latin typeface="Times New Roman"/>
                <a:cs typeface="Times New Roman"/>
              </a:rPr>
              <a:t>и</a:t>
            </a:r>
            <a:r>
              <a:rPr sz="1400" b="1" dirty="0">
                <a:latin typeface="Times New Roman"/>
                <a:cs typeface="Times New Roman"/>
              </a:rPr>
              <a:t>е</a:t>
            </a:r>
            <a:r>
              <a:rPr sz="1400" b="1" spc="50" dirty="0">
                <a:latin typeface="Times New Roman"/>
                <a:cs typeface="Times New Roman"/>
              </a:rPr>
              <a:t> </a:t>
            </a:r>
            <a:r>
              <a:rPr sz="1400" b="1" spc="-5" dirty="0">
                <a:latin typeface="Times New Roman"/>
                <a:cs typeface="Times New Roman"/>
              </a:rPr>
              <a:t>н</a:t>
            </a:r>
            <a:r>
              <a:rPr sz="1400" b="1" spc="15" dirty="0">
                <a:latin typeface="Times New Roman"/>
                <a:cs typeface="Times New Roman"/>
              </a:rPr>
              <a:t>а</a:t>
            </a:r>
            <a:r>
              <a:rPr sz="1400" b="1" dirty="0">
                <a:latin typeface="Times New Roman"/>
                <a:cs typeface="Times New Roman"/>
              </a:rPr>
              <a:t>ло</a:t>
            </a:r>
            <a:r>
              <a:rPr sz="1400" b="1" spc="-40" dirty="0">
                <a:latin typeface="Times New Roman"/>
                <a:cs typeface="Times New Roman"/>
              </a:rPr>
              <a:t>г</a:t>
            </a:r>
            <a:r>
              <a:rPr sz="1400" b="1" spc="-30" dirty="0">
                <a:latin typeface="Times New Roman"/>
                <a:cs typeface="Times New Roman"/>
              </a:rPr>
              <a:t>о</a:t>
            </a:r>
            <a:r>
              <a:rPr sz="1400" b="1" spc="-15" dirty="0">
                <a:latin typeface="Times New Roman"/>
                <a:cs typeface="Times New Roman"/>
              </a:rPr>
              <a:t>в</a:t>
            </a:r>
            <a:r>
              <a:rPr sz="1400" b="1" dirty="0">
                <a:latin typeface="Times New Roman"/>
                <a:cs typeface="Times New Roman"/>
              </a:rPr>
              <a:t>о</a:t>
            </a:r>
            <a:r>
              <a:rPr sz="1400" b="1" spc="-40" dirty="0">
                <a:latin typeface="Times New Roman"/>
                <a:cs typeface="Times New Roman"/>
              </a:rPr>
              <a:t>г</a:t>
            </a:r>
            <a:r>
              <a:rPr sz="1400" b="1" dirty="0">
                <a:latin typeface="Times New Roman"/>
                <a:cs typeface="Times New Roman"/>
              </a:rPr>
              <a:t>о</a:t>
            </a:r>
            <a:endParaRPr sz="1400">
              <a:latin typeface="Times New Roman"/>
              <a:cs typeface="Times New Roman"/>
            </a:endParaRPr>
          </a:p>
          <a:p>
            <a:pPr marL="12700" fontAlgn="auto">
              <a:spcBef>
                <a:spcPts val="50"/>
              </a:spcBef>
              <a:spcAft>
                <a:spcPts val="0"/>
              </a:spcAft>
              <a:defRPr/>
            </a:pPr>
            <a:r>
              <a:rPr sz="1400" b="1" spc="-10" dirty="0">
                <a:latin typeface="Times New Roman"/>
                <a:cs typeface="Times New Roman"/>
              </a:rPr>
              <a:t>п</a:t>
            </a:r>
            <a:r>
              <a:rPr sz="1400" b="1" spc="-20" dirty="0">
                <a:latin typeface="Times New Roman"/>
                <a:cs typeface="Times New Roman"/>
              </a:rPr>
              <a:t>о</a:t>
            </a:r>
            <a:r>
              <a:rPr sz="1400" b="1" dirty="0">
                <a:latin typeface="Times New Roman"/>
                <a:cs typeface="Times New Roman"/>
              </a:rPr>
              <a:t>те</a:t>
            </a:r>
            <a:r>
              <a:rPr sz="1400" b="1" spc="-10" dirty="0">
                <a:latin typeface="Times New Roman"/>
                <a:cs typeface="Times New Roman"/>
              </a:rPr>
              <a:t>нци</a:t>
            </a:r>
            <a:r>
              <a:rPr sz="1400" b="1" spc="15" dirty="0">
                <a:latin typeface="Times New Roman"/>
                <a:cs typeface="Times New Roman"/>
              </a:rPr>
              <a:t>а</a:t>
            </a:r>
            <a:r>
              <a:rPr sz="1400" b="1" dirty="0">
                <a:latin typeface="Times New Roman"/>
                <a:cs typeface="Times New Roman"/>
              </a:rPr>
              <a:t>ла</a:t>
            </a:r>
            <a:r>
              <a:rPr sz="1400" b="1" spc="10" dirty="0">
                <a:latin typeface="Times New Roman"/>
                <a:cs typeface="Times New Roman"/>
              </a:rPr>
              <a:t> </a:t>
            </a:r>
            <a:r>
              <a:rPr sz="1400" b="1" spc="-10" dirty="0">
                <a:latin typeface="Times New Roman"/>
                <a:cs typeface="Times New Roman"/>
              </a:rPr>
              <a:t>н</a:t>
            </a:r>
            <a:r>
              <a:rPr sz="1400" b="1" dirty="0">
                <a:latin typeface="Times New Roman"/>
                <a:cs typeface="Times New Roman"/>
              </a:rPr>
              <a:t>а</a:t>
            </a:r>
            <a:r>
              <a:rPr sz="1400" b="1" spc="10" dirty="0">
                <a:latin typeface="Times New Roman"/>
                <a:cs typeface="Times New Roman"/>
              </a:rPr>
              <a:t> </a:t>
            </a:r>
            <a:r>
              <a:rPr sz="1400" b="1">
                <a:latin typeface="Times New Roman"/>
                <a:cs typeface="Times New Roman"/>
              </a:rPr>
              <a:t>тер</a:t>
            </a:r>
            <a:r>
              <a:rPr sz="1400" b="1" spc="-5">
                <a:latin typeface="Times New Roman"/>
                <a:cs typeface="Times New Roman"/>
              </a:rPr>
              <a:t>р</a:t>
            </a:r>
            <a:r>
              <a:rPr sz="1400" b="1" spc="-10">
                <a:latin typeface="Times New Roman"/>
                <a:cs typeface="Times New Roman"/>
              </a:rPr>
              <a:t>и</a:t>
            </a:r>
            <a:r>
              <a:rPr sz="1400" b="1" spc="-20">
                <a:latin typeface="Times New Roman"/>
                <a:cs typeface="Times New Roman"/>
              </a:rPr>
              <a:t>т</a:t>
            </a:r>
            <a:r>
              <a:rPr sz="1400" b="1">
                <a:latin typeface="Times New Roman"/>
                <a:cs typeface="Times New Roman"/>
              </a:rPr>
              <a:t>ор</a:t>
            </a:r>
            <a:r>
              <a:rPr sz="1400" b="1" spc="-10">
                <a:latin typeface="Times New Roman"/>
                <a:cs typeface="Times New Roman"/>
              </a:rPr>
              <a:t>и</a:t>
            </a:r>
            <a:r>
              <a:rPr sz="1400" b="1">
                <a:latin typeface="Times New Roman"/>
                <a:cs typeface="Times New Roman"/>
              </a:rPr>
              <a:t>и</a:t>
            </a:r>
            <a:r>
              <a:rPr sz="1400" b="1" spc="-20">
                <a:latin typeface="Times New Roman"/>
                <a:cs typeface="Times New Roman"/>
              </a:rPr>
              <a:t> </a:t>
            </a:r>
            <a:r>
              <a:rPr lang="ru-RU" sz="1400" b="1" spc="-20" dirty="0" smtClean="0">
                <a:latin typeface="Times New Roman"/>
                <a:cs typeface="Times New Roman"/>
              </a:rPr>
              <a:t>района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41324" name="object 13"/>
          <p:cNvSpPr>
            <a:spLocks noChangeArrowheads="1"/>
          </p:cNvSpPr>
          <p:nvPr/>
        </p:nvSpPr>
        <p:spPr bwMode="auto">
          <a:xfrm>
            <a:off x="1344613" y="2205038"/>
            <a:ext cx="3886200" cy="647700"/>
          </a:xfrm>
          <a:custGeom>
            <a:avLst/>
            <a:gdLst>
              <a:gd name="T0" fmla="*/ 3778142 w 3886198"/>
              <a:gd name="T1" fmla="*/ 0 h 647953"/>
              <a:gd name="T2" fmla="*/ 107639 w 3886198"/>
              <a:gd name="T3" fmla="*/ 0 h 647953"/>
              <a:gd name="T4" fmla="*/ 65699 w 3886198"/>
              <a:gd name="T5" fmla="*/ 8528 h 647953"/>
              <a:gd name="T6" fmla="*/ 31489 w 3886198"/>
              <a:gd name="T7" fmla="*/ 31572 h 647953"/>
              <a:gd name="T8" fmla="*/ 8444 w 3886198"/>
              <a:gd name="T9" fmla="*/ 65708 h 647953"/>
              <a:gd name="T10" fmla="*/ 27 w 3886198"/>
              <a:gd name="T11" fmla="*/ 107114 h 647953"/>
              <a:gd name="T12" fmla="*/ 0 w 3886198"/>
              <a:gd name="T13" fmla="*/ 538207 h 647953"/>
              <a:gd name="T14" fmla="*/ 1021 w 3886198"/>
              <a:gd name="T15" fmla="*/ 552751 h 647953"/>
              <a:gd name="T16" fmla="*/ 14819 w 3886198"/>
              <a:gd name="T17" fmla="*/ 592311 h 647953"/>
              <a:gd name="T18" fmla="*/ 42049 w 3886198"/>
              <a:gd name="T19" fmla="*/ 623079 h 647953"/>
              <a:gd name="T20" fmla="*/ 79275 w 3886198"/>
              <a:gd name="T21" fmla="*/ 641597 h 647953"/>
              <a:gd name="T22" fmla="*/ 107949 w 3886198"/>
              <a:gd name="T23" fmla="*/ 645427 h 647953"/>
              <a:gd name="T24" fmla="*/ 3778556 w 3886198"/>
              <a:gd name="T25" fmla="*/ 645427 h 647953"/>
              <a:gd name="T26" fmla="*/ 3820480 w 3886198"/>
              <a:gd name="T27" fmla="*/ 636856 h 647953"/>
              <a:gd name="T28" fmla="*/ 3854700 w 3886198"/>
              <a:gd name="T29" fmla="*/ 613778 h 647953"/>
              <a:gd name="T30" fmla="*/ 3877764 w 3886198"/>
              <a:gd name="T31" fmla="*/ 579641 h 647953"/>
              <a:gd name="T32" fmla="*/ 3886198 w 3886198"/>
              <a:gd name="T33" fmla="*/ 538207 h 647953"/>
              <a:gd name="T34" fmla="*/ 3886218 w 3886198"/>
              <a:gd name="T35" fmla="*/ 107114 h 647953"/>
              <a:gd name="T36" fmla="*/ 3885182 w 3886198"/>
              <a:gd name="T37" fmla="*/ 92560 h 647953"/>
              <a:gd name="T38" fmla="*/ 3871332 w 3886198"/>
              <a:gd name="T39" fmla="*/ 53001 h 647953"/>
              <a:gd name="T40" fmla="*/ 3844058 w 3886198"/>
              <a:gd name="T41" fmla="*/ 22283 h 647953"/>
              <a:gd name="T42" fmla="*/ 3806810 w 3886198"/>
              <a:gd name="T43" fmla="*/ 3823 h 647953"/>
              <a:gd name="T44" fmla="*/ 3778142 w 3886198"/>
              <a:gd name="T45" fmla="*/ 0 h 64795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886198"/>
              <a:gd name="T70" fmla="*/ 0 h 647953"/>
              <a:gd name="T71" fmla="*/ 3886198 w 3886198"/>
              <a:gd name="T72" fmla="*/ 647953 h 647953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886198" h="647953">
                <a:moveTo>
                  <a:pt x="3778122" y="0"/>
                </a:moveTo>
                <a:lnTo>
                  <a:pt x="107639" y="0"/>
                </a:lnTo>
                <a:lnTo>
                  <a:pt x="65699" y="8558"/>
                </a:lnTo>
                <a:lnTo>
                  <a:pt x="31489" y="31692"/>
                </a:lnTo>
                <a:lnTo>
                  <a:pt x="8444" y="65968"/>
                </a:lnTo>
                <a:lnTo>
                  <a:pt x="27" y="107534"/>
                </a:lnTo>
                <a:lnTo>
                  <a:pt x="0" y="540313"/>
                </a:lnTo>
                <a:lnTo>
                  <a:pt x="1021" y="554913"/>
                </a:lnTo>
                <a:lnTo>
                  <a:pt x="14819" y="594629"/>
                </a:lnTo>
                <a:lnTo>
                  <a:pt x="42049" y="625517"/>
                </a:lnTo>
                <a:lnTo>
                  <a:pt x="79275" y="644107"/>
                </a:lnTo>
                <a:lnTo>
                  <a:pt x="107949" y="647953"/>
                </a:lnTo>
                <a:lnTo>
                  <a:pt x="3778537" y="647953"/>
                </a:lnTo>
                <a:lnTo>
                  <a:pt x="3820460" y="639348"/>
                </a:lnTo>
                <a:lnTo>
                  <a:pt x="3854680" y="616179"/>
                </a:lnTo>
                <a:lnTo>
                  <a:pt x="3877744" y="581909"/>
                </a:lnTo>
                <a:lnTo>
                  <a:pt x="3886178" y="540313"/>
                </a:lnTo>
                <a:lnTo>
                  <a:pt x="3886198" y="107534"/>
                </a:lnTo>
                <a:lnTo>
                  <a:pt x="3885162" y="92920"/>
                </a:lnTo>
                <a:lnTo>
                  <a:pt x="3871313" y="53211"/>
                </a:lnTo>
                <a:lnTo>
                  <a:pt x="3844038" y="22373"/>
                </a:lnTo>
                <a:lnTo>
                  <a:pt x="3806790" y="3833"/>
                </a:lnTo>
                <a:lnTo>
                  <a:pt x="377812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25" name="object 14"/>
          <p:cNvSpPr>
            <a:spLocks noChangeArrowheads="1"/>
          </p:cNvSpPr>
          <p:nvPr/>
        </p:nvSpPr>
        <p:spPr bwMode="auto">
          <a:xfrm>
            <a:off x="1344613" y="2205038"/>
            <a:ext cx="3886200" cy="647700"/>
          </a:xfrm>
          <a:custGeom>
            <a:avLst/>
            <a:gdLst>
              <a:gd name="T0" fmla="*/ 0 w 3886200"/>
              <a:gd name="T1" fmla="*/ 107530 h 647953"/>
              <a:gd name="T2" fmla="*/ 8444 w 3886200"/>
              <a:gd name="T3" fmla="*/ 65708 h 647953"/>
              <a:gd name="T4" fmla="*/ 31489 w 3886200"/>
              <a:gd name="T5" fmla="*/ 31572 h 647953"/>
              <a:gd name="T6" fmla="*/ 65699 w 3886200"/>
              <a:gd name="T7" fmla="*/ 8528 h 647953"/>
              <a:gd name="T8" fmla="*/ 107640 w 3886200"/>
              <a:gd name="T9" fmla="*/ 0 h 647953"/>
              <a:gd name="T10" fmla="*/ 3778122 w 3886200"/>
              <a:gd name="T11" fmla="*/ 0 h 647953"/>
              <a:gd name="T12" fmla="*/ 3792754 w 3886200"/>
              <a:gd name="T13" fmla="*/ 979 h 647953"/>
              <a:gd name="T14" fmla="*/ 3832560 w 3886200"/>
              <a:gd name="T15" fmla="*/ 14597 h 647953"/>
              <a:gd name="T16" fmla="*/ 3863542 w 3886200"/>
              <a:gd name="T17" fmla="*/ 41617 h 647953"/>
              <a:gd name="T18" fmla="*/ 3882250 w 3886200"/>
              <a:gd name="T19" fmla="*/ 78600 h 647953"/>
              <a:gd name="T20" fmla="*/ 3886200 w 3886200"/>
              <a:gd name="T21" fmla="*/ 537899 h 647953"/>
              <a:gd name="T22" fmla="*/ 3885216 w 3886200"/>
              <a:gd name="T23" fmla="*/ 552446 h 647953"/>
              <a:gd name="T24" fmla="*/ 3871508 w 3886200"/>
              <a:gd name="T25" fmla="*/ 592035 h 647953"/>
              <a:gd name="T26" fmla="*/ 3844342 w 3886200"/>
              <a:gd name="T27" fmla="*/ 622869 h 647953"/>
              <a:gd name="T28" fmla="*/ 3807172 w 3886200"/>
              <a:gd name="T29" fmla="*/ 641496 h 647953"/>
              <a:gd name="T30" fmla="*/ 107950 w 3886200"/>
              <a:gd name="T31" fmla="*/ 645427 h 647953"/>
              <a:gd name="T32" fmla="*/ 93311 w 3886200"/>
              <a:gd name="T33" fmla="*/ 644448 h 647953"/>
              <a:gd name="T34" fmla="*/ 53517 w 3886200"/>
              <a:gd name="T35" fmla="*/ 630783 h 647953"/>
              <a:gd name="T36" fmla="*/ 22573 w 3886200"/>
              <a:gd name="T37" fmla="*/ 603715 h 647953"/>
              <a:gd name="T38" fmla="*/ 3916 w 3886200"/>
              <a:gd name="T39" fmla="*/ 566701 h 647953"/>
              <a:gd name="T40" fmla="*/ 0 w 3886200"/>
              <a:gd name="T41" fmla="*/ 107530 h 64795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886200"/>
              <a:gd name="T64" fmla="*/ 0 h 647953"/>
              <a:gd name="T65" fmla="*/ 3886200 w 3886200"/>
              <a:gd name="T66" fmla="*/ 647953 h 64795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886200" h="647953">
                <a:moveTo>
                  <a:pt x="0" y="107950"/>
                </a:moveTo>
                <a:lnTo>
                  <a:pt x="8444" y="65968"/>
                </a:lnTo>
                <a:lnTo>
                  <a:pt x="31489" y="31692"/>
                </a:lnTo>
                <a:lnTo>
                  <a:pt x="65699" y="8558"/>
                </a:lnTo>
                <a:lnTo>
                  <a:pt x="107640" y="0"/>
                </a:lnTo>
                <a:lnTo>
                  <a:pt x="3778123" y="0"/>
                </a:lnTo>
                <a:lnTo>
                  <a:pt x="3792755" y="979"/>
                </a:lnTo>
                <a:lnTo>
                  <a:pt x="3832560" y="14657"/>
                </a:lnTo>
                <a:lnTo>
                  <a:pt x="3863543" y="41777"/>
                </a:lnTo>
                <a:lnTo>
                  <a:pt x="3882251" y="78910"/>
                </a:lnTo>
                <a:lnTo>
                  <a:pt x="3886200" y="540003"/>
                </a:lnTo>
                <a:lnTo>
                  <a:pt x="3885217" y="554607"/>
                </a:lnTo>
                <a:lnTo>
                  <a:pt x="3871509" y="594352"/>
                </a:lnTo>
                <a:lnTo>
                  <a:pt x="3844343" y="625306"/>
                </a:lnTo>
                <a:lnTo>
                  <a:pt x="3807172" y="644006"/>
                </a:lnTo>
                <a:lnTo>
                  <a:pt x="107950" y="647953"/>
                </a:lnTo>
                <a:lnTo>
                  <a:pt x="93311" y="646970"/>
                </a:lnTo>
                <a:lnTo>
                  <a:pt x="53517" y="633251"/>
                </a:lnTo>
                <a:lnTo>
                  <a:pt x="22573" y="606077"/>
                </a:lnTo>
                <a:lnTo>
                  <a:pt x="3916" y="568919"/>
                </a:lnTo>
                <a:lnTo>
                  <a:pt x="0" y="107950"/>
                </a:lnTo>
                <a:close/>
              </a:path>
            </a:pathLst>
          </a:custGeom>
          <a:noFill/>
          <a:ln w="25400">
            <a:solidFill>
              <a:srgbClr val="F79546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26" name="object 15"/>
          <p:cNvSpPr txBox="1">
            <a:spLocks noChangeArrowheads="1"/>
          </p:cNvSpPr>
          <p:nvPr/>
        </p:nvSpPr>
        <p:spPr bwMode="auto">
          <a:xfrm>
            <a:off x="1403350" y="2205038"/>
            <a:ext cx="34702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Обеспечение сбалансированности и устойчивости бюджетной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системы района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27" name="object 16"/>
          <p:cNvSpPr>
            <a:spLocks noChangeArrowheads="1"/>
          </p:cNvSpPr>
          <p:nvPr/>
        </p:nvSpPr>
        <p:spPr bwMode="auto">
          <a:xfrm>
            <a:off x="1331913" y="2997200"/>
            <a:ext cx="5400675" cy="647700"/>
          </a:xfrm>
          <a:custGeom>
            <a:avLst/>
            <a:gdLst>
              <a:gd name="T0" fmla="*/ 5292599 w 5400673"/>
              <a:gd name="T1" fmla="*/ 0 h 647953"/>
              <a:gd name="T2" fmla="*/ 107661 w 5400673"/>
              <a:gd name="T3" fmla="*/ 0 h 647953"/>
              <a:gd name="T4" fmla="*/ 65737 w 5400673"/>
              <a:gd name="T5" fmla="*/ 8575 h 647953"/>
              <a:gd name="T6" fmla="*/ 31518 w 5400673"/>
              <a:gd name="T7" fmla="*/ 31654 h 647953"/>
              <a:gd name="T8" fmla="*/ 8454 w 5400673"/>
              <a:gd name="T9" fmla="*/ 65784 h 647953"/>
              <a:gd name="T10" fmla="*/ 27 w 5400673"/>
              <a:gd name="T11" fmla="*/ 107115 h 647953"/>
              <a:gd name="T12" fmla="*/ 0 w 5400673"/>
              <a:gd name="T13" fmla="*/ 538313 h 647953"/>
              <a:gd name="T14" fmla="*/ 1036 w 5400673"/>
              <a:gd name="T15" fmla="*/ 552870 h 647953"/>
              <a:gd name="T16" fmla="*/ 14885 w 5400673"/>
              <a:gd name="T17" fmla="*/ 592424 h 647953"/>
              <a:gd name="T18" fmla="*/ 42160 w 5400673"/>
              <a:gd name="T19" fmla="*/ 623142 h 647953"/>
              <a:gd name="T20" fmla="*/ 79408 w 5400673"/>
              <a:gd name="T21" fmla="*/ 641609 h 647953"/>
              <a:gd name="T22" fmla="*/ 108076 w 5400673"/>
              <a:gd name="T23" fmla="*/ 645427 h 647953"/>
              <a:gd name="T24" fmla="*/ 5293015 w 5400673"/>
              <a:gd name="T25" fmla="*/ 645427 h 647953"/>
              <a:gd name="T26" fmla="*/ 5334935 w 5400673"/>
              <a:gd name="T27" fmla="*/ 636874 h 647953"/>
              <a:gd name="T28" fmla="*/ 5369155 w 5400673"/>
              <a:gd name="T29" fmla="*/ 613824 h 647953"/>
              <a:gd name="T30" fmla="*/ 5392219 w 5400673"/>
              <a:gd name="T31" fmla="*/ 579695 h 647953"/>
              <a:gd name="T32" fmla="*/ 5400647 w 5400673"/>
              <a:gd name="T33" fmla="*/ 538313 h 647953"/>
              <a:gd name="T34" fmla="*/ 5400675 w 5400673"/>
              <a:gd name="T35" fmla="*/ 107115 h 647953"/>
              <a:gd name="T36" fmla="*/ 5399639 w 5400673"/>
              <a:gd name="T37" fmla="*/ 92587 h 647953"/>
              <a:gd name="T38" fmla="*/ 5385787 w 5400673"/>
              <a:gd name="T39" fmla="*/ 53058 h 647953"/>
              <a:gd name="T40" fmla="*/ 5358515 w 5400673"/>
              <a:gd name="T41" fmla="*/ 22321 h 647953"/>
              <a:gd name="T42" fmla="*/ 5321267 w 5400673"/>
              <a:gd name="T43" fmla="*/ 3831 h 647953"/>
              <a:gd name="T44" fmla="*/ 5292599 w 5400673"/>
              <a:gd name="T45" fmla="*/ 0 h 64795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5400673"/>
              <a:gd name="T70" fmla="*/ 0 h 647953"/>
              <a:gd name="T71" fmla="*/ 5400673 w 5400673"/>
              <a:gd name="T72" fmla="*/ 647953 h 647953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5400673" h="647953">
                <a:moveTo>
                  <a:pt x="5292597" y="0"/>
                </a:moveTo>
                <a:lnTo>
                  <a:pt x="107661" y="0"/>
                </a:lnTo>
                <a:lnTo>
                  <a:pt x="65737" y="8605"/>
                </a:lnTo>
                <a:lnTo>
                  <a:pt x="31518" y="31774"/>
                </a:lnTo>
                <a:lnTo>
                  <a:pt x="8454" y="66044"/>
                </a:lnTo>
                <a:lnTo>
                  <a:pt x="27" y="107535"/>
                </a:lnTo>
                <a:lnTo>
                  <a:pt x="0" y="540419"/>
                </a:lnTo>
                <a:lnTo>
                  <a:pt x="1036" y="555033"/>
                </a:lnTo>
                <a:lnTo>
                  <a:pt x="14885" y="594742"/>
                </a:lnTo>
                <a:lnTo>
                  <a:pt x="42160" y="625580"/>
                </a:lnTo>
                <a:lnTo>
                  <a:pt x="79408" y="644120"/>
                </a:lnTo>
                <a:lnTo>
                  <a:pt x="108076" y="647953"/>
                </a:lnTo>
                <a:lnTo>
                  <a:pt x="5293012" y="647953"/>
                </a:lnTo>
                <a:lnTo>
                  <a:pt x="5334935" y="639366"/>
                </a:lnTo>
                <a:lnTo>
                  <a:pt x="5369155" y="616226"/>
                </a:lnTo>
                <a:lnTo>
                  <a:pt x="5392219" y="581963"/>
                </a:lnTo>
                <a:lnTo>
                  <a:pt x="5400646" y="540419"/>
                </a:lnTo>
                <a:lnTo>
                  <a:pt x="5400673" y="107535"/>
                </a:lnTo>
                <a:lnTo>
                  <a:pt x="5399637" y="92947"/>
                </a:lnTo>
                <a:lnTo>
                  <a:pt x="5385787" y="53268"/>
                </a:lnTo>
                <a:lnTo>
                  <a:pt x="5358513" y="22411"/>
                </a:lnTo>
                <a:lnTo>
                  <a:pt x="5321264" y="3842"/>
                </a:lnTo>
                <a:lnTo>
                  <a:pt x="529259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28" name="object 17"/>
          <p:cNvSpPr>
            <a:spLocks noChangeArrowheads="1"/>
          </p:cNvSpPr>
          <p:nvPr/>
        </p:nvSpPr>
        <p:spPr bwMode="auto">
          <a:xfrm>
            <a:off x="1331913" y="2997200"/>
            <a:ext cx="5400675" cy="647700"/>
          </a:xfrm>
          <a:custGeom>
            <a:avLst/>
            <a:gdLst>
              <a:gd name="T0" fmla="*/ 0 w 5400675"/>
              <a:gd name="T1" fmla="*/ 107530 h 647953"/>
              <a:gd name="T2" fmla="*/ 8455 w 5400675"/>
              <a:gd name="T3" fmla="*/ 65784 h 647953"/>
              <a:gd name="T4" fmla="*/ 31518 w 5400675"/>
              <a:gd name="T5" fmla="*/ 31654 h 647953"/>
              <a:gd name="T6" fmla="*/ 65738 w 5400675"/>
              <a:gd name="T7" fmla="*/ 8575 h 647953"/>
              <a:gd name="T8" fmla="*/ 107661 w 5400675"/>
              <a:gd name="T9" fmla="*/ 0 h 647953"/>
              <a:gd name="T10" fmla="*/ 5292599 w 5400675"/>
              <a:gd name="T11" fmla="*/ 0 h 647953"/>
              <a:gd name="T12" fmla="*/ 5307231 w 5400675"/>
              <a:gd name="T13" fmla="*/ 982 h 647953"/>
              <a:gd name="T14" fmla="*/ 5347035 w 5400675"/>
              <a:gd name="T15" fmla="*/ 14625 h 647953"/>
              <a:gd name="T16" fmla="*/ 5378019 w 5400675"/>
              <a:gd name="T17" fmla="*/ 41671 h 647953"/>
              <a:gd name="T18" fmla="*/ 5396727 w 5400675"/>
              <a:gd name="T19" fmla="*/ 78644 h 647953"/>
              <a:gd name="T20" fmla="*/ 5400675 w 5400675"/>
              <a:gd name="T21" fmla="*/ 537899 h 647953"/>
              <a:gd name="T22" fmla="*/ 5399695 w 5400675"/>
              <a:gd name="T23" fmla="*/ 552472 h 647953"/>
              <a:gd name="T24" fmla="*/ 5385987 w 5400675"/>
              <a:gd name="T25" fmla="*/ 592091 h 647953"/>
              <a:gd name="T26" fmla="*/ 5358819 w 5400675"/>
              <a:gd name="T27" fmla="*/ 622908 h 647953"/>
              <a:gd name="T28" fmla="*/ 5321647 w 5400675"/>
              <a:gd name="T29" fmla="*/ 641505 h 647953"/>
              <a:gd name="T30" fmla="*/ 108077 w 5400675"/>
              <a:gd name="T31" fmla="*/ 645427 h 647953"/>
              <a:gd name="T32" fmla="*/ 93444 w 5400675"/>
              <a:gd name="T33" fmla="*/ 644452 h 647953"/>
              <a:gd name="T34" fmla="*/ 53639 w 5400675"/>
              <a:gd name="T35" fmla="*/ 630828 h 647953"/>
              <a:gd name="T36" fmla="*/ 22656 w 5400675"/>
              <a:gd name="T37" fmla="*/ 603814 h 647953"/>
              <a:gd name="T38" fmla="*/ 3948 w 5400675"/>
              <a:gd name="T39" fmla="*/ 566825 h 647953"/>
              <a:gd name="T40" fmla="*/ 0 w 5400675"/>
              <a:gd name="T41" fmla="*/ 107530 h 64795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400675"/>
              <a:gd name="T64" fmla="*/ 0 h 647953"/>
              <a:gd name="T65" fmla="*/ 5400675 w 5400675"/>
              <a:gd name="T66" fmla="*/ 647953 h 64795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400675" h="647953">
                <a:moveTo>
                  <a:pt x="0" y="107950"/>
                </a:moveTo>
                <a:lnTo>
                  <a:pt x="8455" y="66044"/>
                </a:lnTo>
                <a:lnTo>
                  <a:pt x="31518" y="31774"/>
                </a:lnTo>
                <a:lnTo>
                  <a:pt x="65738" y="8605"/>
                </a:lnTo>
                <a:lnTo>
                  <a:pt x="107661" y="0"/>
                </a:lnTo>
                <a:lnTo>
                  <a:pt x="5292598" y="0"/>
                </a:lnTo>
                <a:lnTo>
                  <a:pt x="5307230" y="982"/>
                </a:lnTo>
                <a:lnTo>
                  <a:pt x="5347035" y="14685"/>
                </a:lnTo>
                <a:lnTo>
                  <a:pt x="5378018" y="41831"/>
                </a:lnTo>
                <a:lnTo>
                  <a:pt x="5396726" y="78954"/>
                </a:lnTo>
                <a:lnTo>
                  <a:pt x="5400675" y="540003"/>
                </a:lnTo>
                <a:lnTo>
                  <a:pt x="5399692" y="554633"/>
                </a:lnTo>
                <a:lnTo>
                  <a:pt x="5385984" y="594408"/>
                </a:lnTo>
                <a:lnTo>
                  <a:pt x="5358818" y="625345"/>
                </a:lnTo>
                <a:lnTo>
                  <a:pt x="5321647" y="644015"/>
                </a:lnTo>
                <a:lnTo>
                  <a:pt x="108077" y="647953"/>
                </a:lnTo>
                <a:lnTo>
                  <a:pt x="93444" y="646974"/>
                </a:lnTo>
                <a:lnTo>
                  <a:pt x="53639" y="633296"/>
                </a:lnTo>
                <a:lnTo>
                  <a:pt x="22656" y="606176"/>
                </a:lnTo>
                <a:lnTo>
                  <a:pt x="3948" y="569043"/>
                </a:lnTo>
                <a:lnTo>
                  <a:pt x="0" y="107950"/>
                </a:lnTo>
                <a:close/>
              </a:path>
            </a:pathLst>
          </a:custGeom>
          <a:noFill/>
          <a:ln w="25400">
            <a:solidFill>
              <a:srgbClr val="F79546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29" name="object 18"/>
          <p:cNvSpPr txBox="1">
            <a:spLocks noChangeArrowheads="1"/>
          </p:cNvSpPr>
          <p:nvPr/>
        </p:nvSpPr>
        <p:spPr bwMode="auto">
          <a:xfrm>
            <a:off x="1441450" y="2995613"/>
            <a:ext cx="521811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Повышение качества финансового контроля в управлении бюджетным процессом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30" name="object 19"/>
          <p:cNvSpPr>
            <a:spLocks noChangeArrowheads="1"/>
          </p:cNvSpPr>
          <p:nvPr/>
        </p:nvSpPr>
        <p:spPr bwMode="auto">
          <a:xfrm>
            <a:off x="1331913" y="3814763"/>
            <a:ext cx="6192837" cy="647700"/>
          </a:xfrm>
          <a:custGeom>
            <a:avLst/>
            <a:gdLst>
              <a:gd name="T0" fmla="*/ 6085372 w 6192771"/>
              <a:gd name="T1" fmla="*/ 0 h 648080"/>
              <a:gd name="T2" fmla="*/ 107565 w 6192771"/>
              <a:gd name="T3" fmla="*/ 1 h 648080"/>
              <a:gd name="T4" fmla="*/ 65679 w 6192771"/>
              <a:gd name="T5" fmla="*/ 8586 h 648080"/>
              <a:gd name="T6" fmla="*/ 31483 w 6192771"/>
              <a:gd name="T7" fmla="*/ 31635 h 648080"/>
              <a:gd name="T8" fmla="*/ 8444 w 6192771"/>
              <a:gd name="T9" fmla="*/ 65730 h 648080"/>
              <a:gd name="T10" fmla="*/ 33 w 6192771"/>
              <a:gd name="T11" fmla="*/ 106927 h 648080"/>
              <a:gd name="T12" fmla="*/ 0 w 6192771"/>
              <a:gd name="T13" fmla="*/ 537362 h 648080"/>
              <a:gd name="T14" fmla="*/ 1048 w 6192771"/>
              <a:gd name="T15" fmla="*/ 551882 h 648080"/>
              <a:gd name="T16" fmla="*/ 14918 w 6192771"/>
              <a:gd name="T17" fmla="*/ 591352 h 648080"/>
              <a:gd name="T18" fmla="*/ 42192 w 6192771"/>
              <a:gd name="T19" fmla="*/ 622025 h 648080"/>
              <a:gd name="T20" fmla="*/ 79434 w 6192771"/>
              <a:gd name="T21" fmla="*/ 640474 h 648080"/>
              <a:gd name="T22" fmla="*/ 108085 w 6192771"/>
              <a:gd name="T23" fmla="*/ 644291 h 648080"/>
              <a:gd name="T24" fmla="*/ 6085892 w 6192771"/>
              <a:gd name="T25" fmla="*/ 644289 h 648080"/>
              <a:gd name="T26" fmla="*/ 6127780 w 6192771"/>
              <a:gd name="T27" fmla="*/ 635705 h 648080"/>
              <a:gd name="T28" fmla="*/ 6161969 w 6192771"/>
              <a:gd name="T29" fmla="*/ 612652 h 648080"/>
              <a:gd name="T30" fmla="*/ 6185005 w 6192771"/>
              <a:gd name="T31" fmla="*/ 578557 h 648080"/>
              <a:gd name="T32" fmla="*/ 6193417 w 6192771"/>
              <a:gd name="T33" fmla="*/ 537362 h 648080"/>
              <a:gd name="T34" fmla="*/ 6193449 w 6192771"/>
              <a:gd name="T35" fmla="*/ 106927 h 648080"/>
              <a:gd name="T36" fmla="*/ 6192401 w 6192771"/>
              <a:gd name="T37" fmla="*/ 92411 h 648080"/>
              <a:gd name="T38" fmla="*/ 6178533 w 6192771"/>
              <a:gd name="T39" fmla="*/ 52939 h 648080"/>
              <a:gd name="T40" fmla="*/ 6151257 w 6192771"/>
              <a:gd name="T41" fmla="*/ 22266 h 648080"/>
              <a:gd name="T42" fmla="*/ 6114024 w 6192771"/>
              <a:gd name="T43" fmla="*/ 3818 h 648080"/>
              <a:gd name="T44" fmla="*/ 6085372 w 6192771"/>
              <a:gd name="T45" fmla="*/ 0 h 64808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192771"/>
              <a:gd name="T70" fmla="*/ 0 h 648080"/>
              <a:gd name="T71" fmla="*/ 6192771 w 6192771"/>
              <a:gd name="T72" fmla="*/ 648080 h 64808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192771" h="648080">
                <a:moveTo>
                  <a:pt x="6084695" y="0"/>
                </a:moveTo>
                <a:lnTo>
                  <a:pt x="107555" y="1"/>
                </a:lnTo>
                <a:lnTo>
                  <a:pt x="65669" y="8636"/>
                </a:lnTo>
                <a:lnTo>
                  <a:pt x="31483" y="31825"/>
                </a:lnTo>
                <a:lnTo>
                  <a:pt x="8444" y="66120"/>
                </a:lnTo>
                <a:lnTo>
                  <a:pt x="33" y="107557"/>
                </a:lnTo>
                <a:lnTo>
                  <a:pt x="0" y="540523"/>
                </a:lnTo>
                <a:lnTo>
                  <a:pt x="1048" y="555128"/>
                </a:lnTo>
                <a:lnTo>
                  <a:pt x="14918" y="594831"/>
                </a:lnTo>
                <a:lnTo>
                  <a:pt x="42192" y="625684"/>
                </a:lnTo>
                <a:lnTo>
                  <a:pt x="79424" y="644242"/>
                </a:lnTo>
                <a:lnTo>
                  <a:pt x="108075" y="648081"/>
                </a:lnTo>
                <a:lnTo>
                  <a:pt x="6085215" y="648079"/>
                </a:lnTo>
                <a:lnTo>
                  <a:pt x="6127102" y="639444"/>
                </a:lnTo>
                <a:lnTo>
                  <a:pt x="6161288" y="616255"/>
                </a:lnTo>
                <a:lnTo>
                  <a:pt x="6184327" y="581960"/>
                </a:lnTo>
                <a:lnTo>
                  <a:pt x="6192737" y="540523"/>
                </a:lnTo>
                <a:lnTo>
                  <a:pt x="6192771" y="107557"/>
                </a:lnTo>
                <a:lnTo>
                  <a:pt x="6191722" y="92952"/>
                </a:lnTo>
                <a:lnTo>
                  <a:pt x="6177853" y="53249"/>
                </a:lnTo>
                <a:lnTo>
                  <a:pt x="6150579" y="22396"/>
                </a:lnTo>
                <a:lnTo>
                  <a:pt x="6113347" y="3838"/>
                </a:lnTo>
                <a:lnTo>
                  <a:pt x="608469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31" name="object 20"/>
          <p:cNvSpPr>
            <a:spLocks noChangeArrowheads="1"/>
          </p:cNvSpPr>
          <p:nvPr/>
        </p:nvSpPr>
        <p:spPr bwMode="auto">
          <a:xfrm>
            <a:off x="1331913" y="3814763"/>
            <a:ext cx="6192837" cy="647700"/>
          </a:xfrm>
          <a:custGeom>
            <a:avLst/>
            <a:gdLst>
              <a:gd name="T0" fmla="*/ 0 w 6192774"/>
              <a:gd name="T1" fmla="*/ 107447 h 648080"/>
              <a:gd name="T2" fmla="*/ 8445 w 6192774"/>
              <a:gd name="T3" fmla="*/ 65730 h 648080"/>
              <a:gd name="T4" fmla="*/ 31484 w 6192774"/>
              <a:gd name="T5" fmla="*/ 31635 h 648080"/>
              <a:gd name="T6" fmla="*/ 65680 w 6192774"/>
              <a:gd name="T7" fmla="*/ 8586 h 648080"/>
              <a:gd name="T8" fmla="*/ 107567 w 6192774"/>
              <a:gd name="T9" fmla="*/ 1 h 648080"/>
              <a:gd name="T10" fmla="*/ 6085336 w 6192774"/>
              <a:gd name="T11" fmla="*/ 0 h 648080"/>
              <a:gd name="T12" fmla="*/ 6099960 w 6192774"/>
              <a:gd name="T13" fmla="*/ 970 h 648080"/>
              <a:gd name="T14" fmla="*/ 6139744 w 6192774"/>
              <a:gd name="T15" fmla="*/ 14583 h 648080"/>
              <a:gd name="T16" fmla="*/ 6170721 w 6192774"/>
              <a:gd name="T17" fmla="*/ 41569 h 648080"/>
              <a:gd name="T18" fmla="*/ 6189441 w 6192774"/>
              <a:gd name="T19" fmla="*/ 78487 h 648080"/>
              <a:gd name="T20" fmla="*/ 6193413 w 6192774"/>
              <a:gd name="T21" fmla="*/ 536847 h 648080"/>
              <a:gd name="T22" fmla="*/ 6192433 w 6192774"/>
              <a:gd name="T23" fmla="*/ 551384 h 648080"/>
              <a:gd name="T24" fmla="*/ 6178741 w 6192774"/>
              <a:gd name="T25" fmla="*/ 590937 h 648080"/>
              <a:gd name="T26" fmla="*/ 6151601 w 6192774"/>
              <a:gd name="T27" fmla="*/ 621732 h 648080"/>
              <a:gd name="T28" fmla="*/ 6114464 w 6192774"/>
              <a:gd name="T29" fmla="*/ 640343 h 648080"/>
              <a:gd name="T30" fmla="*/ 108087 w 6192774"/>
              <a:gd name="T31" fmla="*/ 644291 h 648080"/>
              <a:gd name="T32" fmla="*/ 93463 w 6192774"/>
              <a:gd name="T33" fmla="*/ 643316 h 648080"/>
              <a:gd name="T34" fmla="*/ 53677 w 6192774"/>
              <a:gd name="T35" fmla="*/ 629703 h 648080"/>
              <a:gd name="T36" fmla="*/ 22691 w 6192774"/>
              <a:gd name="T37" fmla="*/ 602724 h 648080"/>
              <a:gd name="T38" fmla="*/ 3970 w 6192774"/>
              <a:gd name="T39" fmla="*/ 565805 h 648080"/>
              <a:gd name="T40" fmla="*/ 0 w 6192774"/>
              <a:gd name="T41" fmla="*/ 107447 h 64808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192774"/>
              <a:gd name="T64" fmla="*/ 0 h 648080"/>
              <a:gd name="T65" fmla="*/ 6192774 w 6192774"/>
              <a:gd name="T66" fmla="*/ 648080 h 64808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192774" h="648080">
                <a:moveTo>
                  <a:pt x="0" y="108077"/>
                </a:moveTo>
                <a:lnTo>
                  <a:pt x="8445" y="66120"/>
                </a:lnTo>
                <a:lnTo>
                  <a:pt x="31484" y="31825"/>
                </a:lnTo>
                <a:lnTo>
                  <a:pt x="65670" y="8636"/>
                </a:lnTo>
                <a:lnTo>
                  <a:pt x="107557" y="1"/>
                </a:lnTo>
                <a:lnTo>
                  <a:pt x="6084697" y="0"/>
                </a:lnTo>
                <a:lnTo>
                  <a:pt x="6099320" y="980"/>
                </a:lnTo>
                <a:lnTo>
                  <a:pt x="6139106" y="14673"/>
                </a:lnTo>
                <a:lnTo>
                  <a:pt x="6170082" y="41811"/>
                </a:lnTo>
                <a:lnTo>
                  <a:pt x="6188803" y="78947"/>
                </a:lnTo>
                <a:lnTo>
                  <a:pt x="6192774" y="540004"/>
                </a:lnTo>
                <a:lnTo>
                  <a:pt x="6191793" y="554627"/>
                </a:lnTo>
                <a:lnTo>
                  <a:pt x="6178100" y="594413"/>
                </a:lnTo>
                <a:lnTo>
                  <a:pt x="6150962" y="625389"/>
                </a:lnTo>
                <a:lnTo>
                  <a:pt x="6113826" y="644110"/>
                </a:lnTo>
                <a:lnTo>
                  <a:pt x="108077" y="648081"/>
                </a:lnTo>
                <a:lnTo>
                  <a:pt x="93453" y="647100"/>
                </a:lnTo>
                <a:lnTo>
                  <a:pt x="53667" y="633407"/>
                </a:lnTo>
                <a:lnTo>
                  <a:pt x="22691" y="606269"/>
                </a:lnTo>
                <a:lnTo>
                  <a:pt x="3970" y="569133"/>
                </a:lnTo>
                <a:lnTo>
                  <a:pt x="0" y="108077"/>
                </a:lnTo>
                <a:close/>
              </a:path>
            </a:pathLst>
          </a:custGeom>
          <a:noFill/>
          <a:ln w="25400">
            <a:solidFill>
              <a:srgbClr val="F79546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32" name="object 21"/>
          <p:cNvSpPr txBox="1">
            <a:spLocks noChangeArrowheads="1"/>
          </p:cNvSpPr>
          <p:nvPr/>
        </p:nvSpPr>
        <p:spPr bwMode="auto">
          <a:xfrm>
            <a:off x="1443038" y="3813175"/>
            <a:ext cx="552450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 b="1">
                <a:latin typeface="Times New Roman" pitchFamily="18" charset="0"/>
                <a:cs typeface="Times New Roman" pitchFamily="18" charset="0"/>
              </a:rPr>
              <a:t>Повышение эффективности расходования бюджетных средств, выявление и использование резервов для достижения планируемых результатов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33" name="object 22"/>
          <p:cNvSpPr>
            <a:spLocks noChangeArrowheads="1"/>
          </p:cNvSpPr>
          <p:nvPr/>
        </p:nvSpPr>
        <p:spPr bwMode="auto">
          <a:xfrm>
            <a:off x="684213" y="1412875"/>
            <a:ext cx="647700" cy="647700"/>
          </a:xfrm>
          <a:custGeom>
            <a:avLst/>
            <a:gdLst>
              <a:gd name="T0" fmla="*/ 537277 w 648028"/>
              <a:gd name="T1" fmla="*/ 0 h 648080"/>
              <a:gd name="T2" fmla="*/ 107003 w 648028"/>
              <a:gd name="T3" fmla="*/ 0 h 648080"/>
              <a:gd name="T4" fmla="*/ 65337 w 648028"/>
              <a:gd name="T5" fmla="*/ 8569 h 648080"/>
              <a:gd name="T6" fmla="*/ 31325 w 648028"/>
              <a:gd name="T7" fmla="*/ 31614 h 648080"/>
              <a:gd name="T8" fmla="*/ 8405 w 648028"/>
              <a:gd name="T9" fmla="*/ 65717 h 648080"/>
              <a:gd name="T10" fmla="*/ 31 w 648028"/>
              <a:gd name="T11" fmla="*/ 106969 h 648080"/>
              <a:gd name="T12" fmla="*/ 0 w 648028"/>
              <a:gd name="T13" fmla="*/ 537300 h 648080"/>
              <a:gd name="T14" fmla="*/ 1030 w 648028"/>
              <a:gd name="T15" fmla="*/ 551828 h 648080"/>
              <a:gd name="T16" fmla="*/ 14810 w 648028"/>
              <a:gd name="T17" fmla="*/ 591318 h 648080"/>
              <a:gd name="T18" fmla="*/ 41937 w 648028"/>
              <a:gd name="T19" fmla="*/ 622011 h 648080"/>
              <a:gd name="T20" fmla="*/ 78961 w 648028"/>
              <a:gd name="T21" fmla="*/ 640471 h 648080"/>
              <a:gd name="T22" fmla="*/ 107452 w 648028"/>
              <a:gd name="T23" fmla="*/ 644290 h 648080"/>
              <a:gd name="T24" fmla="*/ 537751 w 648028"/>
              <a:gd name="T25" fmla="*/ 644289 h 648080"/>
              <a:gd name="T26" fmla="*/ 579411 w 648028"/>
              <a:gd name="T27" fmla="*/ 635716 h 648080"/>
              <a:gd name="T28" fmla="*/ 613423 w 648028"/>
              <a:gd name="T29" fmla="*/ 612666 h 648080"/>
              <a:gd name="T30" fmla="*/ 636350 w 648028"/>
              <a:gd name="T31" fmla="*/ 578566 h 648080"/>
              <a:gd name="T32" fmla="*/ 644726 w 648028"/>
              <a:gd name="T33" fmla="*/ 537300 h 648080"/>
              <a:gd name="T34" fmla="*/ 644754 w 648028"/>
              <a:gd name="T35" fmla="*/ 106969 h 648080"/>
              <a:gd name="T36" fmla="*/ 643718 w 648028"/>
              <a:gd name="T37" fmla="*/ 92448 h 648080"/>
              <a:gd name="T38" fmla="*/ 629929 w 648028"/>
              <a:gd name="T39" fmla="*/ 52961 h 648080"/>
              <a:gd name="T40" fmla="*/ 602799 w 648028"/>
              <a:gd name="T41" fmla="*/ 22276 h 648080"/>
              <a:gd name="T42" fmla="*/ 565768 w 648028"/>
              <a:gd name="T43" fmla="*/ 3820 h 648080"/>
              <a:gd name="T44" fmla="*/ 537277 w 648028"/>
              <a:gd name="T45" fmla="*/ 0 h 64808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48028"/>
              <a:gd name="T70" fmla="*/ 0 h 648080"/>
              <a:gd name="T71" fmla="*/ 648028 w 648028"/>
              <a:gd name="T72" fmla="*/ 648080 h 64808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48028" h="648080">
                <a:moveTo>
                  <a:pt x="540003" y="0"/>
                </a:moveTo>
                <a:lnTo>
                  <a:pt x="107543" y="0"/>
                </a:lnTo>
                <a:lnTo>
                  <a:pt x="65667" y="8619"/>
                </a:lnTo>
                <a:lnTo>
                  <a:pt x="31485" y="31804"/>
                </a:lnTo>
                <a:lnTo>
                  <a:pt x="8445" y="66107"/>
                </a:lnTo>
                <a:lnTo>
                  <a:pt x="31" y="107599"/>
                </a:lnTo>
                <a:lnTo>
                  <a:pt x="0" y="540460"/>
                </a:lnTo>
                <a:lnTo>
                  <a:pt x="1040" y="555073"/>
                </a:lnTo>
                <a:lnTo>
                  <a:pt x="14890" y="594797"/>
                </a:lnTo>
                <a:lnTo>
                  <a:pt x="42147" y="625670"/>
                </a:lnTo>
                <a:lnTo>
                  <a:pt x="79361" y="644239"/>
                </a:lnTo>
                <a:lnTo>
                  <a:pt x="107999" y="648080"/>
                </a:lnTo>
                <a:lnTo>
                  <a:pt x="540480" y="648079"/>
                </a:lnTo>
                <a:lnTo>
                  <a:pt x="582352" y="639455"/>
                </a:lnTo>
                <a:lnTo>
                  <a:pt x="616537" y="616269"/>
                </a:lnTo>
                <a:lnTo>
                  <a:pt x="639580" y="581969"/>
                </a:lnTo>
                <a:lnTo>
                  <a:pt x="647998" y="540460"/>
                </a:lnTo>
                <a:lnTo>
                  <a:pt x="648028" y="107599"/>
                </a:lnTo>
                <a:lnTo>
                  <a:pt x="646984" y="92989"/>
                </a:lnTo>
                <a:lnTo>
                  <a:pt x="633125" y="53271"/>
                </a:lnTo>
                <a:lnTo>
                  <a:pt x="605858" y="22406"/>
                </a:lnTo>
                <a:lnTo>
                  <a:pt x="568639" y="3840"/>
                </a:lnTo>
                <a:lnTo>
                  <a:pt x="540003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34" name="object 23"/>
          <p:cNvSpPr>
            <a:spLocks noChangeArrowheads="1"/>
          </p:cNvSpPr>
          <p:nvPr/>
        </p:nvSpPr>
        <p:spPr bwMode="auto">
          <a:xfrm>
            <a:off x="684213" y="1412875"/>
            <a:ext cx="647700" cy="647700"/>
          </a:xfrm>
          <a:custGeom>
            <a:avLst/>
            <a:gdLst>
              <a:gd name="T0" fmla="*/ 0 w 648030"/>
              <a:gd name="T1" fmla="*/ 107446 h 648080"/>
              <a:gd name="T2" fmla="*/ 8406 w 648030"/>
              <a:gd name="T3" fmla="*/ 65717 h 648080"/>
              <a:gd name="T4" fmla="*/ 31326 w 648030"/>
              <a:gd name="T5" fmla="*/ 31614 h 648080"/>
              <a:gd name="T6" fmla="*/ 65338 w 648030"/>
              <a:gd name="T7" fmla="*/ 8569 h 648080"/>
              <a:gd name="T8" fmla="*/ 106994 w 648030"/>
              <a:gd name="T9" fmla="*/ 0 h 648080"/>
              <a:gd name="T10" fmla="*/ 537260 w 648030"/>
              <a:gd name="T11" fmla="*/ 0 h 648080"/>
              <a:gd name="T12" fmla="*/ 551802 w 648030"/>
              <a:gd name="T13" fmla="*/ 971 h 648080"/>
              <a:gd name="T14" fmla="*/ 591368 w 648030"/>
              <a:gd name="T15" fmla="*/ 14590 h 648080"/>
              <a:gd name="T16" fmla="*/ 622180 w 648030"/>
              <a:gd name="T17" fmla="*/ 41587 h 648080"/>
              <a:gd name="T18" fmla="*/ 640796 w 648030"/>
              <a:gd name="T19" fmla="*/ 78519 h 648080"/>
              <a:gd name="T20" fmla="*/ 644738 w 648030"/>
              <a:gd name="T21" fmla="*/ 536846 h 648080"/>
              <a:gd name="T22" fmla="*/ 643762 w 648030"/>
              <a:gd name="T23" fmla="*/ 551388 h 648080"/>
              <a:gd name="T24" fmla="*/ 630133 w 648030"/>
              <a:gd name="T25" fmla="*/ 590948 h 648080"/>
              <a:gd name="T26" fmla="*/ 603130 w 648030"/>
              <a:gd name="T27" fmla="*/ 621746 h 648080"/>
              <a:gd name="T28" fmla="*/ 566188 w 648030"/>
              <a:gd name="T29" fmla="*/ 640352 h 648080"/>
              <a:gd name="T30" fmla="*/ 107450 w 648030"/>
              <a:gd name="T31" fmla="*/ 644290 h 648080"/>
              <a:gd name="T32" fmla="*/ 92911 w 648030"/>
              <a:gd name="T33" fmla="*/ 643315 h 648080"/>
              <a:gd name="T34" fmla="*/ 53346 w 648030"/>
              <a:gd name="T35" fmla="*/ 629693 h 648080"/>
              <a:gd name="T36" fmla="*/ 22540 w 648030"/>
              <a:gd name="T37" fmla="*/ 602697 h 648080"/>
              <a:gd name="T38" fmla="*/ 3935 w 648030"/>
              <a:gd name="T39" fmla="*/ 565758 h 648080"/>
              <a:gd name="T40" fmla="*/ 0 w 648030"/>
              <a:gd name="T41" fmla="*/ 107446 h 64808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48030"/>
              <a:gd name="T64" fmla="*/ 0 h 648080"/>
              <a:gd name="T65" fmla="*/ 648030 w 648030"/>
              <a:gd name="T66" fmla="*/ 648080 h 64808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48030" h="648080">
                <a:moveTo>
                  <a:pt x="0" y="108076"/>
                </a:moveTo>
                <a:lnTo>
                  <a:pt x="8446" y="66107"/>
                </a:lnTo>
                <a:lnTo>
                  <a:pt x="31486" y="31804"/>
                </a:lnTo>
                <a:lnTo>
                  <a:pt x="65668" y="8619"/>
                </a:lnTo>
                <a:lnTo>
                  <a:pt x="107544" y="0"/>
                </a:lnTo>
                <a:lnTo>
                  <a:pt x="540004" y="0"/>
                </a:lnTo>
                <a:lnTo>
                  <a:pt x="554619" y="981"/>
                </a:lnTo>
                <a:lnTo>
                  <a:pt x="594388" y="14680"/>
                </a:lnTo>
                <a:lnTo>
                  <a:pt x="625356" y="41829"/>
                </a:lnTo>
                <a:lnTo>
                  <a:pt x="644068" y="78979"/>
                </a:lnTo>
                <a:lnTo>
                  <a:pt x="648030" y="540003"/>
                </a:lnTo>
                <a:lnTo>
                  <a:pt x="647048" y="554631"/>
                </a:lnTo>
                <a:lnTo>
                  <a:pt x="633351" y="594424"/>
                </a:lnTo>
                <a:lnTo>
                  <a:pt x="606210" y="625403"/>
                </a:lnTo>
                <a:lnTo>
                  <a:pt x="569079" y="644119"/>
                </a:lnTo>
                <a:lnTo>
                  <a:pt x="108000" y="648080"/>
                </a:lnTo>
                <a:lnTo>
                  <a:pt x="93384" y="647099"/>
                </a:lnTo>
                <a:lnTo>
                  <a:pt x="53616" y="633397"/>
                </a:lnTo>
                <a:lnTo>
                  <a:pt x="22657" y="606242"/>
                </a:lnTo>
                <a:lnTo>
                  <a:pt x="3955" y="569085"/>
                </a:lnTo>
                <a:lnTo>
                  <a:pt x="0" y="108076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35" name="object 24"/>
          <p:cNvSpPr>
            <a:spLocks noChangeArrowheads="1"/>
          </p:cNvSpPr>
          <p:nvPr/>
        </p:nvSpPr>
        <p:spPr bwMode="auto">
          <a:xfrm>
            <a:off x="687388" y="2205038"/>
            <a:ext cx="647700" cy="647700"/>
          </a:xfrm>
          <a:custGeom>
            <a:avLst/>
            <a:gdLst>
              <a:gd name="T0" fmla="*/ 537056 w 648053"/>
              <a:gd name="T1" fmla="*/ 0 h 648080"/>
              <a:gd name="T2" fmla="*/ 106960 w 648053"/>
              <a:gd name="T3" fmla="*/ 0 h 648080"/>
              <a:gd name="T4" fmla="*/ 65302 w 648053"/>
              <a:gd name="T5" fmla="*/ 8569 h 648080"/>
              <a:gd name="T6" fmla="*/ 31310 w 648053"/>
              <a:gd name="T7" fmla="*/ 31614 h 648080"/>
              <a:gd name="T8" fmla="*/ 8394 w 648053"/>
              <a:gd name="T9" fmla="*/ 65717 h 648080"/>
              <a:gd name="T10" fmla="*/ 33 w 648053"/>
              <a:gd name="T11" fmla="*/ 106937 h 648080"/>
              <a:gd name="T12" fmla="*/ 0 w 648053"/>
              <a:gd name="T13" fmla="*/ 537322 h 648080"/>
              <a:gd name="T14" fmla="*/ 1017 w 648053"/>
              <a:gd name="T15" fmla="*/ 551832 h 648080"/>
              <a:gd name="T16" fmla="*/ 14774 w 648053"/>
              <a:gd name="T17" fmla="*/ 591300 h 648080"/>
              <a:gd name="T18" fmla="*/ 41879 w 648053"/>
              <a:gd name="T19" fmla="*/ 621995 h 648080"/>
              <a:gd name="T20" fmla="*/ 78911 w 648053"/>
              <a:gd name="T21" fmla="*/ 640467 h 648080"/>
              <a:gd name="T22" fmla="*/ 107410 w 648053"/>
              <a:gd name="T23" fmla="*/ 644290 h 648080"/>
              <a:gd name="T24" fmla="*/ 537459 w 648053"/>
              <a:gd name="T25" fmla="*/ 644290 h 648080"/>
              <a:gd name="T26" fmla="*/ 579150 w 648053"/>
              <a:gd name="T27" fmla="*/ 635738 h 648080"/>
              <a:gd name="T28" fmla="*/ 613184 w 648053"/>
              <a:gd name="T29" fmla="*/ 612705 h 648080"/>
              <a:gd name="T30" fmla="*/ 636124 w 648053"/>
              <a:gd name="T31" fmla="*/ 578635 h 648080"/>
              <a:gd name="T32" fmla="*/ 644510 w 648053"/>
              <a:gd name="T33" fmla="*/ 537322 h 648080"/>
              <a:gd name="T34" fmla="*/ 644532 w 648053"/>
              <a:gd name="T35" fmla="*/ 106937 h 648080"/>
              <a:gd name="T36" fmla="*/ 643491 w 648053"/>
              <a:gd name="T37" fmla="*/ 92420 h 648080"/>
              <a:gd name="T38" fmla="*/ 629699 w 648053"/>
              <a:gd name="T39" fmla="*/ 52944 h 648080"/>
              <a:gd name="T40" fmla="*/ 602575 w 648053"/>
              <a:gd name="T41" fmla="*/ 22268 h 648080"/>
              <a:gd name="T42" fmla="*/ 565548 w 648053"/>
              <a:gd name="T43" fmla="*/ 3819 h 648080"/>
              <a:gd name="T44" fmla="*/ 537056 w 648053"/>
              <a:gd name="T45" fmla="*/ 0 h 64808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48053"/>
              <a:gd name="T70" fmla="*/ 0 h 648080"/>
              <a:gd name="T71" fmla="*/ 648053 w 648053"/>
              <a:gd name="T72" fmla="*/ 648080 h 64808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48053" h="648080">
                <a:moveTo>
                  <a:pt x="539990" y="0"/>
                </a:moveTo>
                <a:lnTo>
                  <a:pt x="107543" y="0"/>
                </a:lnTo>
                <a:lnTo>
                  <a:pt x="65662" y="8619"/>
                </a:lnTo>
                <a:lnTo>
                  <a:pt x="31480" y="31804"/>
                </a:lnTo>
                <a:lnTo>
                  <a:pt x="8444" y="66107"/>
                </a:lnTo>
                <a:lnTo>
                  <a:pt x="33" y="107567"/>
                </a:lnTo>
                <a:lnTo>
                  <a:pt x="0" y="540482"/>
                </a:lnTo>
                <a:lnTo>
                  <a:pt x="1027" y="555077"/>
                </a:lnTo>
                <a:lnTo>
                  <a:pt x="14854" y="594779"/>
                </a:lnTo>
                <a:lnTo>
                  <a:pt x="42109" y="625654"/>
                </a:lnTo>
                <a:lnTo>
                  <a:pt x="79341" y="644235"/>
                </a:lnTo>
                <a:lnTo>
                  <a:pt x="108000" y="648080"/>
                </a:lnTo>
                <a:lnTo>
                  <a:pt x="540395" y="648080"/>
                </a:lnTo>
                <a:lnTo>
                  <a:pt x="582314" y="639478"/>
                </a:lnTo>
                <a:lnTo>
                  <a:pt x="616534" y="616309"/>
                </a:lnTo>
                <a:lnTo>
                  <a:pt x="639599" y="582038"/>
                </a:lnTo>
                <a:lnTo>
                  <a:pt x="648031" y="540482"/>
                </a:lnTo>
                <a:lnTo>
                  <a:pt x="648053" y="107567"/>
                </a:lnTo>
                <a:lnTo>
                  <a:pt x="647006" y="92961"/>
                </a:lnTo>
                <a:lnTo>
                  <a:pt x="633139" y="53254"/>
                </a:lnTo>
                <a:lnTo>
                  <a:pt x="605867" y="22398"/>
                </a:lnTo>
                <a:lnTo>
                  <a:pt x="568638" y="3839"/>
                </a:lnTo>
                <a:lnTo>
                  <a:pt x="539990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36" name="object 25"/>
          <p:cNvSpPr>
            <a:spLocks noChangeArrowheads="1"/>
          </p:cNvSpPr>
          <p:nvPr/>
        </p:nvSpPr>
        <p:spPr bwMode="auto">
          <a:xfrm>
            <a:off x="687388" y="2205038"/>
            <a:ext cx="647700" cy="647700"/>
          </a:xfrm>
          <a:custGeom>
            <a:avLst/>
            <a:gdLst>
              <a:gd name="T0" fmla="*/ 0 w 648055"/>
              <a:gd name="T1" fmla="*/ 107446 h 648080"/>
              <a:gd name="T2" fmla="*/ 8394 w 648055"/>
              <a:gd name="T3" fmla="*/ 65717 h 648080"/>
              <a:gd name="T4" fmla="*/ 31311 w 648055"/>
              <a:gd name="T5" fmla="*/ 31614 h 648080"/>
              <a:gd name="T6" fmla="*/ 65303 w 648055"/>
              <a:gd name="T7" fmla="*/ 8569 h 648080"/>
              <a:gd name="T8" fmla="*/ 106954 w 648055"/>
              <a:gd name="T9" fmla="*/ 0 h 648080"/>
              <a:gd name="T10" fmla="*/ 537041 w 648055"/>
              <a:gd name="T11" fmla="*/ 0 h 648080"/>
              <a:gd name="T12" fmla="*/ 551583 w 648055"/>
              <a:gd name="T13" fmla="*/ 971 h 648080"/>
              <a:gd name="T14" fmla="*/ 591146 w 648055"/>
              <a:gd name="T15" fmla="*/ 14585 h 648080"/>
              <a:gd name="T16" fmla="*/ 621951 w 648055"/>
              <a:gd name="T17" fmla="*/ 41573 h 648080"/>
              <a:gd name="T18" fmla="*/ 640567 w 648055"/>
              <a:gd name="T19" fmla="*/ 78495 h 648080"/>
              <a:gd name="T20" fmla="*/ 644514 w 648055"/>
              <a:gd name="T21" fmla="*/ 536972 h 648080"/>
              <a:gd name="T22" fmla="*/ 643538 w 648055"/>
              <a:gd name="T23" fmla="*/ 551490 h 648080"/>
              <a:gd name="T24" fmla="*/ 629903 w 648055"/>
              <a:gd name="T25" fmla="*/ 591005 h 648080"/>
              <a:gd name="T26" fmla="*/ 602884 w 648055"/>
              <a:gd name="T27" fmla="*/ 621780 h 648080"/>
              <a:gd name="T28" fmla="*/ 565918 w 648055"/>
              <a:gd name="T29" fmla="*/ 640368 h 648080"/>
              <a:gd name="T30" fmla="*/ 107410 w 648055"/>
              <a:gd name="T31" fmla="*/ 644290 h 648080"/>
              <a:gd name="T32" fmla="*/ 92863 w 648055"/>
              <a:gd name="T33" fmla="*/ 643314 h 648080"/>
              <a:gd name="T34" fmla="*/ 53293 w 648055"/>
              <a:gd name="T35" fmla="*/ 629681 h 648080"/>
              <a:gd name="T36" fmla="*/ 22498 w 648055"/>
              <a:gd name="T37" fmla="*/ 602677 h 648080"/>
              <a:gd name="T38" fmla="*/ 3912 w 648055"/>
              <a:gd name="T39" fmla="*/ 565751 h 648080"/>
              <a:gd name="T40" fmla="*/ 0 w 648055"/>
              <a:gd name="T41" fmla="*/ 107446 h 64808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48055"/>
              <a:gd name="T64" fmla="*/ 0 h 648080"/>
              <a:gd name="T65" fmla="*/ 648055 w 648055"/>
              <a:gd name="T66" fmla="*/ 648080 h 64808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48055" h="648080">
                <a:moveTo>
                  <a:pt x="0" y="108076"/>
                </a:moveTo>
                <a:lnTo>
                  <a:pt x="8444" y="66107"/>
                </a:lnTo>
                <a:lnTo>
                  <a:pt x="31481" y="31804"/>
                </a:lnTo>
                <a:lnTo>
                  <a:pt x="65663" y="8619"/>
                </a:lnTo>
                <a:lnTo>
                  <a:pt x="107544" y="0"/>
                </a:lnTo>
                <a:lnTo>
                  <a:pt x="539991" y="0"/>
                </a:lnTo>
                <a:lnTo>
                  <a:pt x="554613" y="981"/>
                </a:lnTo>
                <a:lnTo>
                  <a:pt x="594394" y="14675"/>
                </a:lnTo>
                <a:lnTo>
                  <a:pt x="625368" y="41815"/>
                </a:lnTo>
                <a:lnTo>
                  <a:pt x="644086" y="78955"/>
                </a:lnTo>
                <a:lnTo>
                  <a:pt x="648055" y="540130"/>
                </a:lnTo>
                <a:lnTo>
                  <a:pt x="647073" y="554734"/>
                </a:lnTo>
                <a:lnTo>
                  <a:pt x="633364" y="594482"/>
                </a:lnTo>
                <a:lnTo>
                  <a:pt x="606197" y="625437"/>
                </a:lnTo>
                <a:lnTo>
                  <a:pt x="569027" y="644135"/>
                </a:lnTo>
                <a:lnTo>
                  <a:pt x="108000" y="648080"/>
                </a:lnTo>
                <a:lnTo>
                  <a:pt x="93373" y="647098"/>
                </a:lnTo>
                <a:lnTo>
                  <a:pt x="53583" y="633385"/>
                </a:lnTo>
                <a:lnTo>
                  <a:pt x="22618" y="606222"/>
                </a:lnTo>
                <a:lnTo>
                  <a:pt x="3932" y="569078"/>
                </a:lnTo>
                <a:lnTo>
                  <a:pt x="0" y="108076"/>
                </a:lnTo>
                <a:close/>
              </a:path>
            </a:pathLst>
          </a:custGeom>
          <a:noFill/>
          <a:ln w="25399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37" name="object 26"/>
          <p:cNvSpPr>
            <a:spLocks noChangeArrowheads="1"/>
          </p:cNvSpPr>
          <p:nvPr/>
        </p:nvSpPr>
        <p:spPr bwMode="auto">
          <a:xfrm>
            <a:off x="684213" y="2997200"/>
            <a:ext cx="647700" cy="647700"/>
          </a:xfrm>
          <a:custGeom>
            <a:avLst/>
            <a:gdLst>
              <a:gd name="T0" fmla="*/ 537894 w 647952"/>
              <a:gd name="T1" fmla="*/ 0 h 648080"/>
              <a:gd name="T2" fmla="*/ 107123 w 647952"/>
              <a:gd name="T3" fmla="*/ 0 h 648080"/>
              <a:gd name="T4" fmla="*/ 65408 w 647952"/>
              <a:gd name="T5" fmla="*/ 8569 h 648080"/>
              <a:gd name="T6" fmla="*/ 31360 w 647952"/>
              <a:gd name="T7" fmla="*/ 31614 h 648080"/>
              <a:gd name="T8" fmla="*/ 8414 w 647952"/>
              <a:gd name="T9" fmla="*/ 65717 h 648080"/>
              <a:gd name="T10" fmla="*/ 27 w 647952"/>
              <a:gd name="T11" fmla="*/ 107021 h 648080"/>
              <a:gd name="T12" fmla="*/ 0 w 647952"/>
              <a:gd name="T13" fmla="*/ 537323 h 648080"/>
              <a:gd name="T14" fmla="*/ 1027 w 647952"/>
              <a:gd name="T15" fmla="*/ 551860 h 648080"/>
              <a:gd name="T16" fmla="*/ 14794 w 647952"/>
              <a:gd name="T17" fmla="*/ 591356 h 648080"/>
              <a:gd name="T18" fmla="*/ 41949 w 647952"/>
              <a:gd name="T19" fmla="*/ 622033 h 648080"/>
              <a:gd name="T20" fmla="*/ 79031 w 647952"/>
              <a:gd name="T21" fmla="*/ 640476 h 648080"/>
              <a:gd name="T22" fmla="*/ 107580 w 647952"/>
              <a:gd name="T23" fmla="*/ 644290 h 648080"/>
              <a:gd name="T24" fmla="*/ 538213 w 647952"/>
              <a:gd name="T25" fmla="*/ 644290 h 648080"/>
              <a:gd name="T26" fmla="*/ 579995 w 647952"/>
              <a:gd name="T27" fmla="*/ 635779 h 648080"/>
              <a:gd name="T28" fmla="*/ 614072 w 647952"/>
              <a:gd name="T29" fmla="*/ 612780 h 648080"/>
              <a:gd name="T30" fmla="*/ 637026 w 647952"/>
              <a:gd name="T31" fmla="*/ 578707 h 648080"/>
              <a:gd name="T32" fmla="*/ 645413 w 647952"/>
              <a:gd name="T33" fmla="*/ 537323 h 648080"/>
              <a:gd name="T34" fmla="*/ 645436 w 647952"/>
              <a:gd name="T35" fmla="*/ 107021 h 648080"/>
              <a:gd name="T36" fmla="*/ 644406 w 647952"/>
              <a:gd name="T37" fmla="*/ 92493 h 648080"/>
              <a:gd name="T38" fmla="*/ 630638 w 647952"/>
              <a:gd name="T39" fmla="*/ 52989 h 648080"/>
              <a:gd name="T40" fmla="*/ 603513 w 647952"/>
              <a:gd name="T41" fmla="*/ 22288 h 648080"/>
              <a:gd name="T42" fmla="*/ 566444 w 647952"/>
              <a:gd name="T43" fmla="*/ 3822 h 648080"/>
              <a:gd name="T44" fmla="*/ 537894 w 647952"/>
              <a:gd name="T45" fmla="*/ 0 h 64808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47952"/>
              <a:gd name="T70" fmla="*/ 0 h 648080"/>
              <a:gd name="T71" fmla="*/ 647952 w 647952"/>
              <a:gd name="T72" fmla="*/ 648080 h 64808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47952" h="648080">
                <a:moveTo>
                  <a:pt x="539990" y="0"/>
                </a:moveTo>
                <a:lnTo>
                  <a:pt x="107543" y="0"/>
                </a:lnTo>
                <a:lnTo>
                  <a:pt x="65662" y="8619"/>
                </a:lnTo>
                <a:lnTo>
                  <a:pt x="31480" y="31804"/>
                </a:lnTo>
                <a:lnTo>
                  <a:pt x="8444" y="66107"/>
                </a:lnTo>
                <a:lnTo>
                  <a:pt x="27" y="107651"/>
                </a:lnTo>
                <a:lnTo>
                  <a:pt x="0" y="540483"/>
                </a:lnTo>
                <a:lnTo>
                  <a:pt x="1027" y="555105"/>
                </a:lnTo>
                <a:lnTo>
                  <a:pt x="14854" y="594835"/>
                </a:lnTo>
                <a:lnTo>
                  <a:pt x="42109" y="625692"/>
                </a:lnTo>
                <a:lnTo>
                  <a:pt x="79341" y="644244"/>
                </a:lnTo>
                <a:lnTo>
                  <a:pt x="108000" y="648080"/>
                </a:lnTo>
                <a:lnTo>
                  <a:pt x="540311" y="648080"/>
                </a:lnTo>
                <a:lnTo>
                  <a:pt x="582255" y="639519"/>
                </a:lnTo>
                <a:lnTo>
                  <a:pt x="616465" y="616384"/>
                </a:lnTo>
                <a:lnTo>
                  <a:pt x="639509" y="582110"/>
                </a:lnTo>
                <a:lnTo>
                  <a:pt x="647929" y="540483"/>
                </a:lnTo>
                <a:lnTo>
                  <a:pt x="647952" y="107651"/>
                </a:lnTo>
                <a:lnTo>
                  <a:pt x="646917" y="93035"/>
                </a:lnTo>
                <a:lnTo>
                  <a:pt x="633096" y="53299"/>
                </a:lnTo>
                <a:lnTo>
                  <a:pt x="605865" y="22418"/>
                </a:lnTo>
                <a:lnTo>
                  <a:pt x="568652" y="3842"/>
                </a:lnTo>
                <a:lnTo>
                  <a:pt x="539990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38" name="object 27"/>
          <p:cNvSpPr>
            <a:spLocks noChangeArrowheads="1"/>
          </p:cNvSpPr>
          <p:nvPr/>
        </p:nvSpPr>
        <p:spPr bwMode="auto">
          <a:xfrm>
            <a:off x="684213" y="2997200"/>
            <a:ext cx="647700" cy="647700"/>
          </a:xfrm>
          <a:custGeom>
            <a:avLst/>
            <a:gdLst>
              <a:gd name="T0" fmla="*/ 0 w 647954"/>
              <a:gd name="T1" fmla="*/ 107446 h 648080"/>
              <a:gd name="T2" fmla="*/ 8414 w 647954"/>
              <a:gd name="T3" fmla="*/ 65717 h 648080"/>
              <a:gd name="T4" fmla="*/ 31361 w 647954"/>
              <a:gd name="T5" fmla="*/ 31614 h 648080"/>
              <a:gd name="T6" fmla="*/ 65403 w 647954"/>
              <a:gd name="T7" fmla="*/ 8569 h 648080"/>
              <a:gd name="T8" fmla="*/ 107124 w 647954"/>
              <a:gd name="T9" fmla="*/ 0 h 648080"/>
              <a:gd name="T10" fmla="*/ 537879 w 647954"/>
              <a:gd name="T11" fmla="*/ 0 h 648080"/>
              <a:gd name="T12" fmla="*/ 552453 w 647954"/>
              <a:gd name="T13" fmla="*/ 971 h 648080"/>
              <a:gd name="T14" fmla="*/ 592076 w 647954"/>
              <a:gd name="T15" fmla="*/ 14598 h 648080"/>
              <a:gd name="T16" fmla="*/ 622893 w 647954"/>
              <a:gd name="T17" fmla="*/ 41608 h 648080"/>
              <a:gd name="T18" fmla="*/ 641492 w 647954"/>
              <a:gd name="T19" fmla="*/ 78559 h 648080"/>
              <a:gd name="T20" fmla="*/ 645418 w 647954"/>
              <a:gd name="T21" fmla="*/ 536972 h 648080"/>
              <a:gd name="T22" fmla="*/ 644441 w 647954"/>
              <a:gd name="T23" fmla="*/ 551524 h 648080"/>
              <a:gd name="T24" fmla="*/ 630803 w 647954"/>
              <a:gd name="T25" fmla="*/ 591084 h 648080"/>
              <a:gd name="T26" fmla="*/ 603762 w 647954"/>
              <a:gd name="T27" fmla="*/ 621845 h 648080"/>
              <a:gd name="T28" fmla="*/ 566738 w 647954"/>
              <a:gd name="T29" fmla="*/ 640395 h 648080"/>
              <a:gd name="T30" fmla="*/ 107580 w 647954"/>
              <a:gd name="T31" fmla="*/ 644290 h 648080"/>
              <a:gd name="T32" fmla="*/ 93005 w 647954"/>
              <a:gd name="T33" fmla="*/ 643316 h 648080"/>
              <a:gd name="T34" fmla="*/ 53373 w 647954"/>
              <a:gd name="T35" fmla="*/ 629709 h 648080"/>
              <a:gd name="T36" fmla="*/ 22528 w 647954"/>
              <a:gd name="T37" fmla="*/ 602731 h 648080"/>
              <a:gd name="T38" fmla="*/ 3912 w 647954"/>
              <a:gd name="T39" fmla="*/ 565795 h 648080"/>
              <a:gd name="T40" fmla="*/ 0 w 647954"/>
              <a:gd name="T41" fmla="*/ 107446 h 64808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47954"/>
              <a:gd name="T64" fmla="*/ 0 h 648080"/>
              <a:gd name="T65" fmla="*/ 647954 w 647954"/>
              <a:gd name="T66" fmla="*/ 648080 h 64808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47954" h="648080">
                <a:moveTo>
                  <a:pt x="0" y="108076"/>
                </a:moveTo>
                <a:lnTo>
                  <a:pt x="8444" y="66107"/>
                </a:lnTo>
                <a:lnTo>
                  <a:pt x="31481" y="31804"/>
                </a:lnTo>
                <a:lnTo>
                  <a:pt x="65663" y="8619"/>
                </a:lnTo>
                <a:lnTo>
                  <a:pt x="107544" y="0"/>
                </a:lnTo>
                <a:lnTo>
                  <a:pt x="539991" y="0"/>
                </a:lnTo>
                <a:lnTo>
                  <a:pt x="554623" y="981"/>
                </a:lnTo>
                <a:lnTo>
                  <a:pt x="594402" y="14688"/>
                </a:lnTo>
                <a:lnTo>
                  <a:pt x="625340" y="41851"/>
                </a:lnTo>
                <a:lnTo>
                  <a:pt x="644012" y="79019"/>
                </a:lnTo>
                <a:lnTo>
                  <a:pt x="647954" y="540130"/>
                </a:lnTo>
                <a:lnTo>
                  <a:pt x="646973" y="554768"/>
                </a:lnTo>
                <a:lnTo>
                  <a:pt x="633281" y="594561"/>
                </a:lnTo>
                <a:lnTo>
                  <a:pt x="606133" y="625503"/>
                </a:lnTo>
                <a:lnTo>
                  <a:pt x="568964" y="644162"/>
                </a:lnTo>
                <a:lnTo>
                  <a:pt x="108000" y="648080"/>
                </a:lnTo>
                <a:lnTo>
                  <a:pt x="93373" y="647100"/>
                </a:lnTo>
                <a:lnTo>
                  <a:pt x="53583" y="633413"/>
                </a:lnTo>
                <a:lnTo>
                  <a:pt x="22618" y="606276"/>
                </a:lnTo>
                <a:lnTo>
                  <a:pt x="3932" y="569122"/>
                </a:lnTo>
                <a:lnTo>
                  <a:pt x="0" y="108076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39" name="object 28"/>
          <p:cNvSpPr>
            <a:spLocks noChangeArrowheads="1"/>
          </p:cNvSpPr>
          <p:nvPr/>
        </p:nvSpPr>
        <p:spPr bwMode="auto">
          <a:xfrm>
            <a:off x="684213" y="3789363"/>
            <a:ext cx="647700" cy="647700"/>
          </a:xfrm>
          <a:custGeom>
            <a:avLst/>
            <a:gdLst>
              <a:gd name="T0" fmla="*/ 537894 w 647952"/>
              <a:gd name="T1" fmla="*/ 0 h 648080"/>
              <a:gd name="T2" fmla="*/ 107228 w 647952"/>
              <a:gd name="T3" fmla="*/ 0 h 648080"/>
              <a:gd name="T4" fmla="*/ 65474 w 647952"/>
              <a:gd name="T5" fmla="*/ 8538 h 648080"/>
              <a:gd name="T6" fmla="*/ 31394 w 647952"/>
              <a:gd name="T7" fmla="*/ 31564 h 648080"/>
              <a:gd name="T8" fmla="*/ 8423 w 647952"/>
              <a:gd name="T9" fmla="*/ 65640 h 648080"/>
              <a:gd name="T10" fmla="*/ 20 w 647952"/>
              <a:gd name="T11" fmla="*/ 107000 h 648080"/>
              <a:gd name="T12" fmla="*/ 0 w 647952"/>
              <a:gd name="T13" fmla="*/ 537300 h 648080"/>
              <a:gd name="T14" fmla="*/ 1040 w 647952"/>
              <a:gd name="T15" fmla="*/ 551828 h 648080"/>
              <a:gd name="T16" fmla="*/ 14827 w 647952"/>
              <a:gd name="T17" fmla="*/ 591318 h 648080"/>
              <a:gd name="T18" fmla="*/ 41981 w 647952"/>
              <a:gd name="T19" fmla="*/ 622011 h 648080"/>
              <a:gd name="T20" fmla="*/ 79047 w 647952"/>
              <a:gd name="T21" fmla="*/ 640471 h 648080"/>
              <a:gd name="T22" fmla="*/ 107579 w 647952"/>
              <a:gd name="T23" fmla="*/ 644290 h 648080"/>
              <a:gd name="T24" fmla="*/ 538317 w 647952"/>
              <a:gd name="T25" fmla="*/ 644290 h 648080"/>
              <a:gd name="T26" fmla="*/ 580062 w 647952"/>
              <a:gd name="T27" fmla="*/ 635730 h 648080"/>
              <a:gd name="T28" fmla="*/ 614106 w 647952"/>
              <a:gd name="T29" fmla="*/ 612683 h 648080"/>
              <a:gd name="T30" fmla="*/ 637035 w 647952"/>
              <a:gd name="T31" fmla="*/ 578577 h 648080"/>
              <a:gd name="T32" fmla="*/ 645407 w 647952"/>
              <a:gd name="T33" fmla="*/ 537300 h 648080"/>
              <a:gd name="T34" fmla="*/ 645436 w 647952"/>
              <a:gd name="T35" fmla="*/ 107000 h 648080"/>
              <a:gd name="T36" fmla="*/ 644418 w 647952"/>
              <a:gd name="T37" fmla="*/ 92488 h 648080"/>
              <a:gd name="T38" fmla="*/ 630671 w 647952"/>
              <a:gd name="T39" fmla="*/ 53008 h 648080"/>
              <a:gd name="T40" fmla="*/ 603545 w 647952"/>
              <a:gd name="T41" fmla="*/ 22304 h 648080"/>
              <a:gd name="T42" fmla="*/ 566460 w 647952"/>
              <a:gd name="T43" fmla="*/ 3826 h 648080"/>
              <a:gd name="T44" fmla="*/ 537894 w 647952"/>
              <a:gd name="T45" fmla="*/ 0 h 64808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47952"/>
              <a:gd name="T70" fmla="*/ 0 h 648080"/>
              <a:gd name="T71" fmla="*/ 647952 w 647952"/>
              <a:gd name="T72" fmla="*/ 648080 h 64808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47952" h="648080">
                <a:moveTo>
                  <a:pt x="539990" y="0"/>
                </a:moveTo>
                <a:lnTo>
                  <a:pt x="107648" y="0"/>
                </a:lnTo>
                <a:lnTo>
                  <a:pt x="65730" y="8588"/>
                </a:lnTo>
                <a:lnTo>
                  <a:pt x="31514" y="31754"/>
                </a:lnTo>
                <a:lnTo>
                  <a:pt x="8453" y="66030"/>
                </a:lnTo>
                <a:lnTo>
                  <a:pt x="20" y="107630"/>
                </a:lnTo>
                <a:lnTo>
                  <a:pt x="0" y="540460"/>
                </a:lnTo>
                <a:lnTo>
                  <a:pt x="1040" y="555073"/>
                </a:lnTo>
                <a:lnTo>
                  <a:pt x="14887" y="594797"/>
                </a:lnTo>
                <a:lnTo>
                  <a:pt x="42141" y="625670"/>
                </a:lnTo>
                <a:lnTo>
                  <a:pt x="79357" y="644239"/>
                </a:lnTo>
                <a:lnTo>
                  <a:pt x="107999" y="648080"/>
                </a:lnTo>
                <a:lnTo>
                  <a:pt x="540415" y="648080"/>
                </a:lnTo>
                <a:lnTo>
                  <a:pt x="582322" y="639470"/>
                </a:lnTo>
                <a:lnTo>
                  <a:pt x="616499" y="616286"/>
                </a:lnTo>
                <a:lnTo>
                  <a:pt x="639518" y="581980"/>
                </a:lnTo>
                <a:lnTo>
                  <a:pt x="647922" y="540460"/>
                </a:lnTo>
                <a:lnTo>
                  <a:pt x="647952" y="107630"/>
                </a:lnTo>
                <a:lnTo>
                  <a:pt x="646930" y="93030"/>
                </a:lnTo>
                <a:lnTo>
                  <a:pt x="633129" y="53318"/>
                </a:lnTo>
                <a:lnTo>
                  <a:pt x="605897" y="22434"/>
                </a:lnTo>
                <a:lnTo>
                  <a:pt x="568668" y="3846"/>
                </a:lnTo>
                <a:lnTo>
                  <a:pt x="539990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40" name="object 29"/>
          <p:cNvSpPr>
            <a:spLocks noChangeArrowheads="1"/>
          </p:cNvSpPr>
          <p:nvPr/>
        </p:nvSpPr>
        <p:spPr bwMode="auto">
          <a:xfrm>
            <a:off x="684213" y="3789363"/>
            <a:ext cx="647700" cy="647700"/>
          </a:xfrm>
          <a:custGeom>
            <a:avLst/>
            <a:gdLst>
              <a:gd name="T0" fmla="*/ 0 w 647954"/>
              <a:gd name="T1" fmla="*/ 107319 h 648080"/>
              <a:gd name="T2" fmla="*/ 8424 w 647954"/>
              <a:gd name="T3" fmla="*/ 65640 h 648080"/>
              <a:gd name="T4" fmla="*/ 31395 w 647954"/>
              <a:gd name="T5" fmla="*/ 31564 h 648080"/>
              <a:gd name="T6" fmla="*/ 65471 w 647954"/>
              <a:gd name="T7" fmla="*/ 8538 h 648080"/>
              <a:gd name="T8" fmla="*/ 107229 w 647954"/>
              <a:gd name="T9" fmla="*/ 0 h 648080"/>
              <a:gd name="T10" fmla="*/ 537879 w 647954"/>
              <a:gd name="T11" fmla="*/ 0 h 648080"/>
              <a:gd name="T12" fmla="*/ 552461 w 647954"/>
              <a:gd name="T13" fmla="*/ 973 h 648080"/>
              <a:gd name="T14" fmla="*/ 592104 w 647954"/>
              <a:gd name="T15" fmla="*/ 14610 h 648080"/>
              <a:gd name="T16" fmla="*/ 622928 w 647954"/>
              <a:gd name="T17" fmla="*/ 41627 h 648080"/>
              <a:gd name="T18" fmla="*/ 641515 w 647954"/>
              <a:gd name="T19" fmla="*/ 78566 h 648080"/>
              <a:gd name="T20" fmla="*/ 645418 w 647954"/>
              <a:gd name="T21" fmla="*/ 536846 h 648080"/>
              <a:gd name="T22" fmla="*/ 644442 w 647954"/>
              <a:gd name="T23" fmla="*/ 551392 h 648080"/>
              <a:gd name="T24" fmla="*/ 630819 w 647954"/>
              <a:gd name="T25" fmla="*/ 590961 h 648080"/>
              <a:gd name="T26" fmla="*/ 603806 w 647954"/>
              <a:gd name="T27" fmla="*/ 621763 h 648080"/>
              <a:gd name="T28" fmla="*/ 566817 w 647954"/>
              <a:gd name="T29" fmla="*/ 640363 h 648080"/>
              <a:gd name="T30" fmla="*/ 107580 w 647954"/>
              <a:gd name="T31" fmla="*/ 644290 h 648080"/>
              <a:gd name="T32" fmla="*/ 93013 w 647954"/>
              <a:gd name="T33" fmla="*/ 643315 h 648080"/>
              <a:gd name="T34" fmla="*/ 53401 w 647954"/>
              <a:gd name="T35" fmla="*/ 629693 h 648080"/>
              <a:gd name="T36" fmla="*/ 22563 w 647954"/>
              <a:gd name="T37" fmla="*/ 602697 h 648080"/>
              <a:gd name="T38" fmla="*/ 3934 w 647954"/>
              <a:gd name="T39" fmla="*/ 565758 h 648080"/>
              <a:gd name="T40" fmla="*/ 0 w 647954"/>
              <a:gd name="T41" fmla="*/ 107319 h 64808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47954"/>
              <a:gd name="T64" fmla="*/ 0 h 648080"/>
              <a:gd name="T65" fmla="*/ 647954 w 647954"/>
              <a:gd name="T66" fmla="*/ 648080 h 64808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47954" h="648080">
                <a:moveTo>
                  <a:pt x="0" y="107949"/>
                </a:moveTo>
                <a:lnTo>
                  <a:pt x="8454" y="66030"/>
                </a:lnTo>
                <a:lnTo>
                  <a:pt x="31515" y="31754"/>
                </a:lnTo>
                <a:lnTo>
                  <a:pt x="65731" y="8588"/>
                </a:lnTo>
                <a:lnTo>
                  <a:pt x="107649" y="0"/>
                </a:lnTo>
                <a:lnTo>
                  <a:pt x="539991" y="0"/>
                </a:lnTo>
                <a:lnTo>
                  <a:pt x="554631" y="983"/>
                </a:lnTo>
                <a:lnTo>
                  <a:pt x="594430" y="14700"/>
                </a:lnTo>
                <a:lnTo>
                  <a:pt x="625375" y="41871"/>
                </a:lnTo>
                <a:lnTo>
                  <a:pt x="644035" y="79026"/>
                </a:lnTo>
                <a:lnTo>
                  <a:pt x="647954" y="540003"/>
                </a:lnTo>
                <a:lnTo>
                  <a:pt x="646974" y="554635"/>
                </a:lnTo>
                <a:lnTo>
                  <a:pt x="633297" y="594438"/>
                </a:lnTo>
                <a:lnTo>
                  <a:pt x="606178" y="625420"/>
                </a:lnTo>
                <a:lnTo>
                  <a:pt x="569044" y="644130"/>
                </a:lnTo>
                <a:lnTo>
                  <a:pt x="108000" y="648080"/>
                </a:lnTo>
                <a:lnTo>
                  <a:pt x="93381" y="647099"/>
                </a:lnTo>
                <a:lnTo>
                  <a:pt x="53611" y="633397"/>
                </a:lnTo>
                <a:lnTo>
                  <a:pt x="22653" y="606242"/>
                </a:lnTo>
                <a:lnTo>
                  <a:pt x="3954" y="569085"/>
                </a:lnTo>
                <a:lnTo>
                  <a:pt x="0" y="107949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30" name="object 30"/>
          <p:cNvSpPr txBox="1"/>
          <p:nvPr/>
        </p:nvSpPr>
        <p:spPr>
          <a:xfrm>
            <a:off x="855663" y="1382713"/>
            <a:ext cx="307975" cy="305752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4400" b="1" dirty="0">
                <a:solidFill>
                  <a:srgbClr val="FFFFFF"/>
                </a:solidFill>
                <a:latin typeface="Times New Roman"/>
                <a:cs typeface="Times New Roman"/>
              </a:rPr>
              <a:t>1</a:t>
            </a:r>
            <a:endParaRPr sz="4400">
              <a:latin typeface="Times New Roman"/>
              <a:cs typeface="Times New Roman"/>
            </a:endParaRPr>
          </a:p>
          <a:p>
            <a:pPr fontAlgn="auto">
              <a:lnSpc>
                <a:spcPts val="950"/>
              </a:lnSpc>
              <a:spcBef>
                <a:spcPts val="8"/>
              </a:spcBef>
              <a:spcAft>
                <a:spcPts val="0"/>
              </a:spcAft>
              <a:defRPr/>
            </a:pPr>
            <a:endParaRPr sz="950">
              <a:latin typeface="+mn-lt"/>
            </a:endParaRPr>
          </a:p>
          <a:p>
            <a:pPr marL="158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4400" b="1" dirty="0">
                <a:solidFill>
                  <a:srgbClr val="FFFFFF"/>
                </a:solidFill>
                <a:latin typeface="Times New Roman"/>
                <a:cs typeface="Times New Roman"/>
              </a:rPr>
              <a:t>2</a:t>
            </a:r>
            <a:endParaRPr sz="4400">
              <a:latin typeface="Times New Roman"/>
              <a:cs typeface="Times New Roman"/>
            </a:endParaRPr>
          </a:p>
          <a:p>
            <a:pPr fontAlgn="auto">
              <a:lnSpc>
                <a:spcPts val="950"/>
              </a:lnSpc>
              <a:spcBef>
                <a:spcPts val="6"/>
              </a:spcBef>
              <a:spcAft>
                <a:spcPts val="0"/>
              </a:spcAft>
              <a:defRPr/>
            </a:pPr>
            <a:endParaRPr sz="950">
              <a:latin typeface="+mn-lt"/>
            </a:endParaRPr>
          </a:p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4400" b="1" dirty="0">
                <a:solidFill>
                  <a:srgbClr val="FFFFFF"/>
                </a:solidFill>
                <a:latin typeface="Times New Roman"/>
                <a:cs typeface="Times New Roman"/>
              </a:rPr>
              <a:t>3</a:t>
            </a:r>
            <a:endParaRPr sz="4400">
              <a:latin typeface="Times New Roman"/>
              <a:cs typeface="Times New Roman"/>
            </a:endParaRPr>
          </a:p>
          <a:p>
            <a:pPr fontAlgn="auto">
              <a:lnSpc>
                <a:spcPts val="950"/>
              </a:lnSpc>
              <a:spcBef>
                <a:spcPts val="9"/>
              </a:spcBef>
              <a:spcAft>
                <a:spcPts val="0"/>
              </a:spcAft>
              <a:defRPr/>
            </a:pPr>
            <a:endParaRPr sz="950">
              <a:latin typeface="+mn-lt"/>
            </a:endParaRPr>
          </a:p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4400" b="1" dirty="0">
                <a:solidFill>
                  <a:srgbClr val="FFFFFF"/>
                </a:solidFill>
                <a:latin typeface="Times New Roman"/>
                <a:cs typeface="Times New Roman"/>
              </a:rPr>
              <a:t>4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141342" name="object 31"/>
          <p:cNvSpPr>
            <a:spLocks noChangeArrowheads="1"/>
          </p:cNvSpPr>
          <p:nvPr/>
        </p:nvSpPr>
        <p:spPr bwMode="auto">
          <a:xfrm>
            <a:off x="1011238" y="4652963"/>
            <a:ext cx="7412037" cy="498475"/>
          </a:xfrm>
          <a:custGeom>
            <a:avLst/>
            <a:gdLst>
              <a:gd name="T0" fmla="*/ 7326604 w 7412304"/>
              <a:gd name="T1" fmla="*/ 0 h 498601"/>
              <a:gd name="T2" fmla="*/ 79348 w 7412304"/>
              <a:gd name="T3" fmla="*/ 81 h 498601"/>
              <a:gd name="T4" fmla="*/ 39157 w 7412304"/>
              <a:gd name="T5" fmla="*/ 12516 h 498601"/>
              <a:gd name="T6" fmla="*/ 10763 w 7412304"/>
              <a:gd name="T7" fmla="*/ 42044 h 498601"/>
              <a:gd name="T8" fmla="*/ 0 w 7412304"/>
              <a:gd name="T9" fmla="*/ 82848 h 498601"/>
              <a:gd name="T10" fmla="*/ 81 w 7412304"/>
              <a:gd name="T11" fmla="*/ 418197 h 498601"/>
              <a:gd name="T12" fmla="*/ 12545 w 7412304"/>
              <a:gd name="T13" fmla="*/ 458279 h 498601"/>
              <a:gd name="T14" fmla="*/ 42140 w 7412304"/>
              <a:gd name="T15" fmla="*/ 486606 h 498601"/>
              <a:gd name="T16" fmla="*/ 83066 w 7412304"/>
              <a:gd name="T17" fmla="*/ 497342 h 498601"/>
              <a:gd name="T18" fmla="*/ 7330288 w 7412304"/>
              <a:gd name="T19" fmla="*/ 497261 h 498601"/>
              <a:gd name="T20" fmla="*/ 7370447 w 7412304"/>
              <a:gd name="T21" fmla="*/ 484835 h 498601"/>
              <a:gd name="T22" fmla="*/ 7398853 w 7412304"/>
              <a:gd name="T23" fmla="*/ 455305 h 498601"/>
              <a:gd name="T24" fmla="*/ 7409625 w 7412304"/>
              <a:gd name="T25" fmla="*/ 414494 h 498601"/>
              <a:gd name="T26" fmla="*/ 7409541 w 7412304"/>
              <a:gd name="T27" fmla="*/ 79175 h 498601"/>
              <a:gd name="T28" fmla="*/ 7397086 w 7412304"/>
              <a:gd name="T29" fmla="*/ 39078 h 498601"/>
              <a:gd name="T30" fmla="*/ 7367479 w 7412304"/>
              <a:gd name="T31" fmla="*/ 10739 h 498601"/>
              <a:gd name="T32" fmla="*/ 7326604 w 7412304"/>
              <a:gd name="T33" fmla="*/ 0 h 49860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412304"/>
              <a:gd name="T52" fmla="*/ 0 h 498601"/>
              <a:gd name="T53" fmla="*/ 7412304 w 7412304"/>
              <a:gd name="T54" fmla="*/ 498601 h 49860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412304" h="498601">
                <a:moveTo>
                  <a:pt x="7329246" y="0"/>
                </a:moveTo>
                <a:lnTo>
                  <a:pt x="79378" y="81"/>
                </a:lnTo>
                <a:lnTo>
                  <a:pt x="39167" y="12546"/>
                </a:lnTo>
                <a:lnTo>
                  <a:pt x="10763" y="42154"/>
                </a:lnTo>
                <a:lnTo>
                  <a:pt x="0" y="83058"/>
                </a:lnTo>
                <a:lnTo>
                  <a:pt x="81" y="419257"/>
                </a:lnTo>
                <a:lnTo>
                  <a:pt x="12545" y="459439"/>
                </a:lnTo>
                <a:lnTo>
                  <a:pt x="42160" y="487836"/>
                </a:lnTo>
                <a:lnTo>
                  <a:pt x="83096" y="498602"/>
                </a:lnTo>
                <a:lnTo>
                  <a:pt x="7332929" y="498521"/>
                </a:lnTo>
                <a:lnTo>
                  <a:pt x="7373125" y="486065"/>
                </a:lnTo>
                <a:lnTo>
                  <a:pt x="7401534" y="456455"/>
                </a:lnTo>
                <a:lnTo>
                  <a:pt x="7412304" y="415544"/>
                </a:lnTo>
                <a:lnTo>
                  <a:pt x="7412223" y="79375"/>
                </a:lnTo>
                <a:lnTo>
                  <a:pt x="7399767" y="39178"/>
                </a:lnTo>
                <a:lnTo>
                  <a:pt x="7370158" y="10769"/>
                </a:lnTo>
                <a:lnTo>
                  <a:pt x="7329246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43" name="object 32"/>
          <p:cNvSpPr>
            <a:spLocks noChangeArrowheads="1"/>
          </p:cNvSpPr>
          <p:nvPr/>
        </p:nvSpPr>
        <p:spPr bwMode="auto">
          <a:xfrm>
            <a:off x="1011238" y="4652963"/>
            <a:ext cx="7412037" cy="498475"/>
          </a:xfrm>
          <a:custGeom>
            <a:avLst/>
            <a:gdLst>
              <a:gd name="T0" fmla="*/ 0 w 7412304"/>
              <a:gd name="T1" fmla="*/ 82848 h 498601"/>
              <a:gd name="T2" fmla="*/ 10763 w 7412304"/>
              <a:gd name="T3" fmla="*/ 42044 h 498601"/>
              <a:gd name="T4" fmla="*/ 39157 w 7412304"/>
              <a:gd name="T5" fmla="*/ 12516 h 498601"/>
              <a:gd name="T6" fmla="*/ 79348 w 7412304"/>
              <a:gd name="T7" fmla="*/ 81 h 498601"/>
              <a:gd name="T8" fmla="*/ 7326604 w 7412304"/>
              <a:gd name="T9" fmla="*/ 0 h 498601"/>
              <a:gd name="T10" fmla="*/ 7341128 w 7412304"/>
              <a:gd name="T11" fmla="*/ 1268 h 498601"/>
              <a:gd name="T12" fmla="*/ 7378894 w 7412304"/>
              <a:gd name="T13" fmla="*/ 18518 h 498601"/>
              <a:gd name="T14" fmla="*/ 7403433 w 7412304"/>
              <a:gd name="T15" fmla="*/ 51426 h 498601"/>
              <a:gd name="T16" fmla="*/ 7409625 w 7412304"/>
              <a:gd name="T17" fmla="*/ 414494 h 498601"/>
              <a:gd name="T18" fmla="*/ 7408353 w 7412304"/>
              <a:gd name="T19" fmla="*/ 428988 h 498601"/>
              <a:gd name="T20" fmla="*/ 7391054 w 7412304"/>
              <a:gd name="T21" fmla="*/ 466690 h 498601"/>
              <a:gd name="T22" fmla="*/ 7358067 w 7412304"/>
              <a:gd name="T23" fmla="*/ 491172 h 498601"/>
              <a:gd name="T24" fmla="*/ 83066 w 7412304"/>
              <a:gd name="T25" fmla="*/ 497342 h 498601"/>
              <a:gd name="T26" fmla="*/ 68533 w 7412304"/>
              <a:gd name="T27" fmla="*/ 496077 h 498601"/>
              <a:gd name="T28" fmla="*/ 30732 w 7412304"/>
              <a:gd name="T29" fmla="*/ 478831 h 498601"/>
              <a:gd name="T30" fmla="*/ 6196 w 7412304"/>
              <a:gd name="T31" fmla="*/ 445936 h 498601"/>
              <a:gd name="T32" fmla="*/ 0 w 7412304"/>
              <a:gd name="T33" fmla="*/ 82848 h 49860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412304"/>
              <a:gd name="T52" fmla="*/ 0 h 498601"/>
              <a:gd name="T53" fmla="*/ 7412304 w 7412304"/>
              <a:gd name="T54" fmla="*/ 498601 h 49860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412304" h="498601">
                <a:moveTo>
                  <a:pt x="0" y="83058"/>
                </a:moveTo>
                <a:lnTo>
                  <a:pt x="10763" y="42154"/>
                </a:lnTo>
                <a:lnTo>
                  <a:pt x="39167" y="12546"/>
                </a:lnTo>
                <a:lnTo>
                  <a:pt x="79378" y="81"/>
                </a:lnTo>
                <a:lnTo>
                  <a:pt x="7329246" y="0"/>
                </a:lnTo>
                <a:lnTo>
                  <a:pt x="7343778" y="1268"/>
                </a:lnTo>
                <a:lnTo>
                  <a:pt x="7381572" y="18568"/>
                </a:lnTo>
                <a:lnTo>
                  <a:pt x="7406114" y="51556"/>
                </a:lnTo>
                <a:lnTo>
                  <a:pt x="7412304" y="415544"/>
                </a:lnTo>
                <a:lnTo>
                  <a:pt x="7411035" y="430075"/>
                </a:lnTo>
                <a:lnTo>
                  <a:pt x="7393735" y="467870"/>
                </a:lnTo>
                <a:lnTo>
                  <a:pt x="7360747" y="492412"/>
                </a:lnTo>
                <a:lnTo>
                  <a:pt x="83096" y="498602"/>
                </a:lnTo>
                <a:lnTo>
                  <a:pt x="68553" y="497333"/>
                </a:lnTo>
                <a:lnTo>
                  <a:pt x="30742" y="480041"/>
                </a:lnTo>
                <a:lnTo>
                  <a:pt x="6196" y="447066"/>
                </a:lnTo>
                <a:lnTo>
                  <a:pt x="0" y="83058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44" name="object 33"/>
          <p:cNvSpPr txBox="1">
            <a:spLocks noChangeArrowheads="1"/>
          </p:cNvSpPr>
          <p:nvPr/>
        </p:nvSpPr>
        <p:spPr bwMode="auto">
          <a:xfrm>
            <a:off x="1117600" y="4741863"/>
            <a:ext cx="72009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20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Главные приоритеты бюджетной политики на </a:t>
            </a:r>
            <a:r>
              <a:rPr lang="ru-RU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2016 </a:t>
            </a:r>
            <a:r>
              <a:rPr lang="ru-RU" sz="20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endParaRPr lang="ru-RU" sz="20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/>
            <a:r>
              <a:rPr lang="ru-RU" sz="20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годы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45" name="object 34"/>
          <p:cNvSpPr>
            <a:spLocks noChangeArrowheads="1"/>
          </p:cNvSpPr>
          <p:nvPr/>
        </p:nvSpPr>
        <p:spPr bwMode="auto">
          <a:xfrm>
            <a:off x="2266950" y="5151438"/>
            <a:ext cx="649288" cy="293687"/>
          </a:xfrm>
          <a:custGeom>
            <a:avLst/>
            <a:gdLst>
              <a:gd name="T0" fmla="*/ 660252 w 648081"/>
              <a:gd name="T1" fmla="*/ 147636 h 293497"/>
              <a:gd name="T2" fmla="*/ 0 w 648081"/>
              <a:gd name="T3" fmla="*/ 147636 h 293497"/>
              <a:gd name="T4" fmla="*/ 330192 w 648081"/>
              <a:gd name="T5" fmla="*/ 295402 h 293497"/>
              <a:gd name="T6" fmla="*/ 660252 w 648081"/>
              <a:gd name="T7" fmla="*/ 147636 h 293497"/>
              <a:gd name="T8" fmla="*/ 495157 w 648081"/>
              <a:gd name="T9" fmla="*/ 0 h 293497"/>
              <a:gd name="T10" fmla="*/ 165094 w 648081"/>
              <a:gd name="T11" fmla="*/ 0 h 293497"/>
              <a:gd name="T12" fmla="*/ 165094 w 648081"/>
              <a:gd name="T13" fmla="*/ 147636 h 293497"/>
              <a:gd name="T14" fmla="*/ 495157 w 648081"/>
              <a:gd name="T15" fmla="*/ 147636 h 293497"/>
              <a:gd name="T16" fmla="*/ 495157 w 648081"/>
              <a:gd name="T17" fmla="*/ 0 h 2934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48081"/>
              <a:gd name="T28" fmla="*/ 0 h 293497"/>
              <a:gd name="T29" fmla="*/ 648081 w 648081"/>
              <a:gd name="T30" fmla="*/ 293497 h 2934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48081" h="293497">
                <a:moveTo>
                  <a:pt x="648081" y="146685"/>
                </a:moveTo>
                <a:lnTo>
                  <a:pt x="0" y="146685"/>
                </a:lnTo>
                <a:lnTo>
                  <a:pt x="324104" y="293497"/>
                </a:lnTo>
                <a:lnTo>
                  <a:pt x="648081" y="146685"/>
                </a:lnTo>
                <a:close/>
              </a:path>
              <a:path w="648081" h="293497">
                <a:moveTo>
                  <a:pt x="486029" y="0"/>
                </a:moveTo>
                <a:lnTo>
                  <a:pt x="162051" y="0"/>
                </a:lnTo>
                <a:lnTo>
                  <a:pt x="162051" y="146685"/>
                </a:lnTo>
                <a:lnTo>
                  <a:pt x="486029" y="146685"/>
                </a:lnTo>
                <a:lnTo>
                  <a:pt x="486029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46" name="object 35"/>
          <p:cNvSpPr>
            <a:spLocks noChangeArrowheads="1"/>
          </p:cNvSpPr>
          <p:nvPr/>
        </p:nvSpPr>
        <p:spPr bwMode="auto">
          <a:xfrm>
            <a:off x="2266950" y="5151438"/>
            <a:ext cx="649288" cy="293687"/>
          </a:xfrm>
          <a:custGeom>
            <a:avLst/>
            <a:gdLst>
              <a:gd name="T0" fmla="*/ 0 w 648081"/>
              <a:gd name="T1" fmla="*/ 147636 h 293497"/>
              <a:gd name="T2" fmla="*/ 165094 w 648081"/>
              <a:gd name="T3" fmla="*/ 147636 h 293497"/>
              <a:gd name="T4" fmla="*/ 165094 w 648081"/>
              <a:gd name="T5" fmla="*/ 0 h 293497"/>
              <a:gd name="T6" fmla="*/ 495157 w 648081"/>
              <a:gd name="T7" fmla="*/ 0 h 293497"/>
              <a:gd name="T8" fmla="*/ 495157 w 648081"/>
              <a:gd name="T9" fmla="*/ 147636 h 293497"/>
              <a:gd name="T10" fmla="*/ 660252 w 648081"/>
              <a:gd name="T11" fmla="*/ 147636 h 293497"/>
              <a:gd name="T12" fmla="*/ 330192 w 648081"/>
              <a:gd name="T13" fmla="*/ 295402 h 293497"/>
              <a:gd name="T14" fmla="*/ 0 w 648081"/>
              <a:gd name="T15" fmla="*/ 147636 h 29349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48081"/>
              <a:gd name="T25" fmla="*/ 0 h 293497"/>
              <a:gd name="T26" fmla="*/ 648081 w 648081"/>
              <a:gd name="T27" fmla="*/ 293497 h 29349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48081" h="293497">
                <a:moveTo>
                  <a:pt x="0" y="146685"/>
                </a:moveTo>
                <a:lnTo>
                  <a:pt x="162051" y="146685"/>
                </a:lnTo>
                <a:lnTo>
                  <a:pt x="162051" y="0"/>
                </a:lnTo>
                <a:lnTo>
                  <a:pt x="486029" y="0"/>
                </a:lnTo>
                <a:lnTo>
                  <a:pt x="486029" y="146685"/>
                </a:lnTo>
                <a:lnTo>
                  <a:pt x="648081" y="146685"/>
                </a:lnTo>
                <a:lnTo>
                  <a:pt x="324104" y="293497"/>
                </a:lnTo>
                <a:lnTo>
                  <a:pt x="0" y="146685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47" name="object 36"/>
          <p:cNvSpPr>
            <a:spLocks noChangeArrowheads="1"/>
          </p:cNvSpPr>
          <p:nvPr/>
        </p:nvSpPr>
        <p:spPr bwMode="auto">
          <a:xfrm>
            <a:off x="6372225" y="5157788"/>
            <a:ext cx="647700" cy="293687"/>
          </a:xfrm>
          <a:custGeom>
            <a:avLst/>
            <a:gdLst>
              <a:gd name="T0" fmla="*/ 644290 w 648080"/>
              <a:gd name="T1" fmla="*/ 148277 h 293370"/>
              <a:gd name="T2" fmla="*/ 0 w 648080"/>
              <a:gd name="T3" fmla="*/ 148277 h 293370"/>
              <a:gd name="T4" fmla="*/ 322081 w 648080"/>
              <a:gd name="T5" fmla="*/ 296554 h 293370"/>
              <a:gd name="T6" fmla="*/ 644290 w 648080"/>
              <a:gd name="T7" fmla="*/ 148277 h 293370"/>
              <a:gd name="T8" fmla="*/ 483184 w 648080"/>
              <a:gd name="T9" fmla="*/ 0 h 293370"/>
              <a:gd name="T10" fmla="*/ 161101 w 648080"/>
              <a:gd name="T11" fmla="*/ 0 h 293370"/>
              <a:gd name="T12" fmla="*/ 161101 w 648080"/>
              <a:gd name="T13" fmla="*/ 148277 h 293370"/>
              <a:gd name="T14" fmla="*/ 483184 w 648080"/>
              <a:gd name="T15" fmla="*/ 148277 h 293370"/>
              <a:gd name="T16" fmla="*/ 483184 w 648080"/>
              <a:gd name="T17" fmla="*/ 0 h 2933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48080"/>
              <a:gd name="T28" fmla="*/ 0 h 293370"/>
              <a:gd name="T29" fmla="*/ 648080 w 648080"/>
              <a:gd name="T30" fmla="*/ 293370 h 29337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48080" h="293370">
                <a:moveTo>
                  <a:pt x="648080" y="146684"/>
                </a:moveTo>
                <a:lnTo>
                  <a:pt x="0" y="146684"/>
                </a:lnTo>
                <a:lnTo>
                  <a:pt x="323976" y="293369"/>
                </a:lnTo>
                <a:lnTo>
                  <a:pt x="648080" y="146684"/>
                </a:lnTo>
                <a:close/>
              </a:path>
              <a:path w="648080" h="293370">
                <a:moveTo>
                  <a:pt x="486028" y="0"/>
                </a:moveTo>
                <a:lnTo>
                  <a:pt x="162051" y="0"/>
                </a:lnTo>
                <a:lnTo>
                  <a:pt x="162051" y="146684"/>
                </a:lnTo>
                <a:lnTo>
                  <a:pt x="486028" y="146684"/>
                </a:lnTo>
                <a:lnTo>
                  <a:pt x="486028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1348" name="object 37"/>
          <p:cNvSpPr>
            <a:spLocks noChangeArrowheads="1"/>
          </p:cNvSpPr>
          <p:nvPr/>
        </p:nvSpPr>
        <p:spPr bwMode="auto">
          <a:xfrm>
            <a:off x="6372225" y="5157788"/>
            <a:ext cx="647700" cy="293687"/>
          </a:xfrm>
          <a:custGeom>
            <a:avLst/>
            <a:gdLst>
              <a:gd name="T0" fmla="*/ 0 w 648080"/>
              <a:gd name="T1" fmla="*/ 148277 h 293370"/>
              <a:gd name="T2" fmla="*/ 161101 w 648080"/>
              <a:gd name="T3" fmla="*/ 148277 h 293370"/>
              <a:gd name="T4" fmla="*/ 161101 w 648080"/>
              <a:gd name="T5" fmla="*/ 0 h 293370"/>
              <a:gd name="T6" fmla="*/ 483184 w 648080"/>
              <a:gd name="T7" fmla="*/ 0 h 293370"/>
              <a:gd name="T8" fmla="*/ 483184 w 648080"/>
              <a:gd name="T9" fmla="*/ 148277 h 293370"/>
              <a:gd name="T10" fmla="*/ 644290 w 648080"/>
              <a:gd name="T11" fmla="*/ 148277 h 293370"/>
              <a:gd name="T12" fmla="*/ 322081 w 648080"/>
              <a:gd name="T13" fmla="*/ 296554 h 293370"/>
              <a:gd name="T14" fmla="*/ 0 w 648080"/>
              <a:gd name="T15" fmla="*/ 148277 h 29337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48080"/>
              <a:gd name="T25" fmla="*/ 0 h 293370"/>
              <a:gd name="T26" fmla="*/ 648080 w 648080"/>
              <a:gd name="T27" fmla="*/ 293370 h 29337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48080" h="293370">
                <a:moveTo>
                  <a:pt x="0" y="146684"/>
                </a:moveTo>
                <a:lnTo>
                  <a:pt x="162051" y="146684"/>
                </a:lnTo>
                <a:lnTo>
                  <a:pt x="162051" y="0"/>
                </a:lnTo>
                <a:lnTo>
                  <a:pt x="486028" y="0"/>
                </a:lnTo>
                <a:lnTo>
                  <a:pt x="486028" y="146684"/>
                </a:lnTo>
                <a:lnTo>
                  <a:pt x="648080" y="146684"/>
                </a:lnTo>
                <a:lnTo>
                  <a:pt x="323976" y="293369"/>
                </a:lnTo>
                <a:lnTo>
                  <a:pt x="0" y="146684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object 3"/>
          <p:cNvSpPr>
            <a:spLocks noChangeArrowheads="1"/>
          </p:cNvSpPr>
          <p:nvPr/>
        </p:nvSpPr>
        <p:spPr bwMode="auto">
          <a:xfrm>
            <a:off x="2951163" y="3213100"/>
            <a:ext cx="3168650" cy="792163"/>
          </a:xfrm>
          <a:custGeom>
            <a:avLst/>
            <a:gdLst>
              <a:gd name="T0" fmla="*/ 3039849 w 3168268"/>
              <a:gd name="T1" fmla="*/ 0 h 792352"/>
              <a:gd name="T2" fmla="*/ 121789 w 3168268"/>
              <a:gd name="T3" fmla="*/ 406 h 792352"/>
              <a:gd name="T4" fmla="*/ 80337 w 3168268"/>
              <a:gd name="T5" fmla="*/ 10525 h 792352"/>
              <a:gd name="T6" fmla="*/ 45210 w 3168268"/>
              <a:gd name="T7" fmla="*/ 32536 h 792352"/>
              <a:gd name="T8" fmla="*/ 18723 w 3168268"/>
              <a:gd name="T9" fmla="*/ 64125 h 792352"/>
              <a:gd name="T10" fmla="*/ 3162 w 3168268"/>
              <a:gd name="T11" fmla="*/ 102966 h 792352"/>
              <a:gd name="T12" fmla="*/ 0 w 3168268"/>
              <a:gd name="T13" fmla="*/ 131769 h 792352"/>
              <a:gd name="T14" fmla="*/ 397 w 3168268"/>
              <a:gd name="T15" fmla="*/ 669125 h 792352"/>
              <a:gd name="T16" fmla="*/ 10518 w 3168268"/>
              <a:gd name="T17" fmla="*/ 710401 h 792352"/>
              <a:gd name="T18" fmla="*/ 32578 w 3168268"/>
              <a:gd name="T19" fmla="*/ 745393 h 792352"/>
              <a:gd name="T20" fmla="*/ 64270 w 3168268"/>
              <a:gd name="T21" fmla="*/ 771796 h 792352"/>
              <a:gd name="T22" fmla="*/ 103284 w 3168268"/>
              <a:gd name="T23" fmla="*/ 787307 h 792352"/>
              <a:gd name="T24" fmla="*/ 132240 w 3168268"/>
              <a:gd name="T25" fmla="*/ 790462 h 792352"/>
              <a:gd name="T26" fmla="*/ 3050202 w 3168268"/>
              <a:gd name="T27" fmla="*/ 790066 h 792352"/>
              <a:gd name="T28" fmla="*/ 3091683 w 3168268"/>
              <a:gd name="T29" fmla="*/ 779986 h 792352"/>
              <a:gd name="T30" fmla="*/ 3126829 w 3168268"/>
              <a:gd name="T31" fmla="*/ 758016 h 792352"/>
              <a:gd name="T32" fmla="*/ 3153348 w 3168268"/>
              <a:gd name="T33" fmla="*/ 726463 h 792352"/>
              <a:gd name="T34" fmla="*/ 3168922 w 3168268"/>
              <a:gd name="T35" fmla="*/ 687630 h 792352"/>
              <a:gd name="T36" fmla="*/ 3172088 w 3168268"/>
              <a:gd name="T37" fmla="*/ 658830 h 792352"/>
              <a:gd name="T38" fmla="*/ 3171682 w 3168268"/>
              <a:gd name="T39" fmla="*/ 121365 h 792352"/>
              <a:gd name="T40" fmla="*/ 3161531 w 3168268"/>
              <a:gd name="T41" fmla="*/ 80101 h 792352"/>
              <a:gd name="T42" fmla="*/ 3139474 w 3168268"/>
              <a:gd name="T43" fmla="*/ 45101 h 792352"/>
              <a:gd name="T44" fmla="*/ 3107789 w 3168268"/>
              <a:gd name="T45" fmla="*/ 18692 h 792352"/>
              <a:gd name="T46" fmla="*/ 3068790 w 3168268"/>
              <a:gd name="T47" fmla="*/ 3158 h 792352"/>
              <a:gd name="T48" fmla="*/ 3039849 w 3168268"/>
              <a:gd name="T49" fmla="*/ 0 h 7923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68268"/>
              <a:gd name="T76" fmla="*/ 0 h 792352"/>
              <a:gd name="T77" fmla="*/ 3168268 w 3168268"/>
              <a:gd name="T78" fmla="*/ 792352 h 79235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68268" h="792352">
                <a:moveTo>
                  <a:pt x="3036189" y="0"/>
                </a:moveTo>
                <a:lnTo>
                  <a:pt x="121639" y="406"/>
                </a:lnTo>
                <a:lnTo>
                  <a:pt x="80237" y="10555"/>
                </a:lnTo>
                <a:lnTo>
                  <a:pt x="45160" y="32616"/>
                </a:lnTo>
                <a:lnTo>
                  <a:pt x="18703" y="64275"/>
                </a:lnTo>
                <a:lnTo>
                  <a:pt x="3162" y="103216"/>
                </a:lnTo>
                <a:lnTo>
                  <a:pt x="0" y="132079"/>
                </a:lnTo>
                <a:lnTo>
                  <a:pt x="397" y="670725"/>
                </a:lnTo>
                <a:lnTo>
                  <a:pt x="10508" y="712100"/>
                </a:lnTo>
                <a:lnTo>
                  <a:pt x="32538" y="747173"/>
                </a:lnTo>
                <a:lnTo>
                  <a:pt x="64190" y="773637"/>
                </a:lnTo>
                <a:lnTo>
                  <a:pt x="103164" y="789187"/>
                </a:lnTo>
                <a:lnTo>
                  <a:pt x="132080" y="792352"/>
                </a:lnTo>
                <a:lnTo>
                  <a:pt x="3046531" y="791955"/>
                </a:lnTo>
                <a:lnTo>
                  <a:pt x="3087963" y="781846"/>
                </a:lnTo>
                <a:lnTo>
                  <a:pt x="3123068" y="759826"/>
                </a:lnTo>
                <a:lnTo>
                  <a:pt x="3149548" y="728198"/>
                </a:lnTo>
                <a:lnTo>
                  <a:pt x="3165103" y="689270"/>
                </a:lnTo>
                <a:lnTo>
                  <a:pt x="3168268" y="660400"/>
                </a:lnTo>
                <a:lnTo>
                  <a:pt x="3167863" y="121655"/>
                </a:lnTo>
                <a:lnTo>
                  <a:pt x="3157731" y="80291"/>
                </a:lnTo>
                <a:lnTo>
                  <a:pt x="3135695" y="45211"/>
                </a:lnTo>
                <a:lnTo>
                  <a:pt x="3104049" y="18732"/>
                </a:lnTo>
                <a:lnTo>
                  <a:pt x="3065090" y="3168"/>
                </a:lnTo>
                <a:lnTo>
                  <a:pt x="3036189" y="0"/>
                </a:lnTo>
                <a:close/>
              </a:path>
            </a:pathLst>
          </a:custGeom>
          <a:solidFill>
            <a:srgbClr val="F9F9F9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2338" name="object 4"/>
          <p:cNvSpPr>
            <a:spLocks noChangeArrowheads="1"/>
          </p:cNvSpPr>
          <p:nvPr/>
        </p:nvSpPr>
        <p:spPr bwMode="auto">
          <a:xfrm>
            <a:off x="630238" y="296863"/>
            <a:ext cx="8170862" cy="75088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2339" name="object 6"/>
          <p:cNvSpPr txBox="1">
            <a:spLocks noChangeArrowheads="1"/>
          </p:cNvSpPr>
          <p:nvPr/>
        </p:nvSpPr>
        <p:spPr bwMode="auto">
          <a:xfrm>
            <a:off x="755650" y="549275"/>
            <a:ext cx="7899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Особенности формирования районного бюджета по расходам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340" name="object 10"/>
          <p:cNvSpPr>
            <a:spLocks noChangeArrowheads="1"/>
          </p:cNvSpPr>
          <p:nvPr/>
        </p:nvSpPr>
        <p:spPr bwMode="auto">
          <a:xfrm>
            <a:off x="1142976" y="2285992"/>
            <a:ext cx="7469188" cy="246221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</a:rPr>
              <a:t>Сохранение всех социальных выплат</a:t>
            </a:r>
            <a:endParaRPr lang="ru-RU" sz="1600" b="1" dirty="0">
              <a:latin typeface="Times New Roman" pitchFamily="18" charset="0"/>
            </a:endParaRPr>
          </a:p>
        </p:txBody>
      </p:sp>
      <p:sp>
        <p:nvSpPr>
          <p:cNvPr id="142341" name="object 11"/>
          <p:cNvSpPr>
            <a:spLocks noChangeArrowheads="1"/>
          </p:cNvSpPr>
          <p:nvPr/>
        </p:nvSpPr>
        <p:spPr bwMode="auto">
          <a:xfrm>
            <a:off x="1198563" y="1162050"/>
            <a:ext cx="7405687" cy="563563"/>
          </a:xfrm>
          <a:custGeom>
            <a:avLst/>
            <a:gdLst>
              <a:gd name="T0" fmla="*/ 7306942 w 7406208"/>
              <a:gd name="T1" fmla="*/ 0 h 564515"/>
              <a:gd name="T2" fmla="*/ 86972 w 7406208"/>
              <a:gd name="T3" fmla="*/ 258 h 564515"/>
              <a:gd name="T4" fmla="*/ 46743 w 7406208"/>
              <a:gd name="T5" fmla="*/ 12535 h 564515"/>
              <a:gd name="T6" fmla="*/ 16610 w 7406208"/>
              <a:gd name="T7" fmla="*/ 40007 h 564515"/>
              <a:gd name="T8" fmla="*/ 1123 w 7406208"/>
              <a:gd name="T9" fmla="*/ 78197 h 564515"/>
              <a:gd name="T10" fmla="*/ 0 w 7406208"/>
              <a:gd name="T11" fmla="*/ 92532 h 564515"/>
              <a:gd name="T12" fmla="*/ 258 w 7406208"/>
              <a:gd name="T13" fmla="*/ 469456 h 564515"/>
              <a:gd name="T14" fmla="*/ 12722 w 7406208"/>
              <a:gd name="T15" fmla="*/ 509094 h 564515"/>
              <a:gd name="T16" fmla="*/ 40625 w 7406208"/>
              <a:gd name="T17" fmla="*/ 538742 h 564515"/>
              <a:gd name="T18" fmla="*/ 79418 w 7406208"/>
              <a:gd name="T19" fmla="*/ 553963 h 564515"/>
              <a:gd name="T20" fmla="*/ 93986 w 7406208"/>
              <a:gd name="T21" fmla="*/ 555067 h 564515"/>
              <a:gd name="T22" fmla="*/ 7314005 w 7406208"/>
              <a:gd name="T23" fmla="*/ 554810 h 564515"/>
              <a:gd name="T24" fmla="*/ 7354219 w 7406208"/>
              <a:gd name="T25" fmla="*/ 542549 h 564515"/>
              <a:gd name="T26" fmla="*/ 7384377 w 7406208"/>
              <a:gd name="T27" fmla="*/ 515098 h 564515"/>
              <a:gd name="T28" fmla="*/ 7399847 w 7406208"/>
              <a:gd name="T29" fmla="*/ 476893 h 564515"/>
              <a:gd name="T30" fmla="*/ 7400971 w 7406208"/>
              <a:gd name="T31" fmla="*/ 462535 h 564515"/>
              <a:gd name="T32" fmla="*/ 7400707 w 7406208"/>
              <a:gd name="T33" fmla="*/ 85585 h 564515"/>
              <a:gd name="T34" fmla="*/ 7388248 w 7406208"/>
              <a:gd name="T35" fmla="*/ 46004 h 564515"/>
              <a:gd name="T36" fmla="*/ 7360306 w 7406208"/>
              <a:gd name="T37" fmla="*/ 16348 h 564515"/>
              <a:gd name="T38" fmla="*/ 7321517 w 7406208"/>
              <a:gd name="T39" fmla="*/ 1103 h 564515"/>
              <a:gd name="T40" fmla="*/ 7306942 w 7406208"/>
              <a:gd name="T41" fmla="*/ 0 h 56451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7406208"/>
              <a:gd name="T64" fmla="*/ 0 h 564515"/>
              <a:gd name="T65" fmla="*/ 7406208 w 7406208"/>
              <a:gd name="T66" fmla="*/ 564515 h 56451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7406208" h="564515">
                <a:moveTo>
                  <a:pt x="7312101" y="0"/>
                </a:moveTo>
                <a:lnTo>
                  <a:pt x="87032" y="258"/>
                </a:lnTo>
                <a:lnTo>
                  <a:pt x="46773" y="12745"/>
                </a:lnTo>
                <a:lnTo>
                  <a:pt x="16620" y="40689"/>
                </a:lnTo>
                <a:lnTo>
                  <a:pt x="1123" y="79528"/>
                </a:lnTo>
                <a:lnTo>
                  <a:pt x="0" y="94107"/>
                </a:lnTo>
                <a:lnTo>
                  <a:pt x="258" y="477447"/>
                </a:lnTo>
                <a:lnTo>
                  <a:pt x="12732" y="517760"/>
                </a:lnTo>
                <a:lnTo>
                  <a:pt x="40655" y="547912"/>
                </a:lnTo>
                <a:lnTo>
                  <a:pt x="79478" y="563393"/>
                </a:lnTo>
                <a:lnTo>
                  <a:pt x="94056" y="564515"/>
                </a:lnTo>
                <a:lnTo>
                  <a:pt x="7319164" y="564254"/>
                </a:lnTo>
                <a:lnTo>
                  <a:pt x="7359419" y="551784"/>
                </a:lnTo>
                <a:lnTo>
                  <a:pt x="7389579" y="523868"/>
                </a:lnTo>
                <a:lnTo>
                  <a:pt x="7405084" y="485012"/>
                </a:lnTo>
                <a:lnTo>
                  <a:pt x="7406208" y="470408"/>
                </a:lnTo>
                <a:lnTo>
                  <a:pt x="7405946" y="87043"/>
                </a:lnTo>
                <a:lnTo>
                  <a:pt x="7393449" y="46788"/>
                </a:lnTo>
                <a:lnTo>
                  <a:pt x="7365506" y="16628"/>
                </a:lnTo>
                <a:lnTo>
                  <a:pt x="7326676" y="1123"/>
                </a:lnTo>
                <a:lnTo>
                  <a:pt x="7312101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2342" name="object 12"/>
          <p:cNvSpPr>
            <a:spLocks noChangeArrowheads="1"/>
          </p:cNvSpPr>
          <p:nvPr/>
        </p:nvSpPr>
        <p:spPr bwMode="auto">
          <a:xfrm>
            <a:off x="1198563" y="1162050"/>
            <a:ext cx="7405687" cy="863600"/>
          </a:xfrm>
          <a:custGeom>
            <a:avLst/>
            <a:gdLst>
              <a:gd name="T0" fmla="*/ 0 w 7406208"/>
              <a:gd name="T1" fmla="*/ 1093972 h 564515"/>
              <a:gd name="T2" fmla="*/ 9591 w 7406208"/>
              <a:gd name="T3" fmla="*/ 612035 h 564515"/>
              <a:gd name="T4" fmla="*/ 35354 w 7406208"/>
              <a:gd name="T5" fmla="*/ 239073 h 564515"/>
              <a:gd name="T6" fmla="*/ 72720 w 7406208"/>
              <a:gd name="T7" fmla="*/ 28148 h 564515"/>
              <a:gd name="T8" fmla="*/ 7306942 w 7406208"/>
              <a:gd name="T9" fmla="*/ 0 h 564515"/>
              <a:gd name="T10" fmla="*/ 7321517 w 7406208"/>
              <a:gd name="T11" fmla="*/ 13049 h 564515"/>
              <a:gd name="T12" fmla="*/ 7360306 w 7406208"/>
              <a:gd name="T13" fmla="*/ 193298 h 564515"/>
              <a:gd name="T14" fmla="*/ 7388248 w 7406208"/>
              <a:gd name="T15" fmla="*/ 543894 h 564515"/>
              <a:gd name="T16" fmla="*/ 7400707 w 7406208"/>
              <a:gd name="T17" fmla="*/ 1011853 h 564515"/>
              <a:gd name="T18" fmla="*/ 7400971 w 7406208"/>
              <a:gd name="T19" fmla="*/ 5468375 h 564515"/>
              <a:gd name="T20" fmla="*/ 7399847 w 7406208"/>
              <a:gd name="T21" fmla="*/ 5638140 h 564515"/>
              <a:gd name="T22" fmla="*/ 7384377 w 7406208"/>
              <a:gd name="T23" fmla="*/ 6089823 h 564515"/>
              <a:gd name="T24" fmla="*/ 7354219 w 7406208"/>
              <a:gd name="T25" fmla="*/ 6414357 h 564515"/>
              <a:gd name="T26" fmla="*/ 7314005 w 7406208"/>
              <a:gd name="T27" fmla="*/ 6559308 h 564515"/>
              <a:gd name="T28" fmla="*/ 93986 w 7406208"/>
              <a:gd name="T29" fmla="*/ 6562350 h 564515"/>
              <a:gd name="T30" fmla="*/ 79418 w 7406208"/>
              <a:gd name="T31" fmla="*/ 6549298 h 564515"/>
              <a:gd name="T32" fmla="*/ 40625 w 7406208"/>
              <a:gd name="T33" fmla="*/ 6369345 h 564515"/>
              <a:gd name="T34" fmla="*/ 12722 w 7406208"/>
              <a:gd name="T35" fmla="*/ 6018832 h 564515"/>
              <a:gd name="T36" fmla="*/ 258 w 7406208"/>
              <a:gd name="T37" fmla="*/ 5550197 h 564515"/>
              <a:gd name="T38" fmla="*/ 0 w 7406208"/>
              <a:gd name="T39" fmla="*/ 1093972 h 56451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06208"/>
              <a:gd name="T61" fmla="*/ 0 h 564515"/>
              <a:gd name="T62" fmla="*/ 7406208 w 7406208"/>
              <a:gd name="T63" fmla="*/ 564515 h 56451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06208" h="564515">
                <a:moveTo>
                  <a:pt x="0" y="94107"/>
                </a:moveTo>
                <a:lnTo>
                  <a:pt x="9601" y="52650"/>
                </a:lnTo>
                <a:lnTo>
                  <a:pt x="35374" y="20567"/>
                </a:lnTo>
                <a:lnTo>
                  <a:pt x="72770" y="2421"/>
                </a:lnTo>
                <a:lnTo>
                  <a:pt x="7312101" y="0"/>
                </a:lnTo>
                <a:lnTo>
                  <a:pt x="7326676" y="1123"/>
                </a:lnTo>
                <a:lnTo>
                  <a:pt x="7365506" y="16628"/>
                </a:lnTo>
                <a:lnTo>
                  <a:pt x="7393449" y="46788"/>
                </a:lnTo>
                <a:lnTo>
                  <a:pt x="7405946" y="87043"/>
                </a:lnTo>
                <a:lnTo>
                  <a:pt x="7406208" y="470408"/>
                </a:lnTo>
                <a:lnTo>
                  <a:pt x="7405084" y="485012"/>
                </a:lnTo>
                <a:lnTo>
                  <a:pt x="7389579" y="523868"/>
                </a:lnTo>
                <a:lnTo>
                  <a:pt x="7359419" y="551784"/>
                </a:lnTo>
                <a:lnTo>
                  <a:pt x="7319164" y="564254"/>
                </a:lnTo>
                <a:lnTo>
                  <a:pt x="94056" y="564515"/>
                </a:lnTo>
                <a:lnTo>
                  <a:pt x="79478" y="563393"/>
                </a:lnTo>
                <a:lnTo>
                  <a:pt x="40655" y="547912"/>
                </a:lnTo>
                <a:lnTo>
                  <a:pt x="12732" y="517760"/>
                </a:lnTo>
                <a:lnTo>
                  <a:pt x="258" y="477447"/>
                </a:lnTo>
                <a:lnTo>
                  <a:pt x="0" y="94107"/>
                </a:lnTo>
                <a:close/>
              </a:path>
            </a:pathLst>
          </a:custGeom>
          <a:noFill/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2343" name="object 23"/>
          <p:cNvSpPr txBox="1">
            <a:spLocks noChangeArrowheads="1"/>
          </p:cNvSpPr>
          <p:nvPr/>
        </p:nvSpPr>
        <p:spPr bwMode="auto">
          <a:xfrm>
            <a:off x="1331913" y="1268413"/>
            <a:ext cx="71977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Расходы с сокращением расходов по отдельным статьям расходов к уровню  2015 года  до 12%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2344" name="Picture 10" descr="IMG_00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2924175"/>
            <a:ext cx="4608513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34" name="Text Box 2"/>
          <p:cNvSpPr txBox="1">
            <a:spLocks noChangeArrowheads="1"/>
          </p:cNvSpPr>
          <p:nvPr/>
        </p:nvSpPr>
        <p:spPr bwMode="auto">
          <a:xfrm>
            <a:off x="1116013" y="903288"/>
            <a:ext cx="6335712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90135" name="Text Box 3"/>
          <p:cNvSpPr txBox="1">
            <a:spLocks noChangeArrowheads="1"/>
          </p:cNvSpPr>
          <p:nvPr/>
        </p:nvSpPr>
        <p:spPr bwMode="auto">
          <a:xfrm>
            <a:off x="1116013" y="908050"/>
            <a:ext cx="802798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714356"/>
          <a:ext cx="9144000" cy="6143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object 10"/>
          <p:cNvSpPr>
            <a:spLocks noChangeArrowheads="1"/>
          </p:cNvSpPr>
          <p:nvPr/>
        </p:nvSpPr>
        <p:spPr bwMode="auto">
          <a:xfrm>
            <a:off x="1000100" y="357166"/>
            <a:ext cx="7469188" cy="307777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</a:rPr>
              <a:t>Структура расходов по отраслям</a:t>
            </a:r>
            <a:endParaRPr lang="ru-RU" sz="20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142984"/>
          <a:ext cx="8715436" cy="5364377"/>
        </p:xfrm>
        <a:graphic>
          <a:graphicData uri="http://schemas.openxmlformats.org/drawingml/2006/table">
            <a:tbl>
              <a:tblPr/>
              <a:tblGrid>
                <a:gridCol w="1053513"/>
                <a:gridCol w="3958659"/>
                <a:gridCol w="1379146"/>
                <a:gridCol w="1200369"/>
                <a:gridCol w="1123749"/>
              </a:tblGrid>
              <a:tr h="3961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latin typeface="MS Sans Serif"/>
                        </a:rPr>
                        <a:t>Раздел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latin typeface="MS Sans Serif"/>
                        </a:rPr>
                        <a:t>Наименование раздела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latin typeface="MS Sans Serif"/>
                        </a:rPr>
                        <a:t>2015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latin typeface="MS Sans Serif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latin typeface="MS Sans Serif"/>
                        </a:rPr>
                        <a:t>Рост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latin typeface="Arial Cyr"/>
                        </a:rPr>
                        <a:t>Общегосударственные вопросы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45 971,3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41 732,4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90,8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latin typeface="Arial Cyr"/>
                        </a:rPr>
                        <a:t>Национальная оборона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 dirty="0">
                          <a:latin typeface="Arial Cyr"/>
                        </a:rPr>
                        <a:t>272,7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314,5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115,3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0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latin typeface="Arial Cyr"/>
                        </a:rPr>
                        <a:t>Национальная </a:t>
                      </a:r>
                      <a:r>
                        <a:rPr lang="ru-RU" sz="1800" b="0" i="0" u="none" strike="noStrike" dirty="0">
                          <a:latin typeface="Arial Cyr"/>
                        </a:rPr>
                        <a:t>безопасность и правоохранительная деятельность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 dirty="0">
                          <a:latin typeface="Arial Cyr"/>
                        </a:rPr>
                        <a:t>2 904,0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 dirty="0">
                          <a:latin typeface="Arial Cyr"/>
                        </a:rPr>
                        <a:t>2 632,0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90,6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Национальная экономика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26 111,8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 dirty="0">
                          <a:latin typeface="Arial Cyr"/>
                        </a:rPr>
                        <a:t>20 098,0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77,0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Жилищно-коммунальное хозяйство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3 048,5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 dirty="0">
                          <a:latin typeface="Arial Cyr"/>
                        </a:rPr>
                        <a:t>1 275,0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 dirty="0">
                          <a:latin typeface="Arial Cyr"/>
                        </a:rPr>
                        <a:t>41,8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Охрана окружающей среды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90,0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90,0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 dirty="0">
                          <a:latin typeface="Arial Cyr"/>
                        </a:rPr>
                        <a:t>100,0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latin typeface="Arial Cyr"/>
                        </a:rPr>
                        <a:t>Образование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136 233,5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138 109,9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 dirty="0">
                          <a:latin typeface="Arial Cyr"/>
                        </a:rPr>
                        <a:t>101,4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Культура и кинематография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32 022,9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27 833,7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 dirty="0">
                          <a:latin typeface="Arial Cyr"/>
                        </a:rPr>
                        <a:t>86,9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Социальная политика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7 792,5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10 500,7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 dirty="0">
                          <a:latin typeface="Arial Cyr"/>
                        </a:rPr>
                        <a:t>134,8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Физическая культура и спорт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2 896,0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1 840,0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 dirty="0">
                          <a:latin typeface="Arial Cyr"/>
                        </a:rPr>
                        <a:t>63,5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Средства массовой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1 577,1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1 439,6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 dirty="0">
                          <a:latin typeface="Arial Cyr"/>
                        </a:rPr>
                        <a:t>91,3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Обслуживание муниципального долга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6,0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latin typeface="Arial Cyr"/>
                        </a:rPr>
                        <a:t>Межбюджетные трансферты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10 053,1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>
                          <a:latin typeface="Arial Cyr"/>
                        </a:rPr>
                        <a:t>9 146,0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0" i="0" u="none" strike="noStrike" dirty="0">
                          <a:latin typeface="Arial Cyr"/>
                        </a:rPr>
                        <a:t>91,0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742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>
                          <a:latin typeface="Arial Cyr"/>
                        </a:rPr>
                        <a:t>Итого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1" i="0" u="none" strike="noStrike">
                          <a:latin typeface="Arial Cyr"/>
                        </a:rPr>
                        <a:t>268 973,4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1" i="0" u="none" strike="noStrike">
                          <a:latin typeface="Arial Cyr"/>
                        </a:rPr>
                        <a:t>255 017,8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/>
                      <a:r>
                        <a:rPr lang="ru-RU" sz="1800" b="1" i="0" u="none" strike="noStrike" dirty="0">
                          <a:latin typeface="Arial Cyr"/>
                        </a:rPr>
                        <a:t>94,8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object 10"/>
          <p:cNvSpPr>
            <a:spLocks noChangeArrowheads="1"/>
          </p:cNvSpPr>
          <p:nvPr/>
        </p:nvSpPr>
        <p:spPr bwMode="auto">
          <a:xfrm>
            <a:off x="1000100" y="357166"/>
            <a:ext cx="7469188" cy="307777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</a:rPr>
              <a:t>Сравнение расходов по основным отраслям</a:t>
            </a:r>
            <a:endParaRPr lang="ru-RU" sz="20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285720" y="114298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object 10"/>
          <p:cNvSpPr>
            <a:spLocks noChangeArrowheads="1"/>
          </p:cNvSpPr>
          <p:nvPr/>
        </p:nvSpPr>
        <p:spPr bwMode="auto">
          <a:xfrm>
            <a:off x="1000100" y="357166"/>
            <a:ext cx="7469188" cy="615553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rgbClr val="F79546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</a:rPr>
              <a:t>Как изменяются расходы по отраслям социальной сферы (млн. руб.)</a:t>
            </a:r>
            <a:endParaRPr lang="ru-RU" sz="2000" b="1" dirty="0">
              <a:latin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572000" y="350043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object 10"/>
          <p:cNvSpPr>
            <a:spLocks noChangeArrowheads="1"/>
          </p:cNvSpPr>
          <p:nvPr/>
        </p:nvSpPr>
        <p:spPr bwMode="auto">
          <a:xfrm>
            <a:off x="214282" y="6357958"/>
            <a:ext cx="8929718" cy="215444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rgbClr val="F79546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</a:rPr>
              <a:t>Снижение расходов по культуре связано с сокращением фонда оплаты труда и вводом режима экономии</a:t>
            </a: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6" name="object 10"/>
          <p:cNvSpPr>
            <a:spLocks noChangeArrowheads="1"/>
          </p:cNvSpPr>
          <p:nvPr/>
        </p:nvSpPr>
        <p:spPr bwMode="auto">
          <a:xfrm>
            <a:off x="5143504" y="1714488"/>
            <a:ext cx="3714776" cy="646331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rgbClr val="F79546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</a:rPr>
              <a:t>По образованию  рост расходов произошел в связи с запланированными ассигнованиями на строительство Тонкинской школы</a:t>
            </a:r>
            <a:endParaRPr lang="ru-RU" sz="14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4"/>
          <p:cNvSpPr txBox="1"/>
          <p:nvPr/>
        </p:nvSpPr>
        <p:spPr>
          <a:xfrm>
            <a:off x="928662" y="214290"/>
            <a:ext cx="7572428" cy="905376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0" tIns="0" rIns="0" bIns="0" rtlCol="0">
            <a:spAutoFit/>
          </a:bodyPr>
          <a:lstStyle/>
          <a:p>
            <a:pPr marL="96520" marR="295275" indent="-84455" algn="ctr">
              <a:lnSpc>
                <a:spcPct val="100000"/>
              </a:lnSpc>
              <a:tabLst>
                <a:tab pos="2756535" algn="l"/>
              </a:tabLst>
            </a:pPr>
            <a:r>
              <a:rPr sz="2300" b="1" spc="5" dirty="0">
                <a:solidFill>
                  <a:schemeClr val="bg2"/>
                </a:solidFill>
                <a:latin typeface="Arial"/>
                <a:cs typeface="Arial"/>
              </a:rPr>
              <a:t>К</a:t>
            </a:r>
            <a:r>
              <a:rPr sz="2300" b="1" spc="-10" dirty="0">
                <a:solidFill>
                  <a:schemeClr val="bg2"/>
                </a:solidFill>
                <a:latin typeface="Arial"/>
                <a:cs typeface="Arial"/>
              </a:rPr>
              <a:t>а</a:t>
            </a:r>
            <a:r>
              <a:rPr sz="2300" b="1" dirty="0">
                <a:solidFill>
                  <a:schemeClr val="bg2"/>
                </a:solidFill>
                <a:latin typeface="Arial"/>
                <a:cs typeface="Arial"/>
              </a:rPr>
              <a:t>к</a:t>
            </a:r>
            <a:r>
              <a:rPr sz="2300" b="1" spc="-25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sz="2300" b="1" spc="-15" dirty="0">
                <a:solidFill>
                  <a:schemeClr val="bg2"/>
                </a:solidFill>
                <a:latin typeface="Arial"/>
                <a:cs typeface="Arial"/>
              </a:rPr>
              <a:t>и</a:t>
            </a:r>
            <a:r>
              <a:rPr sz="2300" b="1" spc="-80" dirty="0">
                <a:solidFill>
                  <a:schemeClr val="bg2"/>
                </a:solidFill>
                <a:latin typeface="Arial"/>
                <a:cs typeface="Arial"/>
              </a:rPr>
              <a:t>з</a:t>
            </a:r>
            <a:r>
              <a:rPr sz="2300" b="1" spc="-15" dirty="0">
                <a:solidFill>
                  <a:schemeClr val="bg2"/>
                </a:solidFill>
                <a:latin typeface="Arial"/>
                <a:cs typeface="Arial"/>
              </a:rPr>
              <a:t>м</a:t>
            </a:r>
            <a:r>
              <a:rPr sz="2300" b="1" spc="-10" dirty="0">
                <a:solidFill>
                  <a:schemeClr val="bg2"/>
                </a:solidFill>
                <a:latin typeface="Arial"/>
                <a:cs typeface="Arial"/>
              </a:rPr>
              <a:t>е</a:t>
            </a:r>
            <a:r>
              <a:rPr sz="2300" b="1" spc="-15" dirty="0">
                <a:solidFill>
                  <a:schemeClr val="bg2"/>
                </a:solidFill>
                <a:latin typeface="Arial"/>
                <a:cs typeface="Arial"/>
              </a:rPr>
              <a:t>ни</a:t>
            </a:r>
            <a:r>
              <a:rPr sz="2300" b="1" spc="-100" dirty="0">
                <a:solidFill>
                  <a:schemeClr val="bg2"/>
                </a:solidFill>
                <a:latin typeface="Arial"/>
                <a:cs typeface="Arial"/>
              </a:rPr>
              <a:t>т</a:t>
            </a:r>
            <a:r>
              <a:rPr sz="2300" b="1" spc="-10" dirty="0">
                <a:solidFill>
                  <a:schemeClr val="bg2"/>
                </a:solidFill>
                <a:latin typeface="Arial"/>
                <a:cs typeface="Arial"/>
              </a:rPr>
              <a:t>с</a:t>
            </a:r>
            <a:r>
              <a:rPr sz="2300" b="1" dirty="0">
                <a:solidFill>
                  <a:schemeClr val="bg2"/>
                </a:solidFill>
                <a:latin typeface="Arial"/>
                <a:cs typeface="Arial"/>
              </a:rPr>
              <a:t>я</a:t>
            </a:r>
            <a:r>
              <a:rPr sz="2300" b="1" spc="5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sz="2300" b="1" spc="-25" dirty="0" err="1">
                <a:solidFill>
                  <a:schemeClr val="bg2"/>
                </a:solidFill>
                <a:latin typeface="Arial"/>
                <a:cs typeface="Arial"/>
              </a:rPr>
              <a:t>ф</a:t>
            </a:r>
            <a:r>
              <a:rPr sz="2300" b="1" spc="-15" dirty="0" err="1">
                <a:solidFill>
                  <a:schemeClr val="bg2"/>
                </a:solidFill>
                <a:latin typeface="Arial"/>
                <a:cs typeface="Arial"/>
              </a:rPr>
              <a:t>ин</a:t>
            </a:r>
            <a:r>
              <a:rPr sz="2300" b="1" spc="-10" dirty="0" err="1">
                <a:solidFill>
                  <a:schemeClr val="bg2"/>
                </a:solidFill>
                <a:latin typeface="Arial"/>
                <a:cs typeface="Arial"/>
              </a:rPr>
              <a:t>а</a:t>
            </a:r>
            <a:r>
              <a:rPr sz="2300" b="1" spc="-15" dirty="0" err="1">
                <a:solidFill>
                  <a:schemeClr val="bg2"/>
                </a:solidFill>
                <a:latin typeface="Arial"/>
                <a:cs typeface="Arial"/>
              </a:rPr>
              <a:t>н</a:t>
            </a:r>
            <a:r>
              <a:rPr sz="2300" b="1" spc="-10" dirty="0" err="1">
                <a:solidFill>
                  <a:schemeClr val="bg2"/>
                </a:solidFill>
                <a:latin typeface="Arial"/>
                <a:cs typeface="Arial"/>
              </a:rPr>
              <a:t>с</a:t>
            </a:r>
            <a:r>
              <a:rPr sz="2300" b="1" spc="-15" dirty="0" err="1">
                <a:solidFill>
                  <a:schemeClr val="bg2"/>
                </a:solidFill>
                <a:latin typeface="Arial"/>
                <a:cs typeface="Arial"/>
              </a:rPr>
              <a:t>и</a:t>
            </a:r>
            <a:r>
              <a:rPr sz="2300" b="1" spc="-20" dirty="0" err="1">
                <a:solidFill>
                  <a:schemeClr val="bg2"/>
                </a:solidFill>
                <a:latin typeface="Arial"/>
                <a:cs typeface="Arial"/>
              </a:rPr>
              <a:t>ро</a:t>
            </a:r>
            <a:r>
              <a:rPr sz="2300" b="1" spc="-50" dirty="0" err="1">
                <a:solidFill>
                  <a:schemeClr val="bg2"/>
                </a:solidFill>
                <a:latin typeface="Arial"/>
                <a:cs typeface="Arial"/>
              </a:rPr>
              <a:t>в</a:t>
            </a:r>
            <a:r>
              <a:rPr sz="2300" b="1" spc="-10" dirty="0" err="1">
                <a:solidFill>
                  <a:schemeClr val="bg2"/>
                </a:solidFill>
                <a:latin typeface="Arial"/>
                <a:cs typeface="Arial"/>
              </a:rPr>
              <a:t>а</a:t>
            </a:r>
            <a:r>
              <a:rPr sz="2300" b="1" spc="-15" dirty="0" err="1">
                <a:solidFill>
                  <a:schemeClr val="bg2"/>
                </a:solidFill>
                <a:latin typeface="Arial"/>
                <a:cs typeface="Arial"/>
              </a:rPr>
              <a:t>ни</a:t>
            </a:r>
            <a:r>
              <a:rPr sz="2300" b="1" dirty="0" err="1">
                <a:solidFill>
                  <a:schemeClr val="bg2"/>
                </a:solidFill>
                <a:latin typeface="Arial"/>
                <a:cs typeface="Arial"/>
              </a:rPr>
              <a:t>е</a:t>
            </a:r>
            <a:r>
              <a:rPr sz="2300" b="1" spc="-5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ru-RU" sz="2300" b="1" spc="-15" dirty="0" smtClean="0">
                <a:solidFill>
                  <a:schemeClr val="bg2"/>
                </a:solidFill>
                <a:latin typeface="Arial"/>
                <a:cs typeface="Arial"/>
              </a:rPr>
              <a:t>муниципальных </a:t>
            </a:r>
            <a:r>
              <a:rPr sz="2300" b="1" dirty="0" err="1" smtClean="0">
                <a:solidFill>
                  <a:schemeClr val="bg2"/>
                </a:solidFill>
                <a:latin typeface="Arial"/>
                <a:cs typeface="Arial"/>
              </a:rPr>
              <a:t>пр</a:t>
            </a:r>
            <a:r>
              <a:rPr sz="2300" b="1" spc="-10" dirty="0" err="1" smtClean="0">
                <a:solidFill>
                  <a:schemeClr val="bg2"/>
                </a:solidFill>
                <a:latin typeface="Arial"/>
                <a:cs typeface="Arial"/>
              </a:rPr>
              <a:t>о</a:t>
            </a:r>
            <a:r>
              <a:rPr sz="2300" b="1" dirty="0" err="1" smtClean="0">
                <a:solidFill>
                  <a:schemeClr val="bg2"/>
                </a:solidFill>
                <a:latin typeface="Arial"/>
                <a:cs typeface="Arial"/>
              </a:rPr>
              <a:t>г</a:t>
            </a:r>
            <a:r>
              <a:rPr sz="2300" b="1" spc="-20" dirty="0" err="1" smtClean="0">
                <a:solidFill>
                  <a:schemeClr val="bg2"/>
                </a:solidFill>
                <a:latin typeface="Arial"/>
                <a:cs typeface="Arial"/>
              </a:rPr>
              <a:t>р</a:t>
            </a:r>
            <a:r>
              <a:rPr sz="2300" b="1" spc="-10" dirty="0" err="1" smtClean="0">
                <a:solidFill>
                  <a:schemeClr val="bg2"/>
                </a:solidFill>
                <a:latin typeface="Arial"/>
                <a:cs typeface="Arial"/>
              </a:rPr>
              <a:t>а</a:t>
            </a:r>
            <a:r>
              <a:rPr sz="2300" b="1" dirty="0" err="1" smtClean="0">
                <a:solidFill>
                  <a:schemeClr val="bg2"/>
                </a:solidFill>
                <a:latin typeface="Arial"/>
                <a:cs typeface="Arial"/>
              </a:rPr>
              <a:t>мм</a:t>
            </a:r>
            <a:r>
              <a:rPr sz="2300" b="1" spc="-65" dirty="0" smtClean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chemeClr val="bg2"/>
                </a:solidFill>
                <a:latin typeface="Arial"/>
                <a:cs typeface="Arial"/>
              </a:rPr>
              <a:t>в</a:t>
            </a:r>
            <a:r>
              <a:rPr sz="2300" b="1" spc="-2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chemeClr val="bg2"/>
                </a:solidFill>
                <a:latin typeface="Arial"/>
                <a:cs typeface="Arial"/>
              </a:rPr>
              <a:t>20</a:t>
            </a:r>
            <a:r>
              <a:rPr sz="2300" b="1" spc="5" dirty="0">
                <a:solidFill>
                  <a:schemeClr val="bg2"/>
                </a:solidFill>
                <a:latin typeface="Arial"/>
                <a:cs typeface="Arial"/>
              </a:rPr>
              <a:t>1</a:t>
            </a:r>
            <a:r>
              <a:rPr sz="2300" b="1" dirty="0">
                <a:solidFill>
                  <a:schemeClr val="bg2"/>
                </a:solidFill>
                <a:latin typeface="Arial"/>
                <a:cs typeface="Arial"/>
              </a:rPr>
              <a:t>6</a:t>
            </a:r>
            <a:r>
              <a:rPr sz="2300" b="1" spc="-50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sz="2300" b="1" spc="-40" dirty="0">
                <a:solidFill>
                  <a:schemeClr val="bg2"/>
                </a:solidFill>
                <a:latin typeface="Arial"/>
                <a:cs typeface="Arial"/>
              </a:rPr>
              <a:t>го</a:t>
            </a:r>
            <a:r>
              <a:rPr sz="2300" b="1" spc="20" dirty="0">
                <a:solidFill>
                  <a:schemeClr val="bg2"/>
                </a:solidFill>
                <a:latin typeface="Arial"/>
                <a:cs typeface="Arial"/>
              </a:rPr>
              <a:t>д</a:t>
            </a:r>
            <a:r>
              <a:rPr sz="2300" b="1" dirty="0">
                <a:solidFill>
                  <a:schemeClr val="bg2"/>
                </a:solidFill>
                <a:latin typeface="Arial"/>
                <a:cs typeface="Arial"/>
              </a:rPr>
              <a:t>у</a:t>
            </a:r>
            <a:endParaRPr sz="2300" dirty="0">
              <a:solidFill>
                <a:schemeClr val="bg2"/>
              </a:solidFill>
              <a:latin typeface="Arial"/>
              <a:cs typeface="Arial"/>
            </a:endParaRPr>
          </a:p>
          <a:p>
            <a:pPr marR="6350" algn="r">
              <a:lnSpc>
                <a:spcPct val="100000"/>
              </a:lnSpc>
              <a:spcBef>
                <a:spcPts val="120"/>
              </a:spcBef>
            </a:pPr>
            <a:r>
              <a:rPr sz="1200" spc="-5" dirty="0" smtClean="0">
                <a:solidFill>
                  <a:srgbClr val="FFFFFF"/>
                </a:solidFill>
                <a:latin typeface="Candara"/>
                <a:cs typeface="Candara"/>
              </a:rPr>
              <a:t>(</a:t>
            </a:r>
            <a:r>
              <a:rPr lang="ru-RU" sz="1200" spc="-5" dirty="0" smtClean="0">
                <a:solidFill>
                  <a:srgbClr val="FFFFFF"/>
                </a:solidFill>
                <a:latin typeface="Candara"/>
                <a:cs typeface="Candara"/>
              </a:rPr>
              <a:t>тыс. руб.)</a:t>
            </a:r>
            <a:endParaRPr sz="1400" dirty="0">
              <a:latin typeface="Arial"/>
              <a:cs typeface="Arial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1393695"/>
          <a:ext cx="7715303" cy="5224281"/>
        </p:xfrm>
        <a:graphic>
          <a:graphicData uri="http://schemas.openxmlformats.org/drawingml/2006/table">
            <a:tbl>
              <a:tblPr/>
              <a:tblGrid>
                <a:gridCol w="4643910"/>
                <a:gridCol w="1078669"/>
                <a:gridCol w="1057011"/>
                <a:gridCol w="935713"/>
              </a:tblGrid>
              <a:tr h="1910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2015 год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2016 год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 к 2015 году</a:t>
                      </a:r>
                    </a:p>
                  </a:txBody>
                  <a:tcPr marL="4142" marR="4142" marT="41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5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"Развитие образования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Тонкинского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муниципального района Нижегородской области"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128 989,2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134 087,7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</a:t>
                      </a:r>
                    </a:p>
                  </a:txBody>
                  <a:tcPr marL="4142" marR="4142" marT="41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3325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"Социальная поддержка граждан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Тонкинского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муниципального района Нижегородской области на 2015-2017 годы"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3 668,0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3 830,4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</a:t>
                      </a:r>
                    </a:p>
                  </a:txBody>
                  <a:tcPr marL="4142" marR="4142" marT="41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</a:tr>
              <a:tr h="4433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"Обеспечение населения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Тонкинского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муниципального района Нижегородской области доступным и комфортным жильем на 2015-2017 годы"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3 059,2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5 619,3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184</a:t>
                      </a:r>
                    </a:p>
                  </a:txBody>
                  <a:tcPr marL="4142" marR="4142" marT="41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3325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"Совершенствование социальной и инженерной инфраструктуры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Тонкинского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муниципального района на 2015-2017 годы"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4 207,0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2 406,5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4142" marR="4142" marT="41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3325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"Содействие занятости населения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Тонкинского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муниципального района Нижегородской области на 2015-2017 годы"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72,4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80,0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110</a:t>
                      </a:r>
                    </a:p>
                  </a:txBody>
                  <a:tcPr marL="4142" marR="4142" marT="41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3325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"Развитие культуры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Тонкинского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муниципального района Нижегородской области на 2015-2017 годы"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36 771,0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32 198,3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</a:t>
                      </a:r>
                    </a:p>
                  </a:txBody>
                  <a:tcPr marL="4142" marR="4142" marT="41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3325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"Развитие физической культуры и спорта в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Тонкинском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муниципальном районе Нижегородской области на 2015-2017 годы"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2 896,0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1 840,0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4142" marR="4142" marT="41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3325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"Развитие агропромышленного комплекса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Тонкинского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муниципального района Нижегородской области" до 2020 года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22 947,4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17 661,5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77</a:t>
                      </a:r>
                    </a:p>
                  </a:txBody>
                  <a:tcPr marL="4142" marR="4142" marT="41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3325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МП "Управление муниципальным имуществом Тонкинского муниципального района Нижегородской области"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2 830,0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2 146,4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</a:t>
                      </a:r>
                    </a:p>
                  </a:txBody>
                  <a:tcPr marL="4142" marR="4142" marT="41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3325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МП "Управление муниципальными финансами Тонкинского муниципального района Нижегородской области"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22 507,0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21 618,8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</a:t>
                      </a:r>
                    </a:p>
                  </a:txBody>
                  <a:tcPr marL="4142" marR="4142" marT="41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3325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МП "Развитие предпринимательства Тонкинского муниципального района Нижегородской области" на 2015-2017 годы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200,0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4142" marR="4142" marT="41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4433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2015-2017 годы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6 441,0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3 426,1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4142" marR="4142" marT="41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3325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МП "Профилактика правонарушений на территории Тонкинского муниципального района Нижегородской области"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440,7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373,4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4142" marR="4142" marT="41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3325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МП "Противодействие коррупции в Тонкинском муниципальном районе Нижегородской области на 2015-2017 годы"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10,0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142" marR="4142" marT="41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1108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268 973,4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255 017,8</a:t>
                      </a:r>
                    </a:p>
                  </a:txBody>
                  <a:tcPr marL="4142" marR="4142" marT="41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95</a:t>
                      </a:r>
                    </a:p>
                  </a:txBody>
                  <a:tcPr marL="4142" marR="4142" marT="41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82" name="object 2"/>
          <p:cNvSpPr>
            <a:spLocks noChangeArrowheads="1"/>
          </p:cNvSpPr>
          <p:nvPr/>
        </p:nvSpPr>
        <p:spPr bwMode="auto">
          <a:xfrm>
            <a:off x="163513" y="303213"/>
            <a:ext cx="5576887" cy="8382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1183" name="object 3"/>
          <p:cNvSpPr txBox="1">
            <a:spLocks noChangeArrowheads="1"/>
          </p:cNvSpPr>
          <p:nvPr/>
        </p:nvSpPr>
        <p:spPr bwMode="auto">
          <a:xfrm>
            <a:off x="0" y="393700"/>
            <a:ext cx="58674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93713" indent="-481013" algn="ctr">
              <a:lnSpc>
                <a:spcPts val="2588"/>
              </a:lnSpc>
              <a:tabLst>
                <a:tab pos="3794125" algn="l"/>
              </a:tabLst>
            </a:pPr>
            <a:r>
              <a:rPr lang="ru-RU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образования </a:t>
            </a:r>
            <a:r>
              <a:rPr lang="ru-RU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Тонкинского</a:t>
            </a:r>
            <a:r>
              <a:rPr lang="ru-RU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района»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772525" y="6321425"/>
            <a:ext cx="204788" cy="22542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26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91186" name="object 10"/>
          <p:cNvSpPr>
            <a:spLocks noChangeArrowheads="1"/>
          </p:cNvSpPr>
          <p:nvPr/>
        </p:nvSpPr>
        <p:spPr bwMode="auto">
          <a:xfrm>
            <a:off x="8424863" y="6388100"/>
            <a:ext cx="719137" cy="288925"/>
          </a:xfrm>
          <a:custGeom>
            <a:avLst/>
            <a:gdLst>
              <a:gd name="T0" fmla="*/ 359857 w 719074"/>
              <a:gd name="T1" fmla="*/ 0 h 288925"/>
              <a:gd name="T2" fmla="*/ 301463 w 719074"/>
              <a:gd name="T3" fmla="*/ 1890 h 288925"/>
              <a:gd name="T4" fmla="*/ 246092 w 719074"/>
              <a:gd name="T5" fmla="*/ 7363 h 288925"/>
              <a:gd name="T6" fmla="*/ 194452 w 719074"/>
              <a:gd name="T7" fmla="*/ 16122 h 288925"/>
              <a:gd name="T8" fmla="*/ 147302 w 719074"/>
              <a:gd name="T9" fmla="*/ 27870 h 288925"/>
              <a:gd name="T10" fmla="*/ 105373 w 719074"/>
              <a:gd name="T11" fmla="*/ 42308 h 288925"/>
              <a:gd name="T12" fmla="*/ 69412 w 719074"/>
              <a:gd name="T13" fmla="*/ 59140 h 288925"/>
              <a:gd name="T14" fmla="*/ 28265 w 719074"/>
              <a:gd name="T15" fmla="*/ 88227 h 288925"/>
              <a:gd name="T16" fmla="*/ 4704 w 719074"/>
              <a:gd name="T17" fmla="*/ 121027 h 288925"/>
              <a:gd name="T18" fmla="*/ 0 w 719074"/>
              <a:gd name="T19" fmla="*/ 144462 h 288925"/>
              <a:gd name="T20" fmla="*/ 1191 w 719074"/>
              <a:gd name="T21" fmla="*/ 156310 h 288925"/>
              <a:gd name="T22" fmla="*/ 28265 w 719074"/>
              <a:gd name="T23" fmla="*/ 200692 h 288925"/>
              <a:gd name="T24" fmla="*/ 69412 w 719074"/>
              <a:gd name="T25" fmla="*/ 229778 h 288925"/>
              <a:gd name="T26" fmla="*/ 105372 w 719074"/>
              <a:gd name="T27" fmla="*/ 246611 h 288925"/>
              <a:gd name="T28" fmla="*/ 147302 w 719074"/>
              <a:gd name="T29" fmla="*/ 261051 h 288925"/>
              <a:gd name="T30" fmla="*/ 194452 w 719074"/>
              <a:gd name="T31" fmla="*/ 272799 h 288925"/>
              <a:gd name="T32" fmla="*/ 246092 w 719074"/>
              <a:gd name="T33" fmla="*/ 281559 h 288925"/>
              <a:gd name="T34" fmla="*/ 301463 w 719074"/>
              <a:gd name="T35" fmla="*/ 287034 h 288925"/>
              <a:gd name="T36" fmla="*/ 359857 w 719074"/>
              <a:gd name="T37" fmla="*/ 288924 h 288925"/>
              <a:gd name="T38" fmla="*/ 389355 w 719074"/>
              <a:gd name="T39" fmla="*/ 288446 h 288925"/>
              <a:gd name="T40" fmla="*/ 446306 w 719074"/>
              <a:gd name="T41" fmla="*/ 284726 h 288925"/>
              <a:gd name="T42" fmla="*/ 499897 w 719074"/>
              <a:gd name="T43" fmla="*/ 277571 h 288925"/>
              <a:gd name="T44" fmla="*/ 549376 w 719074"/>
              <a:gd name="T45" fmla="*/ 267280 h 288925"/>
              <a:gd name="T46" fmla="*/ 594012 w 719074"/>
              <a:gd name="T47" fmla="*/ 254149 h 288925"/>
              <a:gd name="T48" fmla="*/ 633055 w 719074"/>
              <a:gd name="T49" fmla="*/ 238475 h 288925"/>
              <a:gd name="T50" fmla="*/ 679529 w 719074"/>
              <a:gd name="T51" fmla="*/ 210849 h 288925"/>
              <a:gd name="T52" fmla="*/ 709241 w 719074"/>
              <a:gd name="T53" fmla="*/ 179177 h 288925"/>
              <a:gd name="T54" fmla="*/ 719704 w 719074"/>
              <a:gd name="T55" fmla="*/ 144462 h 288925"/>
              <a:gd name="T56" fmla="*/ 718511 w 719074"/>
              <a:gd name="T57" fmla="*/ 132613 h 288925"/>
              <a:gd name="T58" fmla="*/ 691420 w 719074"/>
              <a:gd name="T59" fmla="*/ 88227 h 288925"/>
              <a:gd name="T60" fmla="*/ 650255 w 719074"/>
              <a:gd name="T61" fmla="*/ 59140 h 288925"/>
              <a:gd name="T62" fmla="*/ 614283 w 719074"/>
              <a:gd name="T63" fmla="*/ 42308 h 288925"/>
              <a:gd name="T64" fmla="*/ 572346 w 719074"/>
              <a:gd name="T65" fmla="*/ 27870 h 288925"/>
              <a:gd name="T66" fmla="*/ 525195 w 719074"/>
              <a:gd name="T67" fmla="*/ 16122 h 288925"/>
              <a:gd name="T68" fmla="*/ 473563 w 719074"/>
              <a:gd name="T69" fmla="*/ 7363 h 288925"/>
              <a:gd name="T70" fmla="*/ 418209 w 719074"/>
              <a:gd name="T71" fmla="*/ 1890 h 288925"/>
              <a:gd name="T72" fmla="*/ 359857 w 719074"/>
              <a:gd name="T73" fmla="*/ 0 h 28892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9074"/>
              <a:gd name="T112" fmla="*/ 0 h 288925"/>
              <a:gd name="T113" fmla="*/ 719074 w 719074"/>
              <a:gd name="T114" fmla="*/ 288925 h 28892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9074" h="288925">
                <a:moveTo>
                  <a:pt x="359537" y="0"/>
                </a:moveTo>
                <a:lnTo>
                  <a:pt x="301203" y="1890"/>
                </a:lnTo>
                <a:lnTo>
                  <a:pt x="245872" y="7363"/>
                </a:lnTo>
                <a:lnTo>
                  <a:pt x="194282" y="16122"/>
                </a:lnTo>
                <a:lnTo>
                  <a:pt x="147172" y="27870"/>
                </a:lnTo>
                <a:lnTo>
                  <a:pt x="105283" y="42308"/>
                </a:lnTo>
                <a:lnTo>
                  <a:pt x="69352" y="59140"/>
                </a:lnTo>
                <a:lnTo>
                  <a:pt x="28245" y="88227"/>
                </a:lnTo>
                <a:lnTo>
                  <a:pt x="4704" y="121027"/>
                </a:lnTo>
                <a:lnTo>
                  <a:pt x="0" y="144462"/>
                </a:lnTo>
                <a:lnTo>
                  <a:pt x="1191" y="156310"/>
                </a:lnTo>
                <a:lnTo>
                  <a:pt x="28245" y="200692"/>
                </a:lnTo>
                <a:lnTo>
                  <a:pt x="69352" y="229778"/>
                </a:lnTo>
                <a:lnTo>
                  <a:pt x="105282" y="246611"/>
                </a:lnTo>
                <a:lnTo>
                  <a:pt x="147172" y="261051"/>
                </a:lnTo>
                <a:lnTo>
                  <a:pt x="194282" y="272799"/>
                </a:lnTo>
                <a:lnTo>
                  <a:pt x="245872" y="281559"/>
                </a:lnTo>
                <a:lnTo>
                  <a:pt x="301203" y="287034"/>
                </a:lnTo>
                <a:lnTo>
                  <a:pt x="359537" y="288924"/>
                </a:lnTo>
                <a:lnTo>
                  <a:pt x="389015" y="288446"/>
                </a:lnTo>
                <a:lnTo>
                  <a:pt x="445916" y="284726"/>
                </a:lnTo>
                <a:lnTo>
                  <a:pt x="499457" y="277571"/>
                </a:lnTo>
                <a:lnTo>
                  <a:pt x="548896" y="267280"/>
                </a:lnTo>
                <a:lnTo>
                  <a:pt x="593492" y="254149"/>
                </a:lnTo>
                <a:lnTo>
                  <a:pt x="632505" y="238475"/>
                </a:lnTo>
                <a:lnTo>
                  <a:pt x="678930" y="210849"/>
                </a:lnTo>
                <a:lnTo>
                  <a:pt x="708621" y="179177"/>
                </a:lnTo>
                <a:lnTo>
                  <a:pt x="719074" y="144462"/>
                </a:lnTo>
                <a:lnTo>
                  <a:pt x="717881" y="132613"/>
                </a:lnTo>
                <a:lnTo>
                  <a:pt x="690810" y="88227"/>
                </a:lnTo>
                <a:lnTo>
                  <a:pt x="649685" y="59140"/>
                </a:lnTo>
                <a:lnTo>
                  <a:pt x="613743" y="42308"/>
                </a:lnTo>
                <a:lnTo>
                  <a:pt x="571846" y="27870"/>
                </a:lnTo>
                <a:lnTo>
                  <a:pt x="524735" y="16122"/>
                </a:lnTo>
                <a:lnTo>
                  <a:pt x="473153" y="7363"/>
                </a:lnTo>
                <a:lnTo>
                  <a:pt x="417839" y="1890"/>
                </a:lnTo>
                <a:lnTo>
                  <a:pt x="35953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91187" name="object 13"/>
          <p:cNvSpPr>
            <a:spLocks noChangeArrowheads="1"/>
          </p:cNvSpPr>
          <p:nvPr/>
        </p:nvSpPr>
        <p:spPr bwMode="auto">
          <a:xfrm>
            <a:off x="8786813" y="6321425"/>
            <a:ext cx="357187" cy="5143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1205" name="AutoShape 43"/>
          <p:cNvSpPr>
            <a:spLocks noChangeArrowheads="1"/>
          </p:cNvSpPr>
          <p:nvPr/>
        </p:nvSpPr>
        <p:spPr bwMode="auto">
          <a:xfrm>
            <a:off x="6156325" y="333375"/>
            <a:ext cx="2592388" cy="1800225"/>
          </a:xfrm>
          <a:prstGeom prst="roundRect">
            <a:avLst>
              <a:gd name="adj" fmla="val 16667"/>
            </a:avLst>
          </a:prstGeom>
          <a:solidFill>
            <a:srgbClr val="8FB4FF"/>
          </a:solidFill>
          <a:ln w="9525" algn="ctr">
            <a:solidFill>
              <a:srgbClr val="1168E9"/>
            </a:solidFill>
            <a:round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endParaRPr lang="ru-RU"/>
          </a:p>
        </p:txBody>
      </p:sp>
      <p:pic>
        <p:nvPicPr>
          <p:cNvPr id="91206" name="Picture 44" descr="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404813"/>
            <a:ext cx="24479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207" name="Text Box 27"/>
          <p:cNvSpPr txBox="1">
            <a:spLocks noChangeArrowheads="1"/>
          </p:cNvSpPr>
          <p:nvPr/>
        </p:nvSpPr>
        <p:spPr bwMode="auto">
          <a:xfrm>
            <a:off x="5651500" y="2486025"/>
            <a:ext cx="3313113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20" y="1428736"/>
          <a:ext cx="4799169" cy="5143533"/>
        </p:xfrm>
        <a:graphic>
          <a:graphicData uri="http://schemas.openxmlformats.org/drawingml/2006/table">
            <a:tbl>
              <a:tblPr/>
              <a:tblGrid>
                <a:gridCol w="2928958"/>
                <a:gridCol w="642942"/>
                <a:gridCol w="584327"/>
                <a:gridCol w="642942"/>
              </a:tblGrid>
              <a:tr h="3810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2016 год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 к 2015 году</a:t>
                      </a:r>
                    </a:p>
                  </a:txBody>
                  <a:tcPr marL="8383" marR="8383" marT="83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0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"Развитие образования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Тонкинского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муниципального района Нижегородской области"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128 989,2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134 087,7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104</a:t>
                      </a:r>
                    </a:p>
                  </a:txBody>
                  <a:tcPr marL="8383" marR="8383" marT="83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181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"Развитие общего образования"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103 434,5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106 695,2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103</a:t>
                      </a:r>
                    </a:p>
                  </a:txBody>
                  <a:tcPr marL="8383" marR="8383" marT="83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220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"Развитие дополнительного образования и воспитания детей"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8 894,1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8 308,2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93</a:t>
                      </a:r>
                    </a:p>
                  </a:txBody>
                  <a:tcPr marL="8383" marR="8383" marT="83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0300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"Патриотическое воспитание и подготовка граждан в Тонкинском муниципальном районе Нижегородской области к военной службе"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15,0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18,0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</a:p>
                  </a:txBody>
                  <a:tcPr marL="8383" marR="8383" marT="83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8260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 Ресурсное обеспечение сферы образования в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Тонкинском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муниципальном районе Нижегородской области"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2 725,0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4 944,0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181</a:t>
                      </a:r>
                    </a:p>
                  </a:txBody>
                  <a:tcPr marL="8383" marR="8383" marT="83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220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"Кадры Тонкинского муниципального района Нижегородской области"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875,0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635,0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</a:t>
                      </a:r>
                    </a:p>
                  </a:txBody>
                  <a:tcPr marL="8383" marR="8383" marT="83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220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"Обеспечение реализации муниципальной программы"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13 045,6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13 487,3</a:t>
                      </a:r>
                    </a:p>
                  </a:txBody>
                  <a:tcPr marL="8383" marR="8383" marT="8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103</a:t>
                      </a:r>
                    </a:p>
                  </a:txBody>
                  <a:tcPr marL="8383" marR="8383" marT="83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object 10"/>
          <p:cNvSpPr>
            <a:spLocks noChangeArrowheads="1"/>
          </p:cNvSpPr>
          <p:nvPr/>
        </p:nvSpPr>
        <p:spPr bwMode="auto">
          <a:xfrm>
            <a:off x="5214942" y="5072074"/>
            <a:ext cx="3714776" cy="1508105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rgbClr val="F79546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</a:rPr>
              <a:t>По подпрограмме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" Ресурсное обеспечение сферы образования в </a:t>
            </a:r>
            <a:r>
              <a:rPr lang="ru-RU" sz="1400" b="1" dirty="0" err="1" smtClean="0">
                <a:solidFill>
                  <a:srgbClr val="000000"/>
                </a:solidFill>
                <a:latin typeface="Times New Roman"/>
              </a:rPr>
              <a:t>Тонкинском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</a:rPr>
              <a:t> муниципальном районе Нижегородской области"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</a:rPr>
              <a:t>рост расходов на 81 % произошел в связи с запланированными ассигнованиями на строительство Тонкинской школы</a:t>
            </a: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5286380" y="2285992"/>
            <a:ext cx="3643338" cy="26776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Муниципальная программа утверждена  постановлением администрации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Тонкинского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района Нижегородской области от 31.07.2014 года  № 403  "Развитие образования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Тонкинского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муниципального района  Нижегородской области».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муниципальной программы –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на территории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Тонкинского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района Нижегородской области образовательной системы, обеспечивающей доступность качественного образования, отвечающего потребностям инновационного развития экономики района, ожиданиям  общества и каждого гражданина.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9" name="Rectangle 4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922337"/>
          </a:xfrm>
          <a:solidFill>
            <a:srgbClr val="99CCFF"/>
          </a:solidFill>
        </p:spPr>
        <p:txBody>
          <a:bodyPr/>
          <a:lstStyle/>
          <a:p>
            <a:r>
              <a:rPr lang="ru-RU" b="1" smtClean="0">
                <a:latin typeface="Albertus Extra Bold"/>
              </a:rPr>
              <a:t>Что такое бюджет</a:t>
            </a:r>
          </a:p>
        </p:txBody>
      </p:sp>
      <p:graphicFrame>
        <p:nvGraphicFramePr>
          <p:cNvPr id="22567" name="Object 39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84213" y="2133600"/>
          <a:ext cx="3600450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5" name="Диаграмма" r:id="rId3" imgW="4038600" imgH="2181149" progId="MSGraph.Chart.8">
                  <p:embed followColorScheme="full"/>
                </p:oleObj>
              </mc:Choice>
              <mc:Fallback>
                <p:oleObj name="Диаграмма" r:id="rId3" imgW="4038600" imgH="2181149" progId="MSGraph.Chart.8">
                  <p:embed followColorScheme="full"/>
                  <p:pic>
                    <p:nvPicPr>
                      <p:cNvPr id="0" name="Picture 3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2133600"/>
                        <a:ext cx="3600450" cy="223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68" name="Object 40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787900" y="2133600"/>
          <a:ext cx="3816350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6" name="Диаграмма" r:id="rId5" imgW="4038600" imgH="2181149" progId="MSGraph.Chart.8">
                  <p:embed followColorScheme="full"/>
                </p:oleObj>
              </mc:Choice>
              <mc:Fallback>
                <p:oleObj name="Диаграмма" r:id="rId5" imgW="4038600" imgH="2181149" progId="MSGraph.Chart.8">
                  <p:embed followColorScheme="full"/>
                  <p:pic>
                    <p:nvPicPr>
                      <p:cNvPr id="0" name="Picture 4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2133600"/>
                        <a:ext cx="3816350" cy="223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70" name="Rectangle 7"/>
          <p:cNvSpPr>
            <a:spLocks noGrp="1"/>
          </p:cNvSpPr>
          <p:nvPr>
            <p:ph sz="quarter" idx="3"/>
          </p:nvPr>
        </p:nvSpPr>
        <p:spPr>
          <a:xfrm>
            <a:off x="457200" y="4149725"/>
            <a:ext cx="4038600" cy="1584325"/>
          </a:xfrm>
          <a:solidFill>
            <a:srgbClr val="FFFF99"/>
          </a:solidFill>
        </p:spPr>
        <p:txBody>
          <a:bodyPr/>
          <a:lstStyle/>
          <a:p>
            <a:r>
              <a:rPr lang="ru-RU" sz="1400" b="1" smtClean="0">
                <a:latin typeface="Arial" charset="0"/>
              </a:rPr>
              <a:t>В случае превышения расходов над доходами образуется дефицит бюджета ( необходимы источники покрытия дефицита, можно например использовать остатки средств или привлечь средства в долг)</a:t>
            </a:r>
          </a:p>
          <a:p>
            <a:endParaRPr lang="ru-RU" sz="1400" b="1" smtClean="0">
              <a:latin typeface="Arial" charset="0"/>
            </a:endParaRPr>
          </a:p>
        </p:txBody>
      </p:sp>
      <p:sp>
        <p:nvSpPr>
          <p:cNvPr id="22571" name="Rectangle 8"/>
          <p:cNvSpPr>
            <a:spLocks noGrp="1"/>
          </p:cNvSpPr>
          <p:nvPr>
            <p:ph sz="quarter" idx="4"/>
          </p:nvPr>
        </p:nvSpPr>
        <p:spPr>
          <a:xfrm>
            <a:off x="4648200" y="4221163"/>
            <a:ext cx="4038600" cy="1512887"/>
          </a:xfrm>
          <a:solidFill>
            <a:srgbClr val="FFFF99"/>
          </a:solidFill>
        </p:spPr>
        <p:txBody>
          <a:bodyPr/>
          <a:lstStyle/>
          <a:p>
            <a:r>
              <a:rPr lang="ru-RU" sz="1400" b="1" smtClean="0">
                <a:latin typeface="Arial" charset="0"/>
              </a:rPr>
              <a:t>В случае превышения доходов над расходами образуется профицит бюджета ( можно накапливать резервы, погашать имеющиеся долги)</a:t>
            </a:r>
          </a:p>
        </p:txBody>
      </p:sp>
      <p:sp>
        <p:nvSpPr>
          <p:cNvPr id="22572" name="Text Box 10"/>
          <p:cNvSpPr txBox="1">
            <a:spLocks noChangeArrowheads="1"/>
          </p:cNvSpPr>
          <p:nvPr/>
        </p:nvSpPr>
        <p:spPr bwMode="auto">
          <a:xfrm flipH="1">
            <a:off x="468313" y="6237288"/>
            <a:ext cx="820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2573" name="Text Box 11"/>
          <p:cNvSpPr txBox="1">
            <a:spLocks noChangeArrowheads="1"/>
          </p:cNvSpPr>
          <p:nvPr/>
        </p:nvSpPr>
        <p:spPr bwMode="auto">
          <a:xfrm>
            <a:off x="539750" y="5805488"/>
            <a:ext cx="8135938" cy="825500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chemeClr val="hlink"/>
                </a:solidFill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</a:t>
            </a:r>
            <a:r>
              <a:rPr lang="ru-RU" sz="1600" b="1"/>
              <a:t>.</a:t>
            </a:r>
          </a:p>
        </p:txBody>
      </p:sp>
      <p:sp>
        <p:nvSpPr>
          <p:cNvPr id="22574" name="Text Box 12"/>
          <p:cNvSpPr txBox="1">
            <a:spLocks noChangeArrowheads="1"/>
          </p:cNvSpPr>
          <p:nvPr/>
        </p:nvSpPr>
        <p:spPr bwMode="auto">
          <a:xfrm>
            <a:off x="250825" y="1268413"/>
            <a:ext cx="842486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solidFill>
                  <a:schemeClr val="hlink"/>
                </a:solidFill>
              </a:rPr>
              <a:t>Бюджет – это форма образования и расходования денежных средств, </a:t>
            </a:r>
          </a:p>
          <a:p>
            <a:pPr algn="ctr"/>
            <a:r>
              <a:rPr lang="ru-RU" sz="1400" b="1">
                <a:solidFill>
                  <a:schemeClr val="hlink"/>
                </a:solidFill>
              </a:rPr>
              <a:t>предназначенных для финансового обеспечения задач и функций государства</a:t>
            </a:r>
          </a:p>
          <a:p>
            <a:pPr algn="ctr"/>
            <a:r>
              <a:rPr lang="ru-RU" sz="1400" b="1">
                <a:solidFill>
                  <a:schemeClr val="hlink"/>
                </a:solidFill>
              </a:rPr>
              <a:t> и местного самоуправления. Районный бюджет это план доходов и расходов </a:t>
            </a:r>
          </a:p>
          <a:p>
            <a:pPr algn="ctr"/>
            <a:r>
              <a:rPr lang="ru-RU" sz="1400" b="1">
                <a:solidFill>
                  <a:schemeClr val="hlink"/>
                </a:solidFill>
              </a:rPr>
              <a:t>Тонкинского муниципального района Нижегородской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object 2"/>
          <p:cNvSpPr>
            <a:spLocks noChangeArrowheads="1"/>
          </p:cNvSpPr>
          <p:nvPr/>
        </p:nvSpPr>
        <p:spPr bwMode="auto">
          <a:xfrm>
            <a:off x="228600" y="228600"/>
            <a:ext cx="8696325" cy="142716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7461" name="object 6"/>
          <p:cNvSpPr>
            <a:spLocks noChangeArrowheads="1"/>
          </p:cNvSpPr>
          <p:nvPr/>
        </p:nvSpPr>
        <p:spPr bwMode="auto">
          <a:xfrm>
            <a:off x="5616575" y="730250"/>
            <a:ext cx="3311525" cy="652463"/>
          </a:xfrm>
          <a:custGeom>
            <a:avLst/>
            <a:gdLst>
              <a:gd name="T0" fmla="*/ 0 w 3312159"/>
              <a:gd name="T1" fmla="*/ 653048 h 652398"/>
              <a:gd name="T2" fmla="*/ 95577 w 3312159"/>
              <a:gd name="T3" fmla="*/ 626095 h 652398"/>
              <a:gd name="T4" fmla="*/ 356951 w 3312159"/>
              <a:gd name="T5" fmla="*/ 556811 h 652398"/>
              <a:gd name="T6" fmla="*/ 537449 w 3312159"/>
              <a:gd name="T7" fmla="*/ 509906 h 652398"/>
              <a:gd name="T8" fmla="*/ 745710 w 3312159"/>
              <a:gd name="T9" fmla="*/ 458421 h 652398"/>
              <a:gd name="T10" fmla="*/ 977300 w 3312159"/>
              <a:gd name="T11" fmla="*/ 402481 h 652398"/>
              <a:gd name="T12" fmla="*/ 1225874 w 3312159"/>
              <a:gd name="T13" fmla="*/ 342096 h 652398"/>
              <a:gd name="T14" fmla="*/ 1489273 w 3312159"/>
              <a:gd name="T15" fmla="*/ 283997 h 652398"/>
              <a:gd name="T16" fmla="*/ 1759139 w 3312159"/>
              <a:gd name="T17" fmla="*/ 225771 h 652398"/>
              <a:gd name="T18" fmla="*/ 2035343 w 3312159"/>
              <a:gd name="T19" fmla="*/ 172127 h 652398"/>
              <a:gd name="T20" fmla="*/ 2309393 w 3312159"/>
              <a:gd name="T21" fmla="*/ 120770 h 652398"/>
              <a:gd name="T22" fmla="*/ 2445403 w 3312159"/>
              <a:gd name="T23" fmla="*/ 98397 h 652398"/>
              <a:gd name="T24" fmla="*/ 2577100 w 3312159"/>
              <a:gd name="T25" fmla="*/ 76025 h 652398"/>
              <a:gd name="T26" fmla="*/ 2708808 w 3312159"/>
              <a:gd name="T27" fmla="*/ 58098 h 652398"/>
              <a:gd name="T28" fmla="*/ 2836322 w 3312159"/>
              <a:gd name="T29" fmla="*/ 40171 h 652398"/>
              <a:gd name="T30" fmla="*/ 2961684 w 3312159"/>
              <a:gd name="T31" fmla="*/ 26826 h 652398"/>
              <a:gd name="T32" fmla="*/ 3080707 w 3312159"/>
              <a:gd name="T33" fmla="*/ 15640 h 652398"/>
              <a:gd name="T34" fmla="*/ 3195423 w 3312159"/>
              <a:gd name="T35" fmla="*/ 6613 h 652398"/>
              <a:gd name="T36" fmla="*/ 3305828 w 3312159"/>
              <a:gd name="T37" fmla="*/ 0 h 65239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312159"/>
              <a:gd name="T58" fmla="*/ 0 h 652398"/>
              <a:gd name="T59" fmla="*/ 3312159 w 3312159"/>
              <a:gd name="T60" fmla="*/ 652398 h 65239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312159" h="652398">
                <a:moveTo>
                  <a:pt x="0" y="652398"/>
                </a:moveTo>
                <a:lnTo>
                  <a:pt x="95757" y="625475"/>
                </a:lnTo>
                <a:lnTo>
                  <a:pt x="357631" y="556259"/>
                </a:lnTo>
                <a:lnTo>
                  <a:pt x="538479" y="509396"/>
                </a:lnTo>
                <a:lnTo>
                  <a:pt x="747140" y="457961"/>
                </a:lnTo>
                <a:lnTo>
                  <a:pt x="979170" y="402081"/>
                </a:lnTo>
                <a:lnTo>
                  <a:pt x="1228217" y="341756"/>
                </a:lnTo>
                <a:lnTo>
                  <a:pt x="1492123" y="283717"/>
                </a:lnTo>
                <a:lnTo>
                  <a:pt x="1762505" y="225551"/>
                </a:lnTo>
                <a:lnTo>
                  <a:pt x="2039238" y="171957"/>
                </a:lnTo>
                <a:lnTo>
                  <a:pt x="2313812" y="120650"/>
                </a:lnTo>
                <a:lnTo>
                  <a:pt x="2450083" y="98297"/>
                </a:lnTo>
                <a:lnTo>
                  <a:pt x="2582036" y="75945"/>
                </a:lnTo>
                <a:lnTo>
                  <a:pt x="2713990" y="58038"/>
                </a:lnTo>
                <a:lnTo>
                  <a:pt x="2841752" y="40131"/>
                </a:lnTo>
                <a:lnTo>
                  <a:pt x="2967354" y="26796"/>
                </a:lnTo>
                <a:lnTo>
                  <a:pt x="3086607" y="15620"/>
                </a:lnTo>
                <a:lnTo>
                  <a:pt x="3201543" y="6603"/>
                </a:lnTo>
                <a:lnTo>
                  <a:pt x="3312159" y="0"/>
                </a:lnTo>
              </a:path>
            </a:pathLst>
          </a:custGeom>
          <a:noFill/>
          <a:ln w="3175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7463" name="object 8"/>
          <p:cNvSpPr>
            <a:spLocks noChangeArrowheads="1"/>
          </p:cNvSpPr>
          <p:nvPr/>
        </p:nvSpPr>
        <p:spPr bwMode="auto">
          <a:xfrm>
            <a:off x="336550" y="1370013"/>
            <a:ext cx="3840163" cy="1281112"/>
          </a:xfrm>
          <a:custGeom>
            <a:avLst/>
            <a:gdLst>
              <a:gd name="T0" fmla="*/ 3627533 w 3840060"/>
              <a:gd name="T1" fmla="*/ 0 h 1281176"/>
              <a:gd name="T2" fmla="*/ 213597 w 3840060"/>
              <a:gd name="T3" fmla="*/ 0 h 1281176"/>
              <a:gd name="T4" fmla="*/ 196074 w 3840060"/>
              <a:gd name="T5" fmla="*/ 708 h 1281176"/>
              <a:gd name="T6" fmla="*/ 146083 w 3840060"/>
              <a:gd name="T7" fmla="*/ 10878 h 1281176"/>
              <a:gd name="T8" fmla="*/ 101085 w 3840060"/>
              <a:gd name="T9" fmla="*/ 31977 h 1281176"/>
              <a:gd name="T10" fmla="*/ 62564 w 3840060"/>
              <a:gd name="T11" fmla="*/ 62517 h 1281176"/>
              <a:gd name="T12" fmla="*/ 32003 w 3840060"/>
              <a:gd name="T13" fmla="*/ 101003 h 1281176"/>
              <a:gd name="T14" fmla="*/ 10886 w 3840060"/>
              <a:gd name="T15" fmla="*/ 145957 h 1281176"/>
              <a:gd name="T16" fmla="*/ 707 w 3840060"/>
              <a:gd name="T17" fmla="*/ 195884 h 1281176"/>
              <a:gd name="T18" fmla="*/ 0 w 3840060"/>
              <a:gd name="T19" fmla="*/ 213377 h 1281176"/>
              <a:gd name="T20" fmla="*/ 0 w 3840060"/>
              <a:gd name="T21" fmla="*/ 1067032 h 1281176"/>
              <a:gd name="T22" fmla="*/ 6206 w 3840060"/>
              <a:gd name="T23" fmla="*/ 1118338 h 1281176"/>
              <a:gd name="T24" fmla="*/ 23844 w 3840060"/>
              <a:gd name="T25" fmla="*/ 1165153 h 1281176"/>
              <a:gd name="T26" fmla="*/ 51412 w 3840060"/>
              <a:gd name="T27" fmla="*/ 1205982 h 1281176"/>
              <a:gd name="T28" fmla="*/ 87445 w 3840060"/>
              <a:gd name="T29" fmla="*/ 1239342 h 1281176"/>
              <a:gd name="T30" fmla="*/ 130449 w 3840060"/>
              <a:gd name="T31" fmla="*/ 1263760 h 1281176"/>
              <a:gd name="T32" fmla="*/ 178951 w 3840060"/>
              <a:gd name="T33" fmla="*/ 1277740 h 1281176"/>
              <a:gd name="T34" fmla="*/ 213597 w 3840060"/>
              <a:gd name="T35" fmla="*/ 1280536 h 1281176"/>
              <a:gd name="T36" fmla="*/ 3627533 w 3840060"/>
              <a:gd name="T37" fmla="*/ 1280536 h 1281176"/>
              <a:gd name="T38" fmla="*/ 3678841 w 3840060"/>
              <a:gd name="T39" fmla="*/ 1274328 h 1281176"/>
              <a:gd name="T40" fmla="*/ 3725660 w 3840060"/>
              <a:gd name="T41" fmla="*/ 1256704 h 1281176"/>
              <a:gd name="T42" fmla="*/ 3766489 w 3840060"/>
              <a:gd name="T43" fmla="*/ 1229147 h 1281176"/>
              <a:gd name="T44" fmla="*/ 3799876 w 3840060"/>
              <a:gd name="T45" fmla="*/ 1193122 h 1281176"/>
              <a:gd name="T46" fmla="*/ 3824297 w 3840060"/>
              <a:gd name="T47" fmla="*/ 1150143 h 1281176"/>
              <a:gd name="T48" fmla="*/ 3838285 w 3840060"/>
              <a:gd name="T49" fmla="*/ 1101663 h 1281176"/>
              <a:gd name="T50" fmla="*/ 3841081 w 3840060"/>
              <a:gd name="T51" fmla="*/ 1067032 h 1281176"/>
              <a:gd name="T52" fmla="*/ 3841081 w 3840060"/>
              <a:gd name="T53" fmla="*/ 213377 h 1281176"/>
              <a:gd name="T54" fmla="*/ 3834873 w 3840060"/>
              <a:gd name="T55" fmla="*/ 162119 h 1281176"/>
              <a:gd name="T56" fmla="*/ 3817242 w 3840060"/>
              <a:gd name="T57" fmla="*/ 115339 h 1281176"/>
              <a:gd name="T58" fmla="*/ 3789674 w 3840060"/>
              <a:gd name="T59" fmla="*/ 74532 h 1281176"/>
              <a:gd name="T60" fmla="*/ 3753635 w 3840060"/>
              <a:gd name="T61" fmla="*/ 41184 h 1281176"/>
              <a:gd name="T62" fmla="*/ 3710650 w 3840060"/>
              <a:gd name="T63" fmla="*/ 16773 h 1281176"/>
              <a:gd name="T64" fmla="*/ 3662170 w 3840060"/>
              <a:gd name="T65" fmla="*/ 2795 h 1281176"/>
              <a:gd name="T66" fmla="*/ 3627533 w 3840060"/>
              <a:gd name="T67" fmla="*/ 0 h 128117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840060"/>
              <a:gd name="T103" fmla="*/ 0 h 1281176"/>
              <a:gd name="T104" fmla="*/ 3840060 w 3840060"/>
              <a:gd name="T105" fmla="*/ 1281176 h 128117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840060" h="1281176">
                <a:moveTo>
                  <a:pt x="3626573" y="0"/>
                </a:moveTo>
                <a:lnTo>
                  <a:pt x="213537" y="0"/>
                </a:lnTo>
                <a:lnTo>
                  <a:pt x="196024" y="708"/>
                </a:lnTo>
                <a:lnTo>
                  <a:pt x="146043" y="10888"/>
                </a:lnTo>
                <a:lnTo>
                  <a:pt x="101055" y="31997"/>
                </a:lnTo>
                <a:lnTo>
                  <a:pt x="62544" y="62547"/>
                </a:lnTo>
                <a:lnTo>
                  <a:pt x="31993" y="101053"/>
                </a:lnTo>
                <a:lnTo>
                  <a:pt x="10886" y="146027"/>
                </a:lnTo>
                <a:lnTo>
                  <a:pt x="707" y="195984"/>
                </a:lnTo>
                <a:lnTo>
                  <a:pt x="0" y="213487"/>
                </a:lnTo>
                <a:lnTo>
                  <a:pt x="0" y="1067562"/>
                </a:lnTo>
                <a:lnTo>
                  <a:pt x="6206" y="1118898"/>
                </a:lnTo>
                <a:lnTo>
                  <a:pt x="23834" y="1165733"/>
                </a:lnTo>
                <a:lnTo>
                  <a:pt x="51402" y="1206582"/>
                </a:lnTo>
                <a:lnTo>
                  <a:pt x="87425" y="1239962"/>
                </a:lnTo>
                <a:lnTo>
                  <a:pt x="130419" y="1264390"/>
                </a:lnTo>
                <a:lnTo>
                  <a:pt x="178901" y="1278380"/>
                </a:lnTo>
                <a:lnTo>
                  <a:pt x="213537" y="1281176"/>
                </a:lnTo>
                <a:lnTo>
                  <a:pt x="3626573" y="1281176"/>
                </a:lnTo>
                <a:lnTo>
                  <a:pt x="3677861" y="1274968"/>
                </a:lnTo>
                <a:lnTo>
                  <a:pt x="3724661" y="1257334"/>
                </a:lnTo>
                <a:lnTo>
                  <a:pt x="3765488" y="1229757"/>
                </a:lnTo>
                <a:lnTo>
                  <a:pt x="3798856" y="1193722"/>
                </a:lnTo>
                <a:lnTo>
                  <a:pt x="3823277" y="1150713"/>
                </a:lnTo>
                <a:lnTo>
                  <a:pt x="3837265" y="1102213"/>
                </a:lnTo>
                <a:lnTo>
                  <a:pt x="3840060" y="1067562"/>
                </a:lnTo>
                <a:lnTo>
                  <a:pt x="3840060" y="213487"/>
                </a:lnTo>
                <a:lnTo>
                  <a:pt x="3833853" y="162199"/>
                </a:lnTo>
                <a:lnTo>
                  <a:pt x="3816222" y="115399"/>
                </a:lnTo>
                <a:lnTo>
                  <a:pt x="3788654" y="74572"/>
                </a:lnTo>
                <a:lnTo>
                  <a:pt x="3752635" y="41204"/>
                </a:lnTo>
                <a:lnTo>
                  <a:pt x="3709651" y="16783"/>
                </a:lnTo>
                <a:lnTo>
                  <a:pt x="3661190" y="2795"/>
                </a:lnTo>
                <a:lnTo>
                  <a:pt x="3626573" y="0"/>
                </a:lnTo>
                <a:close/>
              </a:path>
            </a:pathLst>
          </a:custGeom>
          <a:solidFill>
            <a:srgbClr val="C4BC96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7464" name="object 9"/>
          <p:cNvSpPr>
            <a:spLocks noChangeArrowheads="1"/>
          </p:cNvSpPr>
          <p:nvPr/>
        </p:nvSpPr>
        <p:spPr bwMode="auto">
          <a:xfrm>
            <a:off x="336550" y="1370013"/>
            <a:ext cx="3840163" cy="1281112"/>
          </a:xfrm>
          <a:custGeom>
            <a:avLst/>
            <a:gdLst>
              <a:gd name="T0" fmla="*/ 0 w 3840060"/>
              <a:gd name="T1" fmla="*/ 213377 h 1281176"/>
              <a:gd name="T2" fmla="*/ 6206 w 3840060"/>
              <a:gd name="T3" fmla="*/ 162119 h 1281176"/>
              <a:gd name="T4" fmla="*/ 23844 w 3840060"/>
              <a:gd name="T5" fmla="*/ 115339 h 1281176"/>
              <a:gd name="T6" fmla="*/ 51412 w 3840060"/>
              <a:gd name="T7" fmla="*/ 74532 h 1281176"/>
              <a:gd name="T8" fmla="*/ 87445 w 3840060"/>
              <a:gd name="T9" fmla="*/ 41184 h 1281176"/>
              <a:gd name="T10" fmla="*/ 130449 w 3840060"/>
              <a:gd name="T11" fmla="*/ 16773 h 1281176"/>
              <a:gd name="T12" fmla="*/ 178951 w 3840060"/>
              <a:gd name="T13" fmla="*/ 2795 h 1281176"/>
              <a:gd name="T14" fmla="*/ 213597 w 3840060"/>
              <a:gd name="T15" fmla="*/ 0 h 1281176"/>
              <a:gd name="T16" fmla="*/ 3627533 w 3840060"/>
              <a:gd name="T17" fmla="*/ 0 h 1281176"/>
              <a:gd name="T18" fmla="*/ 3678841 w 3840060"/>
              <a:gd name="T19" fmla="*/ 6207 h 1281176"/>
              <a:gd name="T20" fmla="*/ 3725660 w 3840060"/>
              <a:gd name="T21" fmla="*/ 23828 h 1281176"/>
              <a:gd name="T22" fmla="*/ 3766489 w 3840060"/>
              <a:gd name="T23" fmla="*/ 51376 h 1281176"/>
              <a:gd name="T24" fmla="*/ 3799876 w 3840060"/>
              <a:gd name="T25" fmla="*/ 87385 h 1281176"/>
              <a:gd name="T26" fmla="*/ 3824297 w 3840060"/>
              <a:gd name="T27" fmla="*/ 130339 h 1281176"/>
              <a:gd name="T28" fmla="*/ 3838285 w 3840060"/>
              <a:gd name="T29" fmla="*/ 178780 h 1281176"/>
              <a:gd name="T30" fmla="*/ 3841081 w 3840060"/>
              <a:gd name="T31" fmla="*/ 213377 h 1281176"/>
              <a:gd name="T32" fmla="*/ 3841081 w 3840060"/>
              <a:gd name="T33" fmla="*/ 1067032 h 1281176"/>
              <a:gd name="T34" fmla="*/ 3834873 w 3840060"/>
              <a:gd name="T35" fmla="*/ 1118338 h 1281176"/>
              <a:gd name="T36" fmla="*/ 3817242 w 3840060"/>
              <a:gd name="T37" fmla="*/ 1165153 h 1281176"/>
              <a:gd name="T38" fmla="*/ 3789674 w 3840060"/>
              <a:gd name="T39" fmla="*/ 1205982 h 1281176"/>
              <a:gd name="T40" fmla="*/ 3753635 w 3840060"/>
              <a:gd name="T41" fmla="*/ 1239342 h 1281176"/>
              <a:gd name="T42" fmla="*/ 3710650 w 3840060"/>
              <a:gd name="T43" fmla="*/ 1263760 h 1281176"/>
              <a:gd name="T44" fmla="*/ 3662170 w 3840060"/>
              <a:gd name="T45" fmla="*/ 1277740 h 1281176"/>
              <a:gd name="T46" fmla="*/ 3627533 w 3840060"/>
              <a:gd name="T47" fmla="*/ 1280536 h 1281176"/>
              <a:gd name="T48" fmla="*/ 213597 w 3840060"/>
              <a:gd name="T49" fmla="*/ 1280536 h 1281176"/>
              <a:gd name="T50" fmla="*/ 162262 w 3840060"/>
              <a:gd name="T51" fmla="*/ 1274328 h 1281176"/>
              <a:gd name="T52" fmla="*/ 115435 w 3840060"/>
              <a:gd name="T53" fmla="*/ 1256704 h 1281176"/>
              <a:gd name="T54" fmla="*/ 74590 w 3840060"/>
              <a:gd name="T55" fmla="*/ 1229147 h 1281176"/>
              <a:gd name="T56" fmla="*/ 41210 w 3840060"/>
              <a:gd name="T57" fmla="*/ 1193122 h 1281176"/>
              <a:gd name="T58" fmla="*/ 16781 w 3840060"/>
              <a:gd name="T59" fmla="*/ 1150143 h 1281176"/>
              <a:gd name="T60" fmla="*/ 2794 w 3840060"/>
              <a:gd name="T61" fmla="*/ 1101663 h 1281176"/>
              <a:gd name="T62" fmla="*/ 0 w 3840060"/>
              <a:gd name="T63" fmla="*/ 1067032 h 1281176"/>
              <a:gd name="T64" fmla="*/ 0 w 3840060"/>
              <a:gd name="T65" fmla="*/ 213377 h 128117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840060"/>
              <a:gd name="T100" fmla="*/ 0 h 1281176"/>
              <a:gd name="T101" fmla="*/ 3840060 w 3840060"/>
              <a:gd name="T102" fmla="*/ 1281176 h 128117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840060" h="1281176">
                <a:moveTo>
                  <a:pt x="0" y="213487"/>
                </a:moveTo>
                <a:lnTo>
                  <a:pt x="6206" y="162199"/>
                </a:lnTo>
                <a:lnTo>
                  <a:pt x="23834" y="115399"/>
                </a:lnTo>
                <a:lnTo>
                  <a:pt x="51402" y="74572"/>
                </a:lnTo>
                <a:lnTo>
                  <a:pt x="87425" y="41204"/>
                </a:lnTo>
                <a:lnTo>
                  <a:pt x="130419" y="16783"/>
                </a:lnTo>
                <a:lnTo>
                  <a:pt x="178901" y="2795"/>
                </a:lnTo>
                <a:lnTo>
                  <a:pt x="213537" y="0"/>
                </a:lnTo>
                <a:lnTo>
                  <a:pt x="3626573" y="0"/>
                </a:lnTo>
                <a:lnTo>
                  <a:pt x="3677861" y="6207"/>
                </a:lnTo>
                <a:lnTo>
                  <a:pt x="3724661" y="23838"/>
                </a:lnTo>
                <a:lnTo>
                  <a:pt x="3765488" y="51406"/>
                </a:lnTo>
                <a:lnTo>
                  <a:pt x="3798856" y="87425"/>
                </a:lnTo>
                <a:lnTo>
                  <a:pt x="3823277" y="130409"/>
                </a:lnTo>
                <a:lnTo>
                  <a:pt x="3837265" y="178870"/>
                </a:lnTo>
                <a:lnTo>
                  <a:pt x="3840060" y="213487"/>
                </a:lnTo>
                <a:lnTo>
                  <a:pt x="3840060" y="1067562"/>
                </a:lnTo>
                <a:lnTo>
                  <a:pt x="3833853" y="1118898"/>
                </a:lnTo>
                <a:lnTo>
                  <a:pt x="3816222" y="1165733"/>
                </a:lnTo>
                <a:lnTo>
                  <a:pt x="3788654" y="1206582"/>
                </a:lnTo>
                <a:lnTo>
                  <a:pt x="3752635" y="1239962"/>
                </a:lnTo>
                <a:lnTo>
                  <a:pt x="3709651" y="1264390"/>
                </a:lnTo>
                <a:lnTo>
                  <a:pt x="3661190" y="1278380"/>
                </a:lnTo>
                <a:lnTo>
                  <a:pt x="3626573" y="1281176"/>
                </a:lnTo>
                <a:lnTo>
                  <a:pt x="213537" y="1281176"/>
                </a:lnTo>
                <a:lnTo>
                  <a:pt x="162222" y="1274968"/>
                </a:lnTo>
                <a:lnTo>
                  <a:pt x="115405" y="1257334"/>
                </a:lnTo>
                <a:lnTo>
                  <a:pt x="74570" y="1229757"/>
                </a:lnTo>
                <a:lnTo>
                  <a:pt x="41200" y="1193722"/>
                </a:lnTo>
                <a:lnTo>
                  <a:pt x="16781" y="1150713"/>
                </a:lnTo>
                <a:lnTo>
                  <a:pt x="2794" y="1102213"/>
                </a:lnTo>
                <a:lnTo>
                  <a:pt x="0" y="1067562"/>
                </a:lnTo>
                <a:lnTo>
                  <a:pt x="0" y="213487"/>
                </a:lnTo>
                <a:close/>
              </a:path>
            </a:pathLst>
          </a:custGeom>
          <a:noFill/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7465" name="object 10"/>
          <p:cNvSpPr>
            <a:spLocks noChangeArrowheads="1"/>
          </p:cNvSpPr>
          <p:nvPr/>
        </p:nvSpPr>
        <p:spPr bwMode="auto">
          <a:xfrm>
            <a:off x="336550" y="2797175"/>
            <a:ext cx="3840163" cy="1255713"/>
          </a:xfrm>
          <a:custGeom>
            <a:avLst/>
            <a:gdLst>
              <a:gd name="T0" fmla="*/ 3631597 w 3840060"/>
              <a:gd name="T1" fmla="*/ 0 h 1256410"/>
              <a:gd name="T2" fmla="*/ 209457 w 3840060"/>
              <a:gd name="T3" fmla="*/ 0 h 1256410"/>
              <a:gd name="T4" fmla="*/ 192273 w 3840060"/>
              <a:gd name="T5" fmla="*/ 694 h 1256410"/>
              <a:gd name="T6" fmla="*/ 143252 w 3840060"/>
              <a:gd name="T7" fmla="*/ 10625 h 1256410"/>
              <a:gd name="T8" fmla="*/ 99126 w 3840060"/>
              <a:gd name="T9" fmla="*/ 31228 h 1256410"/>
              <a:gd name="T10" fmla="*/ 61351 w 3840060"/>
              <a:gd name="T11" fmla="*/ 61032 h 1256410"/>
              <a:gd name="T12" fmla="*/ 31382 w 3840060"/>
              <a:gd name="T13" fmla="*/ 98598 h 1256410"/>
              <a:gd name="T14" fmla="*/ 10675 w 3840060"/>
              <a:gd name="T15" fmla="*/ 142474 h 1256410"/>
              <a:gd name="T16" fmla="*/ 694 w 3840060"/>
              <a:gd name="T17" fmla="*/ 191196 h 1256410"/>
              <a:gd name="T18" fmla="*/ 0 w 3840060"/>
              <a:gd name="T19" fmla="*/ 208263 h 1256410"/>
              <a:gd name="T20" fmla="*/ 0 w 3840060"/>
              <a:gd name="T21" fmla="*/ 1041192 h 1256410"/>
              <a:gd name="T22" fmla="*/ 6085 w 3840060"/>
              <a:gd name="T23" fmla="*/ 1091254 h 1256410"/>
              <a:gd name="T24" fmla="*/ 23382 w 3840060"/>
              <a:gd name="T25" fmla="*/ 1136920 h 1256410"/>
              <a:gd name="T26" fmla="*/ 50416 w 3840060"/>
              <a:gd name="T27" fmla="*/ 1176745 h 1256410"/>
              <a:gd name="T28" fmla="*/ 85750 w 3840060"/>
              <a:gd name="T29" fmla="*/ 1209285 h 1256410"/>
              <a:gd name="T30" fmla="*/ 127920 w 3840060"/>
              <a:gd name="T31" fmla="*/ 1233097 h 1256410"/>
              <a:gd name="T32" fmla="*/ 175482 w 3840060"/>
              <a:gd name="T33" fmla="*/ 1246733 h 1256410"/>
              <a:gd name="T34" fmla="*/ 209457 w 3840060"/>
              <a:gd name="T35" fmla="*/ 1249457 h 1256410"/>
              <a:gd name="T36" fmla="*/ 3631597 w 3840060"/>
              <a:gd name="T37" fmla="*/ 1249457 h 1256410"/>
              <a:gd name="T38" fmla="*/ 3681957 w 3840060"/>
              <a:gd name="T39" fmla="*/ 1243407 h 1256410"/>
              <a:gd name="T40" fmla="*/ 3727894 w 3840060"/>
              <a:gd name="T41" fmla="*/ 1226218 h 1256410"/>
              <a:gd name="T42" fmla="*/ 3767943 w 3840060"/>
              <a:gd name="T43" fmla="*/ 1199337 h 1256410"/>
              <a:gd name="T44" fmla="*/ 3800684 w 3840060"/>
              <a:gd name="T45" fmla="*/ 1164207 h 1256410"/>
              <a:gd name="T46" fmla="*/ 3824629 w 3840060"/>
              <a:gd name="T47" fmla="*/ 1122275 h 1256410"/>
              <a:gd name="T48" fmla="*/ 3838341 w 3840060"/>
              <a:gd name="T49" fmla="*/ 1074984 h 1256410"/>
              <a:gd name="T50" fmla="*/ 3841081 w 3840060"/>
              <a:gd name="T51" fmla="*/ 1041192 h 1256410"/>
              <a:gd name="T52" fmla="*/ 3841081 w 3840060"/>
              <a:gd name="T53" fmla="*/ 208263 h 1256410"/>
              <a:gd name="T54" fmla="*/ 3834997 w 3840060"/>
              <a:gd name="T55" fmla="*/ 158245 h 1256410"/>
              <a:gd name="T56" fmla="*/ 3817712 w 3840060"/>
              <a:gd name="T57" fmla="*/ 112591 h 1256410"/>
              <a:gd name="T58" fmla="*/ 3790680 w 3840060"/>
              <a:gd name="T59" fmla="*/ 72765 h 1256410"/>
              <a:gd name="T60" fmla="*/ 3755335 w 3840060"/>
              <a:gd name="T61" fmla="*/ 40212 h 1256410"/>
              <a:gd name="T62" fmla="*/ 3713168 w 3840060"/>
              <a:gd name="T63" fmla="*/ 16380 h 1256410"/>
              <a:gd name="T64" fmla="*/ 3665596 w 3840060"/>
              <a:gd name="T65" fmla="*/ 2723 h 1256410"/>
              <a:gd name="T66" fmla="*/ 3631597 w 3840060"/>
              <a:gd name="T67" fmla="*/ 0 h 125641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840060"/>
              <a:gd name="T103" fmla="*/ 0 h 1256410"/>
              <a:gd name="T104" fmla="*/ 3840060 w 3840060"/>
              <a:gd name="T105" fmla="*/ 1256410 h 125641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840060" h="1256410">
                <a:moveTo>
                  <a:pt x="3630637" y="0"/>
                </a:moveTo>
                <a:lnTo>
                  <a:pt x="209397" y="0"/>
                </a:lnTo>
                <a:lnTo>
                  <a:pt x="192223" y="694"/>
                </a:lnTo>
                <a:lnTo>
                  <a:pt x="143212" y="10685"/>
                </a:lnTo>
                <a:lnTo>
                  <a:pt x="99096" y="31398"/>
                </a:lnTo>
                <a:lnTo>
                  <a:pt x="61331" y="61372"/>
                </a:lnTo>
                <a:lnTo>
                  <a:pt x="31372" y="99148"/>
                </a:lnTo>
                <a:lnTo>
                  <a:pt x="10675" y="143264"/>
                </a:lnTo>
                <a:lnTo>
                  <a:pt x="694" y="192259"/>
                </a:lnTo>
                <a:lnTo>
                  <a:pt x="0" y="209423"/>
                </a:lnTo>
                <a:lnTo>
                  <a:pt x="0" y="1046987"/>
                </a:lnTo>
                <a:lnTo>
                  <a:pt x="6085" y="1097326"/>
                </a:lnTo>
                <a:lnTo>
                  <a:pt x="23372" y="1143245"/>
                </a:lnTo>
                <a:lnTo>
                  <a:pt x="50406" y="1183292"/>
                </a:lnTo>
                <a:lnTo>
                  <a:pt x="85730" y="1216014"/>
                </a:lnTo>
                <a:lnTo>
                  <a:pt x="127890" y="1239958"/>
                </a:lnTo>
                <a:lnTo>
                  <a:pt x="175432" y="1253670"/>
                </a:lnTo>
                <a:lnTo>
                  <a:pt x="209397" y="1256410"/>
                </a:lnTo>
                <a:lnTo>
                  <a:pt x="3630637" y="1256410"/>
                </a:lnTo>
                <a:lnTo>
                  <a:pt x="3680976" y="1250326"/>
                </a:lnTo>
                <a:lnTo>
                  <a:pt x="3726895" y="1233042"/>
                </a:lnTo>
                <a:lnTo>
                  <a:pt x="3766942" y="1206011"/>
                </a:lnTo>
                <a:lnTo>
                  <a:pt x="3799664" y="1170685"/>
                </a:lnTo>
                <a:lnTo>
                  <a:pt x="3823608" y="1128520"/>
                </a:lnTo>
                <a:lnTo>
                  <a:pt x="3837320" y="1080966"/>
                </a:lnTo>
                <a:lnTo>
                  <a:pt x="3840060" y="1046987"/>
                </a:lnTo>
                <a:lnTo>
                  <a:pt x="3840060" y="209423"/>
                </a:lnTo>
                <a:lnTo>
                  <a:pt x="3833976" y="159125"/>
                </a:lnTo>
                <a:lnTo>
                  <a:pt x="3816692" y="113221"/>
                </a:lnTo>
                <a:lnTo>
                  <a:pt x="3789661" y="73169"/>
                </a:lnTo>
                <a:lnTo>
                  <a:pt x="3754335" y="40432"/>
                </a:lnTo>
                <a:lnTo>
                  <a:pt x="3712169" y="16470"/>
                </a:lnTo>
                <a:lnTo>
                  <a:pt x="3664616" y="2743"/>
                </a:lnTo>
                <a:lnTo>
                  <a:pt x="3630637" y="0"/>
                </a:lnTo>
                <a:close/>
              </a:path>
            </a:pathLst>
          </a:custGeom>
          <a:solidFill>
            <a:srgbClr val="C4BC96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7466" name="object 11"/>
          <p:cNvSpPr>
            <a:spLocks noChangeArrowheads="1"/>
          </p:cNvSpPr>
          <p:nvPr/>
        </p:nvSpPr>
        <p:spPr bwMode="auto">
          <a:xfrm>
            <a:off x="336550" y="2797175"/>
            <a:ext cx="3840163" cy="1255713"/>
          </a:xfrm>
          <a:custGeom>
            <a:avLst/>
            <a:gdLst>
              <a:gd name="T0" fmla="*/ 0 w 3840060"/>
              <a:gd name="T1" fmla="*/ 208263 h 1256410"/>
              <a:gd name="T2" fmla="*/ 6085 w 3840060"/>
              <a:gd name="T3" fmla="*/ 158245 h 1256410"/>
              <a:gd name="T4" fmla="*/ 23382 w 3840060"/>
              <a:gd name="T5" fmla="*/ 112591 h 1256410"/>
              <a:gd name="T6" fmla="*/ 50416 w 3840060"/>
              <a:gd name="T7" fmla="*/ 72765 h 1256410"/>
              <a:gd name="T8" fmla="*/ 85750 w 3840060"/>
              <a:gd name="T9" fmla="*/ 40212 h 1256410"/>
              <a:gd name="T10" fmla="*/ 127920 w 3840060"/>
              <a:gd name="T11" fmla="*/ 16380 h 1256410"/>
              <a:gd name="T12" fmla="*/ 175482 w 3840060"/>
              <a:gd name="T13" fmla="*/ 2723 h 1256410"/>
              <a:gd name="T14" fmla="*/ 209457 w 3840060"/>
              <a:gd name="T15" fmla="*/ 0 h 1256410"/>
              <a:gd name="T16" fmla="*/ 3631597 w 3840060"/>
              <a:gd name="T17" fmla="*/ 0 h 1256410"/>
              <a:gd name="T18" fmla="*/ 3681957 w 3840060"/>
              <a:gd name="T19" fmla="*/ 6061 h 1256410"/>
              <a:gd name="T20" fmla="*/ 3727894 w 3840060"/>
              <a:gd name="T21" fmla="*/ 23262 h 1256410"/>
              <a:gd name="T22" fmla="*/ 3767943 w 3840060"/>
              <a:gd name="T23" fmla="*/ 50162 h 1256410"/>
              <a:gd name="T24" fmla="*/ 3800684 w 3840060"/>
              <a:gd name="T25" fmla="*/ 85305 h 1256410"/>
              <a:gd name="T26" fmla="*/ 3824629 w 3840060"/>
              <a:gd name="T27" fmla="*/ 127234 h 1256410"/>
              <a:gd name="T28" fmla="*/ 3838341 w 3840060"/>
              <a:gd name="T29" fmla="*/ 174505 h 1256410"/>
              <a:gd name="T30" fmla="*/ 3841081 w 3840060"/>
              <a:gd name="T31" fmla="*/ 208263 h 1256410"/>
              <a:gd name="T32" fmla="*/ 3841081 w 3840060"/>
              <a:gd name="T33" fmla="*/ 1041192 h 1256410"/>
              <a:gd name="T34" fmla="*/ 3834997 w 3840060"/>
              <a:gd name="T35" fmla="*/ 1091254 h 1256410"/>
              <a:gd name="T36" fmla="*/ 3817712 w 3840060"/>
              <a:gd name="T37" fmla="*/ 1136920 h 1256410"/>
              <a:gd name="T38" fmla="*/ 3790680 w 3840060"/>
              <a:gd name="T39" fmla="*/ 1176745 h 1256410"/>
              <a:gd name="T40" fmla="*/ 3755335 w 3840060"/>
              <a:gd name="T41" fmla="*/ 1209285 h 1256410"/>
              <a:gd name="T42" fmla="*/ 3713168 w 3840060"/>
              <a:gd name="T43" fmla="*/ 1233097 h 1256410"/>
              <a:gd name="T44" fmla="*/ 3665596 w 3840060"/>
              <a:gd name="T45" fmla="*/ 1246733 h 1256410"/>
              <a:gd name="T46" fmla="*/ 3631597 w 3840060"/>
              <a:gd name="T47" fmla="*/ 1249457 h 1256410"/>
              <a:gd name="T48" fmla="*/ 209457 w 3840060"/>
              <a:gd name="T49" fmla="*/ 1249457 h 1256410"/>
              <a:gd name="T50" fmla="*/ 159117 w 3840060"/>
              <a:gd name="T51" fmla="*/ 1243407 h 1256410"/>
              <a:gd name="T52" fmla="*/ 113197 w 3840060"/>
              <a:gd name="T53" fmla="*/ 1226218 h 1256410"/>
              <a:gd name="T54" fmla="*/ 73144 w 3840060"/>
              <a:gd name="T55" fmla="*/ 1199337 h 1256410"/>
              <a:gd name="T56" fmla="*/ 40411 w 3840060"/>
              <a:gd name="T57" fmla="*/ 1164208 h 1256410"/>
              <a:gd name="T58" fmla="*/ 16455 w 3840060"/>
              <a:gd name="T59" fmla="*/ 1122275 h 1256410"/>
              <a:gd name="T60" fmla="*/ 2740 w 3840060"/>
              <a:gd name="T61" fmla="*/ 1074984 h 1256410"/>
              <a:gd name="T62" fmla="*/ 0 w 3840060"/>
              <a:gd name="T63" fmla="*/ 1041192 h 1256410"/>
              <a:gd name="T64" fmla="*/ 0 w 3840060"/>
              <a:gd name="T65" fmla="*/ 208263 h 125641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840060"/>
              <a:gd name="T100" fmla="*/ 0 h 1256410"/>
              <a:gd name="T101" fmla="*/ 3840060 w 3840060"/>
              <a:gd name="T102" fmla="*/ 1256410 h 125641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840060" h="1256410">
                <a:moveTo>
                  <a:pt x="0" y="209423"/>
                </a:moveTo>
                <a:lnTo>
                  <a:pt x="6085" y="159125"/>
                </a:lnTo>
                <a:lnTo>
                  <a:pt x="23372" y="113221"/>
                </a:lnTo>
                <a:lnTo>
                  <a:pt x="50406" y="73169"/>
                </a:lnTo>
                <a:lnTo>
                  <a:pt x="85730" y="40432"/>
                </a:lnTo>
                <a:lnTo>
                  <a:pt x="127890" y="16470"/>
                </a:lnTo>
                <a:lnTo>
                  <a:pt x="175432" y="2743"/>
                </a:lnTo>
                <a:lnTo>
                  <a:pt x="209397" y="0"/>
                </a:lnTo>
                <a:lnTo>
                  <a:pt x="3630637" y="0"/>
                </a:lnTo>
                <a:lnTo>
                  <a:pt x="3680976" y="6091"/>
                </a:lnTo>
                <a:lnTo>
                  <a:pt x="3726895" y="23392"/>
                </a:lnTo>
                <a:lnTo>
                  <a:pt x="3766942" y="50442"/>
                </a:lnTo>
                <a:lnTo>
                  <a:pt x="3799664" y="85779"/>
                </a:lnTo>
                <a:lnTo>
                  <a:pt x="3823608" y="127944"/>
                </a:lnTo>
                <a:lnTo>
                  <a:pt x="3837320" y="175475"/>
                </a:lnTo>
                <a:lnTo>
                  <a:pt x="3840060" y="209423"/>
                </a:lnTo>
                <a:lnTo>
                  <a:pt x="3840060" y="1046987"/>
                </a:lnTo>
                <a:lnTo>
                  <a:pt x="3833976" y="1097326"/>
                </a:lnTo>
                <a:lnTo>
                  <a:pt x="3816692" y="1143245"/>
                </a:lnTo>
                <a:lnTo>
                  <a:pt x="3789661" y="1183292"/>
                </a:lnTo>
                <a:lnTo>
                  <a:pt x="3754335" y="1216014"/>
                </a:lnTo>
                <a:lnTo>
                  <a:pt x="3712169" y="1239958"/>
                </a:lnTo>
                <a:lnTo>
                  <a:pt x="3664616" y="1253670"/>
                </a:lnTo>
                <a:lnTo>
                  <a:pt x="3630637" y="1256410"/>
                </a:lnTo>
                <a:lnTo>
                  <a:pt x="209397" y="1256410"/>
                </a:lnTo>
                <a:lnTo>
                  <a:pt x="159077" y="1250326"/>
                </a:lnTo>
                <a:lnTo>
                  <a:pt x="113167" y="1233042"/>
                </a:lnTo>
                <a:lnTo>
                  <a:pt x="73124" y="1206011"/>
                </a:lnTo>
                <a:lnTo>
                  <a:pt x="40401" y="1170686"/>
                </a:lnTo>
                <a:lnTo>
                  <a:pt x="16455" y="1128520"/>
                </a:lnTo>
                <a:lnTo>
                  <a:pt x="2740" y="1080966"/>
                </a:lnTo>
                <a:lnTo>
                  <a:pt x="0" y="1046987"/>
                </a:lnTo>
                <a:lnTo>
                  <a:pt x="0" y="209423"/>
                </a:lnTo>
                <a:close/>
              </a:path>
            </a:pathLst>
          </a:custGeom>
          <a:noFill/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7467" name="object 12"/>
          <p:cNvSpPr>
            <a:spLocks noGrp="1"/>
          </p:cNvSpPr>
          <p:nvPr>
            <p:ph sz="half" idx="4294967295"/>
          </p:nvPr>
        </p:nvSpPr>
        <p:spPr>
          <a:xfrm>
            <a:off x="442913" y="1382713"/>
            <a:ext cx="3543300" cy="2614612"/>
          </a:xfrm>
        </p:spPr>
        <p:txBody>
          <a:bodyPr lIns="0" tIns="0" rIns="0" bIns="0">
            <a:spAutoFit/>
          </a:bodyPr>
          <a:lstStyle/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endParaRPr lang="ru-RU" sz="1100" b="1" dirty="0" smtClean="0">
              <a:latin typeface="Verdana" pitchFamily="34" charset="0"/>
            </a:endParaRPr>
          </a:p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1100" b="1" dirty="0" smtClean="0">
                <a:latin typeface="Verdana" pitchFamily="34" charset="0"/>
              </a:rPr>
              <a:t>На содержание казенных</a:t>
            </a:r>
          </a:p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1100" b="1" dirty="0" smtClean="0">
                <a:latin typeface="Verdana" pitchFamily="34" charset="0"/>
              </a:rPr>
              <a:t>учреждений и предоставление</a:t>
            </a:r>
          </a:p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1100" b="1" dirty="0" smtClean="0">
                <a:latin typeface="Verdana" pitchFamily="34" charset="0"/>
              </a:rPr>
              <a:t>субсидий на выполнение</a:t>
            </a:r>
          </a:p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1100" b="1" dirty="0" smtClean="0">
                <a:latin typeface="Verdana" pitchFamily="34" charset="0"/>
              </a:rPr>
              <a:t> муниципальных заданий</a:t>
            </a:r>
          </a:p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1100" b="1" dirty="0" smtClean="0">
                <a:latin typeface="Verdana" pitchFamily="34" charset="0"/>
              </a:rPr>
              <a:t>(19 учреждений, 1 учреждение ОМСУ) – </a:t>
            </a:r>
          </a:p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1100" b="1" dirty="0" smtClean="0">
                <a:latin typeface="Verdana" pitchFamily="34" charset="0"/>
              </a:rPr>
              <a:t>138110 тыс.р.</a:t>
            </a:r>
          </a:p>
          <a:p>
            <a:pPr marL="12700" indent="0" eaLnBrk="1" hangingPunct="1">
              <a:lnSpc>
                <a:spcPts val="1000"/>
              </a:lnSpc>
              <a:spcBef>
                <a:spcPct val="0"/>
              </a:spcBef>
              <a:buFont typeface="Arial" charset="0"/>
              <a:buNone/>
            </a:pPr>
            <a:endParaRPr lang="ru-RU" sz="1100" b="1" dirty="0" smtClean="0">
              <a:solidFill>
                <a:srgbClr val="000000"/>
              </a:solidFill>
              <a:latin typeface="Verdana" pitchFamily="34" charset="0"/>
            </a:endParaRPr>
          </a:p>
          <a:p>
            <a:pPr marL="12700" indent="0" eaLnBrk="1" hangingPunct="1">
              <a:lnSpc>
                <a:spcPts val="1100"/>
              </a:lnSpc>
              <a:spcBef>
                <a:spcPts val="13"/>
              </a:spcBef>
              <a:buFont typeface="Arial" charset="0"/>
              <a:buNone/>
            </a:pPr>
            <a:endParaRPr lang="ru-RU" sz="1100" b="1" dirty="0" smtClean="0">
              <a:solidFill>
                <a:srgbClr val="000000"/>
              </a:solidFill>
              <a:latin typeface="Verdana" pitchFamily="34" charset="0"/>
            </a:endParaRPr>
          </a:p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endParaRPr lang="ru-RU" sz="1100" b="1" dirty="0" smtClean="0">
              <a:latin typeface="Verdana" pitchFamily="34" charset="0"/>
            </a:endParaRPr>
          </a:p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1100" b="1" dirty="0" smtClean="0">
                <a:latin typeface="Verdana" pitchFamily="34" charset="0"/>
              </a:rPr>
              <a:t>На исполнение полномочий</a:t>
            </a:r>
          </a:p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1100" b="1" dirty="0" smtClean="0">
                <a:latin typeface="Verdana" pitchFamily="34" charset="0"/>
              </a:rPr>
              <a:t>органов местного</a:t>
            </a:r>
          </a:p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1100" b="1" dirty="0" smtClean="0">
                <a:latin typeface="Verdana" pitchFamily="34" charset="0"/>
              </a:rPr>
              <a:t>самоуправления в области</a:t>
            </a:r>
          </a:p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1100" b="1" dirty="0" smtClean="0">
                <a:latin typeface="Verdana" pitchFamily="34" charset="0"/>
              </a:rPr>
              <a:t>общего образования – </a:t>
            </a:r>
            <a:r>
              <a:rPr lang="ru-RU" sz="1100" b="1" dirty="0" smtClean="0"/>
              <a:t>82 611,</a:t>
            </a:r>
            <a:r>
              <a:rPr lang="ru-RU" sz="1100" b="1" dirty="0" smtClean="0">
                <a:latin typeface="Verdana" pitchFamily="34" charset="0"/>
              </a:rPr>
              <a:t> тыс.р.</a:t>
            </a:r>
          </a:p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1100" b="1" dirty="0" smtClean="0">
                <a:latin typeface="Verdana" pitchFamily="34" charset="0"/>
              </a:rPr>
              <a:t>в том числе:</a:t>
            </a:r>
          </a:p>
          <a:p>
            <a:pPr marL="12700" indent="0" eaLnBrk="1" hangingPunct="1">
              <a:lnSpc>
                <a:spcPts val="1200"/>
              </a:lnSpc>
              <a:spcBef>
                <a:spcPts val="50"/>
              </a:spcBef>
              <a:buFont typeface="Arial" charset="0"/>
              <a:buNone/>
            </a:pPr>
            <a:endParaRPr lang="ru-RU" sz="1100" b="1" dirty="0" smtClean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47468" name="object 13"/>
          <p:cNvSpPr>
            <a:spLocks noChangeArrowheads="1"/>
          </p:cNvSpPr>
          <p:nvPr/>
        </p:nvSpPr>
        <p:spPr bwMode="auto">
          <a:xfrm>
            <a:off x="234950" y="171450"/>
            <a:ext cx="8694738" cy="90011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38187"/>
          </a:xfrm>
        </p:spPr>
        <p:txBody>
          <a:bodyPr lIns="0" tIns="0" rIns="0" bIns="0" rtlCol="0">
            <a:spAutoFit/>
          </a:bodyPr>
          <a:lstStyle/>
          <a:p>
            <a:pPr marL="209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На</a:t>
            </a:r>
            <a:r>
              <a:rPr sz="2400" b="1" kern="0" spc="-15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400" b="1" kern="0" spc="-45" dirty="0">
                <a:solidFill>
                  <a:schemeClr val="bg1"/>
                </a:solidFill>
                <a:latin typeface="Times New Roman"/>
                <a:cs typeface="Times New Roman"/>
              </a:rPr>
              <a:t>к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ак</a:t>
            </a:r>
            <a:r>
              <a:rPr sz="2400" b="1" kern="0" spc="-10" dirty="0">
                <a:solidFill>
                  <a:schemeClr val="bg1"/>
                </a:solidFill>
                <a:latin typeface="Times New Roman"/>
                <a:cs typeface="Times New Roman"/>
              </a:rPr>
              <a:t>и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е</a:t>
            </a:r>
            <a:r>
              <a:rPr sz="2400" b="1" kern="0" spc="2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н</a:t>
            </a:r>
            <a:r>
              <a:rPr sz="2400" b="1" kern="0" spc="-45" dirty="0">
                <a:solidFill>
                  <a:schemeClr val="bg1"/>
                </a:solidFill>
                <a:latin typeface="Times New Roman"/>
                <a:cs typeface="Times New Roman"/>
              </a:rPr>
              <a:t>а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п</a:t>
            </a:r>
            <a:r>
              <a:rPr sz="2400" b="1" kern="0" spc="-10" dirty="0">
                <a:solidFill>
                  <a:schemeClr val="bg1"/>
                </a:solidFill>
                <a:latin typeface="Times New Roman"/>
                <a:cs typeface="Times New Roman"/>
              </a:rPr>
              <a:t>р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а</a:t>
            </a:r>
            <a:r>
              <a:rPr sz="2400" b="1" kern="0" spc="-40" dirty="0">
                <a:solidFill>
                  <a:schemeClr val="bg1"/>
                </a:solidFill>
                <a:latin typeface="Times New Roman"/>
                <a:cs typeface="Times New Roman"/>
              </a:rPr>
              <a:t>в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лен</a:t>
            </a:r>
            <a:r>
              <a:rPr sz="2400" b="1" kern="0" spc="-10" dirty="0">
                <a:solidFill>
                  <a:schemeClr val="bg1"/>
                </a:solidFill>
                <a:latin typeface="Times New Roman"/>
                <a:cs typeface="Times New Roman"/>
              </a:rPr>
              <a:t>и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я</a:t>
            </a:r>
            <a:r>
              <a:rPr sz="2400" b="1" kern="0" spc="4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400" b="1" kern="0" spc="-100" dirty="0">
                <a:solidFill>
                  <a:schemeClr val="bg1"/>
                </a:solidFill>
                <a:latin typeface="Times New Roman"/>
                <a:cs typeface="Times New Roman"/>
              </a:rPr>
              <a:t>б</a:t>
            </a:r>
            <a:r>
              <a:rPr sz="2400" b="1" kern="0" spc="-160" dirty="0">
                <a:solidFill>
                  <a:schemeClr val="bg1"/>
                </a:solidFill>
                <a:latin typeface="Times New Roman"/>
                <a:cs typeface="Times New Roman"/>
              </a:rPr>
              <a:t>у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дут ра</a:t>
            </a:r>
            <a:r>
              <a:rPr sz="2400" b="1" kern="0" spc="-40" dirty="0">
                <a:solidFill>
                  <a:schemeClr val="bg1"/>
                </a:solidFill>
                <a:latin typeface="Times New Roman"/>
                <a:cs typeface="Times New Roman"/>
              </a:rPr>
              <a:t>с</a:t>
            </a:r>
            <a:r>
              <a:rPr sz="2400" b="1" kern="0" spc="-100" dirty="0">
                <a:solidFill>
                  <a:schemeClr val="bg1"/>
                </a:solidFill>
                <a:latin typeface="Times New Roman"/>
                <a:cs typeface="Times New Roman"/>
              </a:rPr>
              <a:t>х</a:t>
            </a:r>
            <a:r>
              <a:rPr sz="2400" b="1" kern="0" spc="-75" dirty="0">
                <a:solidFill>
                  <a:schemeClr val="bg1"/>
                </a:solidFill>
                <a:latin typeface="Times New Roman"/>
                <a:cs typeface="Times New Roman"/>
              </a:rPr>
              <a:t>о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д</a:t>
            </a:r>
            <a:r>
              <a:rPr sz="2400" b="1" kern="0" spc="-65" dirty="0">
                <a:solidFill>
                  <a:schemeClr val="bg1"/>
                </a:solidFill>
                <a:latin typeface="Times New Roman"/>
                <a:cs typeface="Times New Roman"/>
              </a:rPr>
              <a:t>о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в</a:t>
            </a:r>
            <a:r>
              <a:rPr sz="2400" b="1" kern="0" spc="-65" dirty="0">
                <a:solidFill>
                  <a:schemeClr val="bg1"/>
                </a:solidFill>
                <a:latin typeface="Times New Roman"/>
                <a:cs typeface="Times New Roman"/>
              </a:rPr>
              <a:t>а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ться ср</a:t>
            </a:r>
            <a:r>
              <a:rPr sz="2400" b="1" kern="0" spc="-40" dirty="0">
                <a:solidFill>
                  <a:schemeClr val="bg1"/>
                </a:solidFill>
                <a:latin typeface="Times New Roman"/>
                <a:cs typeface="Times New Roman"/>
              </a:rPr>
              <a:t>е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дства</a:t>
            </a:r>
            <a:r>
              <a:rPr sz="2400" b="1" kern="0" spc="-1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в</a:t>
            </a:r>
            <a:r>
              <a:rPr sz="2400" b="1" kern="0">
                <a:solidFill>
                  <a:schemeClr val="bg1"/>
                </a:solidFill>
                <a:latin typeface="Times New Roman"/>
                <a:cs typeface="Times New Roman"/>
              </a:rPr>
              <a:t/>
            </a:r>
            <a:br>
              <a:rPr sz="2400" b="1" kern="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обра</a:t>
            </a:r>
            <a:r>
              <a:rPr sz="2400" b="1" kern="0" spc="-20" dirty="0">
                <a:solidFill>
                  <a:schemeClr val="bg1"/>
                </a:solidFill>
                <a:latin typeface="Times New Roman"/>
                <a:cs typeface="Times New Roman"/>
              </a:rPr>
              <a:t>з</a:t>
            </a:r>
            <a:r>
              <a:rPr sz="2400" b="1" kern="0" spc="-60" dirty="0">
                <a:solidFill>
                  <a:schemeClr val="bg1"/>
                </a:solidFill>
                <a:latin typeface="Times New Roman"/>
                <a:cs typeface="Times New Roman"/>
              </a:rPr>
              <a:t>о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вании</a:t>
            </a:r>
            <a:r>
              <a:rPr sz="2400" b="1" kern="0" spc="25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и </a:t>
            </a:r>
            <a:r>
              <a:rPr sz="2400" b="1" kern="0" spc="-45" dirty="0">
                <a:solidFill>
                  <a:schemeClr val="bg1"/>
                </a:solidFill>
                <a:latin typeface="Times New Roman"/>
                <a:cs typeface="Times New Roman"/>
              </a:rPr>
              <a:t>к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акие</a:t>
            </a:r>
            <a:r>
              <a:rPr sz="2400" b="1" kern="0" spc="15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400" b="1" kern="0" spc="-100" dirty="0">
                <a:solidFill>
                  <a:schemeClr val="bg1"/>
                </a:solidFill>
                <a:latin typeface="Times New Roman"/>
                <a:cs typeface="Times New Roman"/>
              </a:rPr>
              <a:t>б</a:t>
            </a:r>
            <a:r>
              <a:rPr sz="2400" b="1" kern="0" spc="-160" dirty="0">
                <a:solidFill>
                  <a:schemeClr val="bg1"/>
                </a:solidFill>
                <a:latin typeface="Times New Roman"/>
                <a:cs typeface="Times New Roman"/>
              </a:rPr>
              <a:t>у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дут </a:t>
            </a:r>
            <a:r>
              <a:rPr sz="2400" b="1" kern="0" spc="-10" dirty="0">
                <a:solidFill>
                  <a:schemeClr val="bg1"/>
                </a:solidFill>
                <a:latin typeface="Times New Roman"/>
                <a:cs typeface="Times New Roman"/>
              </a:rPr>
              <a:t>д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остигнуты ре</a:t>
            </a:r>
            <a:r>
              <a:rPr sz="2400" b="1" kern="0" spc="-55" dirty="0">
                <a:solidFill>
                  <a:schemeClr val="bg1"/>
                </a:solidFill>
                <a:latin typeface="Times New Roman"/>
                <a:cs typeface="Times New Roman"/>
              </a:rPr>
              <a:t>з</a:t>
            </a:r>
            <a:r>
              <a:rPr sz="2400" b="1" kern="0" spc="-60" dirty="0">
                <a:solidFill>
                  <a:schemeClr val="bg1"/>
                </a:solidFill>
                <a:latin typeface="Times New Roman"/>
                <a:cs typeface="Times New Roman"/>
              </a:rPr>
              <a:t>у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л</a:t>
            </a:r>
            <a:r>
              <a:rPr sz="2400" b="1" kern="0" spc="-100" dirty="0">
                <a:solidFill>
                  <a:schemeClr val="bg1"/>
                </a:solidFill>
                <a:latin typeface="Times New Roman"/>
                <a:cs typeface="Times New Roman"/>
              </a:rPr>
              <a:t>ь</a:t>
            </a:r>
            <a:r>
              <a:rPr sz="2400" b="1" kern="0" spc="15" dirty="0">
                <a:solidFill>
                  <a:schemeClr val="bg1"/>
                </a:solidFill>
                <a:latin typeface="Times New Roman"/>
                <a:cs typeface="Times New Roman"/>
              </a:rPr>
              <a:t>т</a:t>
            </a:r>
            <a:r>
              <a:rPr sz="2400" b="1" kern="0" spc="-60" dirty="0">
                <a:solidFill>
                  <a:schemeClr val="bg1"/>
                </a:solidFill>
                <a:latin typeface="Times New Roman"/>
                <a:cs typeface="Times New Roman"/>
              </a:rPr>
              <a:t>а</a:t>
            </a:r>
            <a:r>
              <a:rPr sz="2400" b="1" kern="0" dirty="0">
                <a:solidFill>
                  <a:schemeClr val="bg1"/>
                </a:solidFill>
                <a:latin typeface="Times New Roman"/>
                <a:cs typeface="Times New Roman"/>
              </a:rPr>
              <a:t>ты</a:t>
            </a:r>
            <a:endParaRPr sz="2400" b="1" kern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47490" name="object 35"/>
          <p:cNvSpPr>
            <a:spLocks noChangeArrowheads="1"/>
          </p:cNvSpPr>
          <p:nvPr/>
        </p:nvSpPr>
        <p:spPr bwMode="auto">
          <a:xfrm>
            <a:off x="4438650" y="2870200"/>
            <a:ext cx="4476750" cy="0"/>
          </a:xfrm>
          <a:custGeom>
            <a:avLst/>
            <a:gdLst>
              <a:gd name="T0" fmla="*/ 0 w 4477258"/>
              <a:gd name="T1" fmla="*/ 4472179 w 4477258"/>
              <a:gd name="T2" fmla="*/ 0 60000 65536"/>
              <a:gd name="T3" fmla="*/ 0 60000 65536"/>
              <a:gd name="T4" fmla="*/ 0 w 4477258"/>
              <a:gd name="T5" fmla="*/ 4477258 w 4477258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477258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7491" name="object 36"/>
          <p:cNvSpPr>
            <a:spLocks noChangeArrowheads="1"/>
          </p:cNvSpPr>
          <p:nvPr/>
        </p:nvSpPr>
        <p:spPr bwMode="auto">
          <a:xfrm>
            <a:off x="4438650" y="-2147483648"/>
            <a:ext cx="4476750" cy="2147483647"/>
          </a:xfrm>
          <a:custGeom>
            <a:avLst/>
            <a:gdLst>
              <a:gd name="T0" fmla="*/ 0 w 4477258"/>
              <a:gd name="T1" fmla="*/ 0 h 2147483647"/>
              <a:gd name="T2" fmla="*/ 4472179 w 4477258"/>
              <a:gd name="T3" fmla="*/ 0 h 2147483647"/>
              <a:gd name="T4" fmla="*/ 0 60000 65536"/>
              <a:gd name="T5" fmla="*/ 0 60000 65536"/>
              <a:gd name="T6" fmla="*/ 0 w 4477258"/>
              <a:gd name="T7" fmla="*/ 0 h 2147483647"/>
              <a:gd name="T8" fmla="*/ 4477258 w 4477258"/>
              <a:gd name="T9" fmla="*/ 0 h 21474836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77258" h="2147483647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7493" name="object 38"/>
          <p:cNvSpPr>
            <a:spLocks noChangeArrowheads="1"/>
          </p:cNvSpPr>
          <p:nvPr/>
        </p:nvSpPr>
        <p:spPr bwMode="auto">
          <a:xfrm>
            <a:off x="8909050" y="1217613"/>
            <a:ext cx="0" cy="4633912"/>
          </a:xfrm>
          <a:custGeom>
            <a:avLst/>
            <a:gdLst>
              <a:gd name="T0" fmla="*/ 0 h 4634598"/>
              <a:gd name="T1" fmla="*/ 4627757 h 4634598"/>
              <a:gd name="T2" fmla="*/ 0 60000 65536"/>
              <a:gd name="T3" fmla="*/ 0 60000 65536"/>
              <a:gd name="T4" fmla="*/ 0 h 4634598"/>
              <a:gd name="T5" fmla="*/ 4634598 h 4634598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634598">
                <a:moveTo>
                  <a:pt x="0" y="0"/>
                </a:moveTo>
                <a:lnTo>
                  <a:pt x="0" y="4634598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7495" name="object 40"/>
          <p:cNvSpPr>
            <a:spLocks noChangeArrowheads="1"/>
          </p:cNvSpPr>
          <p:nvPr/>
        </p:nvSpPr>
        <p:spPr bwMode="auto">
          <a:xfrm flipV="1">
            <a:off x="4427538" y="-2147483648"/>
            <a:ext cx="4476750" cy="2147483647"/>
          </a:xfrm>
          <a:custGeom>
            <a:avLst/>
            <a:gdLst>
              <a:gd name="T0" fmla="*/ 0 w 4477258"/>
              <a:gd name="T1" fmla="*/ 0 h 2147483647"/>
              <a:gd name="T2" fmla="*/ 4472179 w 4477258"/>
              <a:gd name="T3" fmla="*/ 0 h 2147483647"/>
              <a:gd name="T4" fmla="*/ 0 60000 65536"/>
              <a:gd name="T5" fmla="*/ 0 60000 65536"/>
              <a:gd name="T6" fmla="*/ 0 w 4477258"/>
              <a:gd name="T7" fmla="*/ 0 h 2147483647"/>
              <a:gd name="T8" fmla="*/ 4477258 w 4477258"/>
              <a:gd name="T9" fmla="*/ 0 h 21474836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77258" h="2147483647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rot="10800000" lIns="0" tIns="0" rIns="0" bIns="0">
            <a:spAutoFit/>
          </a:bodyPr>
          <a:lstStyle/>
          <a:p>
            <a:endParaRPr lang="ru-RU"/>
          </a:p>
        </p:txBody>
      </p:sp>
      <p:sp>
        <p:nvSpPr>
          <p:cNvPr id="147511" name="object 56"/>
          <p:cNvSpPr>
            <a:spLocks noChangeArrowheads="1"/>
          </p:cNvSpPr>
          <p:nvPr/>
        </p:nvSpPr>
        <p:spPr bwMode="auto">
          <a:xfrm>
            <a:off x="8424863" y="6388100"/>
            <a:ext cx="719137" cy="288925"/>
          </a:xfrm>
          <a:custGeom>
            <a:avLst/>
            <a:gdLst>
              <a:gd name="T0" fmla="*/ 359857 w 719074"/>
              <a:gd name="T1" fmla="*/ 0 h 288925"/>
              <a:gd name="T2" fmla="*/ 301463 w 719074"/>
              <a:gd name="T3" fmla="*/ 1890 h 288925"/>
              <a:gd name="T4" fmla="*/ 246092 w 719074"/>
              <a:gd name="T5" fmla="*/ 7363 h 288925"/>
              <a:gd name="T6" fmla="*/ 194452 w 719074"/>
              <a:gd name="T7" fmla="*/ 16122 h 288925"/>
              <a:gd name="T8" fmla="*/ 147302 w 719074"/>
              <a:gd name="T9" fmla="*/ 27870 h 288925"/>
              <a:gd name="T10" fmla="*/ 105373 w 719074"/>
              <a:gd name="T11" fmla="*/ 42308 h 288925"/>
              <a:gd name="T12" fmla="*/ 69412 w 719074"/>
              <a:gd name="T13" fmla="*/ 59140 h 288925"/>
              <a:gd name="T14" fmla="*/ 28265 w 719074"/>
              <a:gd name="T15" fmla="*/ 88227 h 288925"/>
              <a:gd name="T16" fmla="*/ 4704 w 719074"/>
              <a:gd name="T17" fmla="*/ 121027 h 288925"/>
              <a:gd name="T18" fmla="*/ 0 w 719074"/>
              <a:gd name="T19" fmla="*/ 144462 h 288925"/>
              <a:gd name="T20" fmla="*/ 1191 w 719074"/>
              <a:gd name="T21" fmla="*/ 156310 h 288925"/>
              <a:gd name="T22" fmla="*/ 28265 w 719074"/>
              <a:gd name="T23" fmla="*/ 200692 h 288925"/>
              <a:gd name="T24" fmla="*/ 69412 w 719074"/>
              <a:gd name="T25" fmla="*/ 229778 h 288925"/>
              <a:gd name="T26" fmla="*/ 105372 w 719074"/>
              <a:gd name="T27" fmla="*/ 246611 h 288925"/>
              <a:gd name="T28" fmla="*/ 147302 w 719074"/>
              <a:gd name="T29" fmla="*/ 261051 h 288925"/>
              <a:gd name="T30" fmla="*/ 194452 w 719074"/>
              <a:gd name="T31" fmla="*/ 272799 h 288925"/>
              <a:gd name="T32" fmla="*/ 246092 w 719074"/>
              <a:gd name="T33" fmla="*/ 281559 h 288925"/>
              <a:gd name="T34" fmla="*/ 301463 w 719074"/>
              <a:gd name="T35" fmla="*/ 287034 h 288925"/>
              <a:gd name="T36" fmla="*/ 359857 w 719074"/>
              <a:gd name="T37" fmla="*/ 288924 h 288925"/>
              <a:gd name="T38" fmla="*/ 389355 w 719074"/>
              <a:gd name="T39" fmla="*/ 288446 h 288925"/>
              <a:gd name="T40" fmla="*/ 446306 w 719074"/>
              <a:gd name="T41" fmla="*/ 284726 h 288925"/>
              <a:gd name="T42" fmla="*/ 499897 w 719074"/>
              <a:gd name="T43" fmla="*/ 277571 h 288925"/>
              <a:gd name="T44" fmla="*/ 549376 w 719074"/>
              <a:gd name="T45" fmla="*/ 267280 h 288925"/>
              <a:gd name="T46" fmla="*/ 594012 w 719074"/>
              <a:gd name="T47" fmla="*/ 254149 h 288925"/>
              <a:gd name="T48" fmla="*/ 633055 w 719074"/>
              <a:gd name="T49" fmla="*/ 238475 h 288925"/>
              <a:gd name="T50" fmla="*/ 679529 w 719074"/>
              <a:gd name="T51" fmla="*/ 210849 h 288925"/>
              <a:gd name="T52" fmla="*/ 709241 w 719074"/>
              <a:gd name="T53" fmla="*/ 179177 h 288925"/>
              <a:gd name="T54" fmla="*/ 719704 w 719074"/>
              <a:gd name="T55" fmla="*/ 144462 h 288925"/>
              <a:gd name="T56" fmla="*/ 718511 w 719074"/>
              <a:gd name="T57" fmla="*/ 132613 h 288925"/>
              <a:gd name="T58" fmla="*/ 691420 w 719074"/>
              <a:gd name="T59" fmla="*/ 88227 h 288925"/>
              <a:gd name="T60" fmla="*/ 650255 w 719074"/>
              <a:gd name="T61" fmla="*/ 59140 h 288925"/>
              <a:gd name="T62" fmla="*/ 614283 w 719074"/>
              <a:gd name="T63" fmla="*/ 42308 h 288925"/>
              <a:gd name="T64" fmla="*/ 572346 w 719074"/>
              <a:gd name="T65" fmla="*/ 27870 h 288925"/>
              <a:gd name="T66" fmla="*/ 525195 w 719074"/>
              <a:gd name="T67" fmla="*/ 16122 h 288925"/>
              <a:gd name="T68" fmla="*/ 473563 w 719074"/>
              <a:gd name="T69" fmla="*/ 7363 h 288925"/>
              <a:gd name="T70" fmla="*/ 418209 w 719074"/>
              <a:gd name="T71" fmla="*/ 1890 h 288925"/>
              <a:gd name="T72" fmla="*/ 359857 w 719074"/>
              <a:gd name="T73" fmla="*/ 0 h 28892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9074"/>
              <a:gd name="T112" fmla="*/ 0 h 288925"/>
              <a:gd name="T113" fmla="*/ 719074 w 719074"/>
              <a:gd name="T114" fmla="*/ 288925 h 28892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9074" h="288925">
                <a:moveTo>
                  <a:pt x="359537" y="0"/>
                </a:moveTo>
                <a:lnTo>
                  <a:pt x="301203" y="1890"/>
                </a:lnTo>
                <a:lnTo>
                  <a:pt x="245872" y="7363"/>
                </a:lnTo>
                <a:lnTo>
                  <a:pt x="194282" y="16122"/>
                </a:lnTo>
                <a:lnTo>
                  <a:pt x="147172" y="27870"/>
                </a:lnTo>
                <a:lnTo>
                  <a:pt x="105283" y="42308"/>
                </a:lnTo>
                <a:lnTo>
                  <a:pt x="69352" y="59140"/>
                </a:lnTo>
                <a:lnTo>
                  <a:pt x="28245" y="88227"/>
                </a:lnTo>
                <a:lnTo>
                  <a:pt x="4704" y="121027"/>
                </a:lnTo>
                <a:lnTo>
                  <a:pt x="0" y="144462"/>
                </a:lnTo>
                <a:lnTo>
                  <a:pt x="1191" y="156310"/>
                </a:lnTo>
                <a:lnTo>
                  <a:pt x="28245" y="200692"/>
                </a:lnTo>
                <a:lnTo>
                  <a:pt x="69352" y="229778"/>
                </a:lnTo>
                <a:lnTo>
                  <a:pt x="105282" y="246611"/>
                </a:lnTo>
                <a:lnTo>
                  <a:pt x="147172" y="261051"/>
                </a:lnTo>
                <a:lnTo>
                  <a:pt x="194282" y="272799"/>
                </a:lnTo>
                <a:lnTo>
                  <a:pt x="245872" y="281559"/>
                </a:lnTo>
                <a:lnTo>
                  <a:pt x="301203" y="287034"/>
                </a:lnTo>
                <a:lnTo>
                  <a:pt x="359537" y="288924"/>
                </a:lnTo>
                <a:lnTo>
                  <a:pt x="389015" y="288446"/>
                </a:lnTo>
                <a:lnTo>
                  <a:pt x="445916" y="284726"/>
                </a:lnTo>
                <a:lnTo>
                  <a:pt x="499457" y="277571"/>
                </a:lnTo>
                <a:lnTo>
                  <a:pt x="548896" y="267280"/>
                </a:lnTo>
                <a:lnTo>
                  <a:pt x="593492" y="254149"/>
                </a:lnTo>
                <a:lnTo>
                  <a:pt x="632505" y="238475"/>
                </a:lnTo>
                <a:lnTo>
                  <a:pt x="678930" y="210849"/>
                </a:lnTo>
                <a:lnTo>
                  <a:pt x="708621" y="179177"/>
                </a:lnTo>
                <a:lnTo>
                  <a:pt x="719074" y="144462"/>
                </a:lnTo>
                <a:lnTo>
                  <a:pt x="717881" y="132613"/>
                </a:lnTo>
                <a:lnTo>
                  <a:pt x="690810" y="88227"/>
                </a:lnTo>
                <a:lnTo>
                  <a:pt x="649685" y="59140"/>
                </a:lnTo>
                <a:lnTo>
                  <a:pt x="613743" y="42308"/>
                </a:lnTo>
                <a:lnTo>
                  <a:pt x="571846" y="27870"/>
                </a:lnTo>
                <a:lnTo>
                  <a:pt x="524735" y="16122"/>
                </a:lnTo>
                <a:lnTo>
                  <a:pt x="473153" y="7363"/>
                </a:lnTo>
                <a:lnTo>
                  <a:pt x="417839" y="1890"/>
                </a:lnTo>
                <a:lnTo>
                  <a:pt x="35953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47512" name="object 59"/>
          <p:cNvSpPr>
            <a:spLocks noChangeArrowheads="1"/>
          </p:cNvSpPr>
          <p:nvPr/>
        </p:nvSpPr>
        <p:spPr bwMode="auto">
          <a:xfrm>
            <a:off x="8786813" y="6321425"/>
            <a:ext cx="357187" cy="51435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7513" name="Rectangle 68"/>
          <p:cNvSpPr>
            <a:spLocks noChangeArrowheads="1"/>
          </p:cNvSpPr>
          <p:nvPr/>
        </p:nvSpPr>
        <p:spPr bwMode="auto">
          <a:xfrm>
            <a:off x="323850" y="4221163"/>
            <a:ext cx="3960813" cy="1222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Tx/>
              <a:buChar char="•"/>
            </a:pPr>
            <a:r>
              <a:rPr lang="ru-RU" sz="1600" dirty="0">
                <a:latin typeface="Times New Roman" pitchFamily="18" charset="0"/>
              </a:rPr>
              <a:t>в муниципальных дошкольных </a:t>
            </a:r>
          </a:p>
          <a:p>
            <a:r>
              <a:rPr lang="ru-RU" sz="1600" dirty="0">
                <a:latin typeface="Times New Roman" pitchFamily="18" charset="0"/>
              </a:rPr>
              <a:t>организациях – </a:t>
            </a:r>
            <a:r>
              <a:rPr lang="ru-RU" sz="1600" dirty="0" smtClean="0">
                <a:latin typeface="Times New Roman" pitchFamily="18" charset="0"/>
              </a:rPr>
              <a:t>24 456,0 </a:t>
            </a:r>
            <a:r>
              <a:rPr lang="ru-RU" sz="1600" dirty="0">
                <a:latin typeface="Times New Roman" pitchFamily="18" charset="0"/>
              </a:rPr>
              <a:t>тыс.рублей,</a:t>
            </a:r>
          </a:p>
          <a:p>
            <a:pPr>
              <a:buFontTx/>
              <a:buChar char="•"/>
            </a:pPr>
            <a:r>
              <a:rPr lang="ru-RU" sz="1600" dirty="0">
                <a:latin typeface="Times New Roman" pitchFamily="18" charset="0"/>
              </a:rPr>
              <a:t>в муниципальных </a:t>
            </a:r>
          </a:p>
          <a:p>
            <a:r>
              <a:rPr lang="ru-RU" sz="1600" dirty="0">
                <a:latin typeface="Times New Roman" pitchFamily="18" charset="0"/>
              </a:rPr>
              <a:t>общеобразовательных</a:t>
            </a:r>
          </a:p>
          <a:p>
            <a:r>
              <a:rPr lang="ru-RU" sz="1600" dirty="0">
                <a:latin typeface="Times New Roman" pitchFamily="18" charset="0"/>
              </a:rPr>
              <a:t>организациях – </a:t>
            </a:r>
            <a:r>
              <a:rPr lang="ru-RU" sz="1600" dirty="0" smtClean="0">
                <a:latin typeface="Times New Roman" pitchFamily="18" charset="0"/>
              </a:rPr>
              <a:t>58 155,9 </a:t>
            </a:r>
            <a:r>
              <a:rPr lang="ru-RU" sz="1600" dirty="0">
                <a:latin typeface="Times New Roman" pitchFamily="18" charset="0"/>
              </a:rPr>
              <a:t>тыс.рублей.</a:t>
            </a:r>
          </a:p>
        </p:txBody>
      </p:sp>
      <p:graphicFrame>
        <p:nvGraphicFramePr>
          <p:cNvPr id="60" name="Таблица 59"/>
          <p:cNvGraphicFramePr>
            <a:graphicFrameLocks noGrp="1"/>
          </p:cNvGraphicFramePr>
          <p:nvPr/>
        </p:nvGraphicFramePr>
        <p:xfrm>
          <a:off x="4357686" y="1643050"/>
          <a:ext cx="4373650" cy="4970734"/>
        </p:xfrm>
        <a:graphic>
          <a:graphicData uri="http://schemas.openxmlformats.org/drawingml/2006/table">
            <a:tbl>
              <a:tblPr/>
              <a:tblGrid>
                <a:gridCol w="2928958"/>
                <a:gridCol w="785818"/>
                <a:gridCol w="658874"/>
              </a:tblGrid>
              <a:tr h="369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Название индикатора муниципальной программы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2015 </a:t>
                      </a:r>
                      <a:endParaRPr lang="ru-RU" sz="14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год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2016 год 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236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Удельный вес численности населения в возрасте 5-18 лет, охваченного образованием, в общей численности населения в возрасте 5-18 лет, %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99,1 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99,2 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108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Охват детей в возрасте 5-18 лет дополнительными образовательными программами (удельный вес в общей численности детей в возрасте 5-18 лет), %</a:t>
                      </a:r>
                    </a:p>
                  </a:txBody>
                  <a:tcPr marL="33465" marR="33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465" marR="33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40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465" marR="33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541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Охват организованными формами отдыха и оздоровления детей школьного возраста, %</a:t>
                      </a:r>
                    </a:p>
                  </a:txBody>
                  <a:tcPr marL="33465" marR="33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67</a:t>
                      </a:r>
                    </a:p>
                  </a:txBody>
                  <a:tcPr marL="33465" marR="33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67 </a:t>
                      </a:r>
                    </a:p>
                  </a:txBody>
                  <a:tcPr marL="33465" marR="33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541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Охват детей дошкольным образованием от 1 года до 7 лет, %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81,9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82,2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541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Количество детей, отдохнувших в организациях отдыха и оздоровления детей, чел.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650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650</a:t>
                      </a:r>
                    </a:p>
                  </a:txBody>
                  <a:tcPr marL="46851" marR="468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7072362" cy="1571636"/>
          </a:xfrm>
        </p:spPr>
        <p:txBody>
          <a:bodyPr>
            <a:normAutofit/>
          </a:bodyPr>
          <a:lstStyle/>
          <a:p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Муниципальная программа «Развитие физической культуры и спорта в </a:t>
            </a:r>
            <a:r>
              <a:rPr lang="ru-RU" sz="2200" b="1" i="1" dirty="0" err="1">
                <a:latin typeface="Times New Roman" pitchFamily="18" charset="0"/>
                <a:cs typeface="Times New Roman" pitchFamily="18" charset="0"/>
              </a:rPr>
              <a:t>Тонкинском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 муниципальном районе Нижегородской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области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на 2015-2017 годы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40" y="1643050"/>
            <a:ext cx="8429716" cy="2357454"/>
          </a:xfrm>
        </p:spPr>
        <p:txBody>
          <a:bodyPr>
            <a:normAutofit fontScale="70000" lnSpcReduction="20000"/>
          </a:bodyPr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Утверждена: 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постановлением Правительства Нижегородской области от 31.07.2014 года  №406 "Об утверждении муниципальной программы «Развитие физической культуры и спорта в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Тонкинском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муниципальном районе Нижегородской области на 2015 – 2017 годы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занятий физической культурой и спортом населению Тонкинского муниципального района Нижегородской области.</a:t>
            </a:r>
          </a:p>
          <a:p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Администрация Тонкинского муниципального района Нижегородской области.</a:t>
            </a: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деятельности  МБУФСК «Кристалл» – 1840,0 тыс. рублей </a:t>
            </a: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875" y="214290"/>
            <a:ext cx="176212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7" y="4572009"/>
          <a:ext cx="8215370" cy="2000262"/>
        </p:xfrm>
        <a:graphic>
          <a:graphicData uri="http://schemas.openxmlformats.org/drawingml/2006/table">
            <a:tbl>
              <a:tblPr/>
              <a:tblGrid>
                <a:gridCol w="3909434"/>
                <a:gridCol w="1426893"/>
                <a:gridCol w="959681"/>
                <a:gridCol w="959681"/>
                <a:gridCol w="959681"/>
              </a:tblGrid>
              <a:tr h="971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Наименование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индикатора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Ед.измерения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2015 год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2016 год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2017 год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Количество занимающихся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человек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1635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1700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1800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Количество проводимых соревнований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штук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125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130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Присвоение массовых разрядов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штук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42910" y="4000504"/>
            <a:ext cx="82868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4000504"/>
            <a:ext cx="8072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Индикаторы достижения цели и показатели непосредственных результатов муниципальной программы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/>
        </p:nvGraphicFramePr>
        <p:xfrm>
          <a:off x="-285784" y="0"/>
          <a:ext cx="9429784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6143668" cy="1785926"/>
          </a:xfrm>
        </p:spPr>
        <p:txBody>
          <a:bodyPr>
            <a:normAutofit fontScale="90000"/>
          </a:bodyPr>
          <a:lstStyle/>
          <a:p>
            <a:r>
              <a:rPr lang="ru-RU" sz="2400" b="1" i="1" dirty="0">
                <a:solidFill>
                  <a:srgbClr val="0A2823"/>
                </a:solidFill>
              </a:rPr>
              <a:t>Муниципальная  программа "Обеспечение населения Тонкинского муниципального района Нижегородской области доступным и комфортным жильем на 2015-2017 </a:t>
            </a:r>
            <a:r>
              <a:rPr lang="ru-RU" sz="2400" b="1" i="1" dirty="0" smtClean="0">
                <a:solidFill>
                  <a:srgbClr val="0A2823"/>
                </a:solidFill>
              </a:rPr>
              <a:t>годы»</a:t>
            </a:r>
            <a:endParaRPr lang="ru-RU" i="1" dirty="0">
              <a:solidFill>
                <a:srgbClr val="0A2823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643050"/>
            <a:ext cx="871543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Утверждена: </a:t>
            </a:r>
          </a:p>
          <a:p>
            <a:pPr algn="ctr"/>
            <a:endParaRPr lang="ru-RU" sz="14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постановлением администрации Тонкинского муниципального района Нижегородской области от 01.08.2014 года  №407 "Об утверждении муниципальной программы "Обеспечение населения Нижегородской области доступным и комфортным </a:t>
            </a:r>
            <a:r>
              <a:rPr lang="ru-RU" sz="1400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жильем".</a:t>
            </a:r>
          </a:p>
          <a:p>
            <a:pPr algn="ctr"/>
            <a:endParaRPr lang="ru-RU" sz="1400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pPr algn="ctr"/>
            <a:r>
              <a:rPr lang="ru-RU" sz="1400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400" dirty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доступным и комфортным жильем граждан, проживающих на территории Тонкинского муниципального района Нижегородской области</a:t>
            </a:r>
            <a:r>
              <a:rPr lang="ru-RU" sz="1400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4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pPr algn="ctr"/>
            <a:endParaRPr lang="ru-RU" sz="1400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Отдел архитектуры и строительства администрации Тонкинского муниципального района Нижегородской области</a:t>
            </a:r>
            <a:r>
              <a:rPr lang="ru-RU" sz="1400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400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Целевая группа </a:t>
            </a:r>
          </a:p>
          <a:p>
            <a:pPr algn="ctr"/>
            <a:endParaRPr lang="ru-RU" sz="14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отдельные категории граждан, такие как: </a:t>
            </a:r>
          </a:p>
          <a:p>
            <a:pPr algn="just"/>
            <a:r>
              <a:rPr lang="ru-RU" sz="1400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дети-сироты и дети, оставшиеся без попечения родителей, реабилитированные лица, молодые семьи, проживающие в жилищном фонде, признанном аварийным, ветераны Великой Отечественной войны, инвалиды, ветераны боевых действий. </a:t>
            </a:r>
            <a:endParaRPr lang="ru-RU" dirty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24650" y="0"/>
            <a:ext cx="24193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43998" cy="428628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Индикаторы достижения цели и показатели непосредственных результатов муниципальной программы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857231"/>
          <a:ext cx="8786874" cy="2371407"/>
        </p:xfrm>
        <a:graphic>
          <a:graphicData uri="http://schemas.openxmlformats.org/drawingml/2006/table">
            <a:tbl>
              <a:tblPr/>
              <a:tblGrid>
                <a:gridCol w="480505"/>
                <a:gridCol w="3319125"/>
                <a:gridCol w="1975991"/>
                <a:gridCol w="1515264"/>
                <a:gridCol w="1495989"/>
              </a:tblGrid>
              <a:tr h="4435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индикатора / непосредственного результата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ед. измерения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Значение индикатора / непосредственного результата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38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п/п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Обеспеченность социальными выплатами молодых семей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семей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Ввод жилья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кв.м.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354,0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139,2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расселенных жилых помещений (квартир)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9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Общее количество граждан улучшивших жилищные условия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чел.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44" y="3929066"/>
          <a:ext cx="8858312" cy="2627552"/>
        </p:xfrm>
        <a:graphic>
          <a:graphicData uri="http://schemas.openxmlformats.org/drawingml/2006/table">
            <a:tbl>
              <a:tblPr/>
              <a:tblGrid>
                <a:gridCol w="5965950"/>
                <a:gridCol w="954624"/>
                <a:gridCol w="1038090"/>
                <a:gridCol w="899648"/>
              </a:tblGrid>
              <a:tr h="4094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2015 год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 год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к 2015 году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4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2015-2017 годы"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3 059.2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5 619.3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2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Подпрограмма "Переселение граждан из аварийного жилищного фонда на территории Тонкинского муниципального района Нижегородской области на 2015-2017 годы"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Подпрограмма "Обеспечение жильем молодых семей в Тонкинском муниципальном районе Нижегородской области на 2015-2017 годы"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700.0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285.0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50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Прочие мероприятия в рамках МП "Обеспечение населения Тонкинского муниципального района Нижегородской области доступным и комфортным жильем на 2015-2017 годы"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2 359.2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5 234.3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28" marR="664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285720" y="3214686"/>
            <a:ext cx="8143932" cy="21431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b="1" dirty="0" smtClean="0"/>
              <a:t>Расходы </a:t>
            </a:r>
            <a:r>
              <a:rPr lang="ru-RU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  (тыс. рублей)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593725" y="244475"/>
            <a:ext cx="8027988" cy="6096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МП «Социальная поддержка граждан 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</a:rPr>
              <a:t>Тонкинского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 муниципального района Нижегородской области»</a:t>
            </a: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88"/>
            <a:ext cx="15843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88" y="3213100"/>
            <a:ext cx="2665412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" name="Rectangle 22"/>
          <p:cNvSpPr>
            <a:spLocks noChangeArrowheads="1"/>
          </p:cNvSpPr>
          <p:nvPr/>
        </p:nvSpPr>
        <p:spPr bwMode="auto">
          <a:xfrm>
            <a:off x="357158" y="1071547"/>
            <a:ext cx="4071966" cy="317009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Постановление администрации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Тонкинского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района Нижегородской области от 08.09.2014 года  №482 "Об утверждении муниципальной программы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Тонкинского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района Нижегородской области "Социальная поддержка граждан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Тонкинского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района Нижегородской области на 2015-2017 годы".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муниципальной программы -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уровня и качества жизни отдельных категорий граждан, проживающих на территории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Тонкинского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района.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308531"/>
              </p:ext>
            </p:extLst>
          </p:nvPr>
        </p:nvGraphicFramePr>
        <p:xfrm>
          <a:off x="4643438" y="1142984"/>
          <a:ext cx="4143404" cy="5333165"/>
        </p:xfrm>
        <a:graphic>
          <a:graphicData uri="http://schemas.openxmlformats.org/drawingml/2006/table">
            <a:tbl>
              <a:tblPr/>
              <a:tblGrid>
                <a:gridCol w="3462493"/>
                <a:gridCol w="680911"/>
              </a:tblGrid>
              <a:tr h="5400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Основные индикаторы   достижения цели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и показатели непосредственных результатов  муниципальной программы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7330" marR="37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2015 год</a:t>
                      </a:r>
                    </a:p>
                  </a:txBody>
                  <a:tcPr marL="37330" marR="37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800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Доля граждан, получивших социальные услуги в учреждениях социального обслуживания населения, в общем числе граждан, обратившихся за получением социальных услуг в учреждения социального обслуживания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населения,%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7330" marR="37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95</a:t>
                      </a:r>
                    </a:p>
                  </a:txBody>
                  <a:tcPr marL="37330" marR="37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100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Доля граждан, получивших материальную и натуральную помощь в общем числе граждан, обратившихся за получением материальной и натуральной </a:t>
                      </a:r>
                      <a:r>
                        <a:rPr lang="ru-RU" sz="1200" spc="1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помощи,%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7330" marR="37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98</a:t>
                      </a:r>
                    </a:p>
                  </a:txBody>
                  <a:tcPr marL="37330" marR="37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100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Доля граждан пожилого возраста и инвалидов, семей с детьми, охваченных </a:t>
                      </a:r>
                      <a:r>
                        <a:rPr lang="ru-RU" sz="1200" spc="1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социокультурными</a:t>
                      </a:r>
                      <a:r>
                        <a:rPr lang="ru-RU" sz="1200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мероприятиями, в общем количестве граждан данных категорий и семей с </a:t>
                      </a:r>
                      <a:r>
                        <a:rPr lang="ru-RU" sz="1200" spc="1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детьми,%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7330" marR="37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35</a:t>
                      </a:r>
                    </a:p>
                  </a:txBody>
                  <a:tcPr marL="37330" marR="37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00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Количество граждан, получивших социальные услуги в учреждениях социального обслуживания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населения,чел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37330" marR="37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6000</a:t>
                      </a:r>
                    </a:p>
                  </a:txBody>
                  <a:tcPr marL="37330" marR="37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00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Количество граждан, получивших материальную и натуральную </a:t>
                      </a:r>
                      <a:r>
                        <a:rPr lang="ru-RU" sz="1200" spc="1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помощь,чел</a:t>
                      </a:r>
                      <a:r>
                        <a:rPr lang="ru-RU" sz="1200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7330" marR="37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400</a:t>
                      </a:r>
                    </a:p>
                  </a:txBody>
                  <a:tcPr marL="37330" marR="37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68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Количество граждан пожилого возраста и инвалидов, семей с детьми, охваченных </a:t>
                      </a:r>
                      <a:r>
                        <a:rPr lang="ru-RU" sz="1200" spc="1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социокультурными</a:t>
                      </a:r>
                      <a:r>
                        <a:rPr lang="ru-RU" sz="1200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spc="1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мероприятиями,чел</a:t>
                      </a:r>
                      <a:r>
                        <a:rPr lang="ru-RU" sz="1200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7330" marR="37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1200</a:t>
                      </a:r>
                    </a:p>
                  </a:txBody>
                  <a:tcPr marL="37330" marR="37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57157" y="4214818"/>
          <a:ext cx="4143404" cy="2428891"/>
        </p:xfrm>
        <a:graphic>
          <a:graphicData uri="http://schemas.openxmlformats.org/drawingml/2006/table">
            <a:tbl>
              <a:tblPr/>
              <a:tblGrid>
                <a:gridCol w="2857520"/>
                <a:gridCol w="642942"/>
                <a:gridCol w="642942"/>
              </a:tblGrid>
              <a:tr h="221606">
                <a:tc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2016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35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МП "Социальная поддержка граждан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Тонкинского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муниципального района Нижегородской области на 2015-2017 годы"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3 668,00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3 830,40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4322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"Социальная поддержка семей"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142,00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7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"Старшее поколение и социальная поддержка инвалидов"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3 417,00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3 690,40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7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Подпрограмма "Оказание материальной помощи"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109,00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65,00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6786610" cy="1143008"/>
          </a:xfrm>
        </p:spPr>
        <p:txBody>
          <a:bodyPr>
            <a:noAutofit/>
          </a:bodyPr>
          <a:lstStyle/>
          <a:p>
            <a:r>
              <a:rPr lang="ru-RU" sz="2200" b="1" i="1" dirty="0">
                <a:solidFill>
                  <a:srgbClr val="336600"/>
                </a:solidFill>
              </a:rPr>
              <a:t>Муниципальная программа</a:t>
            </a:r>
            <a:r>
              <a:rPr lang="ru-RU" sz="2200" i="1" dirty="0">
                <a:solidFill>
                  <a:srgbClr val="336600"/>
                </a:solidFill>
              </a:rPr>
              <a:t/>
            </a:r>
            <a:br>
              <a:rPr lang="ru-RU" sz="2200" i="1" dirty="0">
                <a:solidFill>
                  <a:srgbClr val="336600"/>
                </a:solidFill>
              </a:rPr>
            </a:br>
            <a:r>
              <a:rPr lang="ru-RU" sz="2200" b="1" i="1" dirty="0">
                <a:solidFill>
                  <a:srgbClr val="336600"/>
                </a:solidFill>
              </a:rPr>
              <a:t> «Развитие  культуры Тонкинского муниципального района Нижегородской области на 2015-2017 годы» </a:t>
            </a:r>
            <a:endParaRPr lang="ru-RU" sz="2200" i="1" dirty="0">
              <a:solidFill>
                <a:srgbClr val="3366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643050"/>
            <a:ext cx="8429684" cy="4929222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Утверждена</a:t>
            </a:r>
            <a:r>
              <a:rPr lang="ru-RU" sz="2000" b="1" dirty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1400" dirty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постановлением администрации Тонкинского муниципального района  Нижегородской области от 17.09.2014 года  № 504 "Об утверждении муниципальной программы "Развитие культуры Тонкинского муниципального района Нижегородской области на 2015-2017 г.". </a:t>
            </a:r>
            <a:endParaRPr lang="ru-RU" sz="1400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endParaRPr lang="ru-RU" sz="1400" b="1" dirty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создание условий и возможностей для повышения роли культуры в воспитании и просвещении населения Тонкинского муниципального района Нижегородской области в ее лучших традициях и достижениях; сохранение культурного наследия района и единого культурно-информационного пространства; развитие и поддержка социально-значимых программ</a:t>
            </a:r>
            <a:r>
              <a:rPr lang="ru-RU" sz="1400" dirty="0" smtClean="0">
                <a:solidFill>
                  <a:srgbClr val="17594E"/>
                </a:solidFill>
              </a:rPr>
              <a:t>.</a:t>
            </a:r>
          </a:p>
          <a:p>
            <a:r>
              <a:rPr lang="ru-RU" sz="1400" b="1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Муниципальный </a:t>
            </a:r>
            <a:r>
              <a:rPr lang="ru-RU" sz="1400" b="1" dirty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заказчик-координатор программы </a:t>
            </a:r>
            <a:endParaRPr lang="ru-RU" sz="14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Отдел культуры администрации Тонкинского муниципального района Нижегородской области</a:t>
            </a:r>
            <a:r>
              <a:rPr lang="ru-RU" sz="1400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46113" indent="-633413">
              <a:lnSpc>
                <a:spcPts val="1438"/>
              </a:lnSpc>
            </a:pPr>
            <a:endParaRPr lang="ru-RU" sz="14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r>
              <a:rPr lang="ru-RU" sz="1400" b="1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Обеспечение деятельности 5 учреждений культуры – 32 198,3 тыс. рублей </a:t>
            </a:r>
          </a:p>
          <a:p>
            <a:pPr marL="646113" indent="-633413">
              <a:lnSpc>
                <a:spcPts val="1438"/>
              </a:lnSpc>
            </a:pPr>
            <a:endParaRPr lang="ru-RU" sz="14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r>
              <a:rPr lang="ru-RU" sz="1400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              Расходы к уровню 2015 года составляет 88%</a:t>
            </a:r>
            <a:r>
              <a:rPr lang="ru-RU" sz="1400" dirty="0" smtClean="0">
                <a:solidFill>
                  <a:srgbClr val="17594E"/>
                </a:solidFill>
              </a:rPr>
              <a:t>.</a:t>
            </a:r>
            <a:r>
              <a:rPr lang="ru-RU" sz="1400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Сокращен фонд заработной платы, согласованный в Министерстве финансов и текущие расходы, практически нет расходов на иные цели бюджетным учреждениям.</a:t>
            </a:r>
          </a:p>
          <a:p>
            <a:pPr marL="646113" indent="-633413">
              <a:lnSpc>
                <a:spcPts val="1438"/>
              </a:lnSpc>
            </a:pPr>
            <a:endParaRPr lang="ru-RU" sz="14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4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4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4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400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6400" dirty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5600" b="1" dirty="0" smtClean="0">
              <a:solidFill>
                <a:srgbClr val="2692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5600" dirty="0">
              <a:solidFill>
                <a:srgbClr val="2692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56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142852"/>
            <a:ext cx="15716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7554917"/>
              </p:ext>
            </p:extLst>
          </p:nvPr>
        </p:nvGraphicFramePr>
        <p:xfrm>
          <a:off x="-22245" y="-11976"/>
          <a:ext cx="8929719" cy="6715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sz="2400" b="1" i="1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Индикаторы достижения целей и непосредственных</a:t>
            </a:r>
            <a:r>
              <a:rPr lang="ru-RU" sz="2400" i="1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>результатов  муниципальной программы</a:t>
            </a:r>
            <a:r>
              <a:rPr lang="ru-RU" sz="2400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17594E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857232"/>
          <a:ext cx="8858312" cy="5572162"/>
        </p:xfrm>
        <a:graphic>
          <a:graphicData uri="http://schemas.openxmlformats.org/drawingml/2006/table">
            <a:tbl>
              <a:tblPr/>
              <a:tblGrid>
                <a:gridCol w="4358836"/>
                <a:gridCol w="2390347"/>
                <a:gridCol w="2109129"/>
              </a:tblGrid>
              <a:tr h="7637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индикатора достижения целей Программы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Единицы измерения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Значения индикаторов целей Программы по окончании реализации Программы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4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Средняя заработная плата работников культуры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Руб.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14 555,53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Повышение уровня удовлетворенности граждан Тонкинского муниципального района  Нижегородской области качеством предоставления муниципальных услуг.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98,0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 зарегистрированных пользователей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к предыдущему году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9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Библиотечный фонд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к предыдущему году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99,9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публичных библиотек, </a:t>
                      </a:r>
                      <a:r>
                        <a:rPr lang="ru-RU" sz="14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подключенных</a:t>
                      </a: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 сети Интернет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Доля к общему числу библиотек %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 участников клубных формирований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к предыдущему году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97,9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34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Увеличение доли представленных (во всех формах) зрителю музейных предметов в общем количестве музейных предметов основного фонда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Проценты к общему объему основного музейного фонда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34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Увеличение посещаемости МБУК «Народный краеведческий музей»  Тонкинского муниципального района Нижегородской области.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Посещений на 1 жителя в год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Число учащихся дополнительного образования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к предыдущему году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17594E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28290" marR="28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object 2"/>
          <p:cNvSpPr>
            <a:spLocks noChangeArrowheads="1"/>
          </p:cNvSpPr>
          <p:nvPr/>
        </p:nvSpPr>
        <p:spPr bwMode="auto">
          <a:xfrm>
            <a:off x="0" y="835025"/>
            <a:ext cx="2563813" cy="15446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3602" name="object 3"/>
          <p:cNvSpPr>
            <a:spLocks noChangeArrowheads="1"/>
          </p:cNvSpPr>
          <p:nvPr/>
        </p:nvSpPr>
        <p:spPr bwMode="auto">
          <a:xfrm>
            <a:off x="9525" y="915988"/>
            <a:ext cx="2527300" cy="143668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3603" name="object 5"/>
          <p:cNvSpPr>
            <a:spLocks noChangeArrowheads="1"/>
          </p:cNvSpPr>
          <p:nvPr/>
        </p:nvSpPr>
        <p:spPr bwMode="auto">
          <a:xfrm>
            <a:off x="0" y="2365375"/>
            <a:ext cx="2663825" cy="153987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53610" name="Рисунок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50" y="3876675"/>
            <a:ext cx="2517775" cy="17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3000364" y="928671"/>
            <a:ext cx="5500726" cy="26776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  </a:t>
            </a: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остановление администрации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Тонкинского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района Нижегородской области от 23.09.2014 года  №511 "Об утверждении  муниципальной программы "Развитие агропромышленного комплекса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Тонкинского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района Нижегородской области"   до 2020 года.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муниципальной программы: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 обеспечение продовольственной независимости Нижегородской области в параметрах, заданных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Доктриной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продовольственной безопасности Российской Федерации;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создание условий для устойчивого развития сельских территорий;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 обеспечение эпизоотического благополучия в Нижегородской области;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 обеспечение создания условий для реализации государственной программы.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bject 9"/>
          <p:cNvSpPr>
            <a:spLocks noChangeArrowheads="1"/>
          </p:cNvSpPr>
          <p:nvPr/>
        </p:nvSpPr>
        <p:spPr bwMode="auto">
          <a:xfrm>
            <a:off x="642910" y="0"/>
            <a:ext cx="8035925" cy="730250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Times New Roman" pitchFamily="18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928926" y="3571876"/>
          <a:ext cx="5976939" cy="3031598"/>
        </p:xfrm>
        <a:graphic>
          <a:graphicData uri="http://schemas.openxmlformats.org/drawingml/2006/table">
            <a:tbl>
              <a:tblPr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tblPr>
              <a:tblGrid>
                <a:gridCol w="3917514"/>
                <a:gridCol w="725956"/>
                <a:gridCol w="714380"/>
                <a:gridCol w="619089"/>
              </a:tblGrid>
              <a:tr h="5078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муниципальной программы (подпрограммы)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2015 год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2016 год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Рост, 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01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МП "Развитие агропромышленного комплекса </a:t>
                      </a: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Тонкинского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муниципального района Нижегородской области" до 2020 года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22 947,4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17 661,5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77,0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019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Подпрограмма 1 "Развитие сельского хозяйства, пищевой и перерабатывающей промышленности </a:t>
                      </a: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Тонкинского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муниципального района Нижегородской области"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18 433,8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14 067,0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76,3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01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Подпрограмма 3 "Эпизодическое благополучие </a:t>
                      </a: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Тонкинского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муниципального района Нижегородской области " до 2020 года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15,9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18,4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115,7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0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Подпрограмма 4 "Обеспечение реализации муниципальной программы"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4 497,7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3 576,1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79,5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7220" y="188640"/>
            <a:ext cx="8229600" cy="10129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Какие показатели характеризуют наш район в 2015 году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04" y="1700808"/>
            <a:ext cx="4891899" cy="336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70406" y="3679283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Отгрузка товаров собственного производства, выполнено работ и услуг собственными силами – 471 млн. руб.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3057926"/>
            <a:ext cx="3463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Инвестиции в основной капитал- 166 млн. руб.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408622" y="1700808"/>
            <a:ext cx="3374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Площадь района  -1018 кв. км.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42932" y="2204864"/>
            <a:ext cx="3339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Численность населения района - 8174 чел.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5205099"/>
            <a:ext cx="80992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u="none" strike="noStrike" dirty="0" smtClean="0">
                <a:effectLst/>
              </a:rPr>
              <a:t>Муниципальные  образования района:</a:t>
            </a:r>
            <a:r>
              <a:rPr lang="ru-RU" u="none" strike="noStrike" baseline="0" dirty="0" smtClean="0">
                <a:effectLst/>
              </a:rPr>
              <a:t> </a:t>
            </a:r>
          </a:p>
          <a:p>
            <a:pPr fontAlgn="b"/>
            <a:r>
              <a:rPr lang="ru-RU" u="none" strike="noStrike" baseline="0" dirty="0" err="1" smtClean="0">
                <a:effectLst/>
              </a:rPr>
              <a:t>р.п.Тонкино</a:t>
            </a:r>
            <a:r>
              <a:rPr lang="ru-RU" u="none" strike="noStrike" baseline="0" dirty="0" smtClean="0">
                <a:effectLst/>
              </a:rPr>
              <a:t>, </a:t>
            </a:r>
            <a:r>
              <a:rPr lang="ru-RU" u="none" strike="noStrike" baseline="0" dirty="0" err="1" smtClean="0">
                <a:effectLst/>
              </a:rPr>
              <a:t>Пакалевский</a:t>
            </a:r>
            <a:r>
              <a:rPr lang="ru-RU" u="none" strike="noStrike" baseline="0" dirty="0" smtClean="0">
                <a:effectLst/>
              </a:rPr>
              <a:t> сельсовет, </a:t>
            </a:r>
            <a:r>
              <a:rPr lang="ru-RU" u="none" strike="noStrike" baseline="0" dirty="0" err="1" smtClean="0">
                <a:effectLst/>
              </a:rPr>
              <a:t>Большесодомовский</a:t>
            </a:r>
            <a:r>
              <a:rPr lang="ru-RU" u="none" strike="noStrike" baseline="0" dirty="0" smtClean="0">
                <a:effectLst/>
              </a:rPr>
              <a:t> сельсовет, </a:t>
            </a:r>
            <a:r>
              <a:rPr lang="ru-RU" u="none" strike="noStrike" baseline="0" dirty="0" err="1" smtClean="0">
                <a:effectLst/>
              </a:rPr>
              <a:t>Бердниковский</a:t>
            </a:r>
            <a:r>
              <a:rPr lang="ru-RU" u="none" strike="noStrike" baseline="0" dirty="0" smtClean="0">
                <a:effectLst/>
              </a:rPr>
              <a:t> сельсовет, </a:t>
            </a:r>
            <a:r>
              <a:rPr lang="ru-RU" u="none" strike="noStrike" baseline="0" dirty="0" err="1" smtClean="0">
                <a:effectLst/>
              </a:rPr>
              <a:t>Вязовский</a:t>
            </a:r>
            <a:r>
              <a:rPr lang="ru-RU" u="none" strike="noStrike" baseline="0" dirty="0" smtClean="0">
                <a:effectLst/>
              </a:rPr>
              <a:t> сельсовет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6128429"/>
            <a:ext cx="79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dirty="0">
                <a:solidFill>
                  <a:srgbClr val="000000"/>
                </a:solidFill>
              </a:rPr>
              <a:t>Муниципальных учреждений - </a:t>
            </a:r>
            <a:r>
              <a:rPr lang="ru-RU" dirty="0" smtClean="0">
                <a:solidFill>
                  <a:srgbClr val="000000"/>
                </a:solidFill>
              </a:rPr>
              <a:t>41</a:t>
            </a:r>
            <a:endParaRPr lang="ru-RU" dirty="0">
              <a:solidFill>
                <a:srgbClr val="000000"/>
              </a:solidFill>
            </a:endParaRPr>
          </a:p>
          <a:p>
            <a:pPr fontAlgn="b"/>
            <a:r>
              <a:rPr lang="ru-RU" dirty="0">
                <a:solidFill>
                  <a:srgbClr val="000000"/>
                </a:solidFill>
              </a:rPr>
              <a:t>Из них: учреждения образования -  </a:t>
            </a:r>
            <a:r>
              <a:rPr lang="ru-RU" dirty="0" smtClean="0">
                <a:solidFill>
                  <a:srgbClr val="000000"/>
                </a:solidFill>
              </a:rPr>
              <a:t>17, </a:t>
            </a:r>
            <a:r>
              <a:rPr lang="ru-RU" dirty="0">
                <a:solidFill>
                  <a:srgbClr val="000000"/>
                </a:solidFill>
              </a:rPr>
              <a:t>учреждения культуры - </a:t>
            </a:r>
            <a:r>
              <a:rPr lang="ru-RU" dirty="0" smtClean="0">
                <a:solidFill>
                  <a:srgbClr val="000000"/>
                </a:solidFill>
              </a:rPr>
              <a:t>6</a:t>
            </a: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69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9"/>
          <p:cNvSpPr>
            <a:spLocks noChangeArrowheads="1"/>
          </p:cNvSpPr>
          <p:nvPr/>
        </p:nvSpPr>
        <p:spPr bwMode="auto">
          <a:xfrm>
            <a:off x="642910" y="285728"/>
            <a:ext cx="8035925" cy="73025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Times New Roman" pitchFamily="18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785785" y="1142985"/>
          <a:ext cx="4929223" cy="5529915"/>
        </p:xfrm>
        <a:graphic>
          <a:graphicData uri="http://schemas.openxmlformats.org/drawingml/2006/table">
            <a:tbl>
              <a:tblPr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</a:tblPr>
              <a:tblGrid>
                <a:gridCol w="2967399"/>
                <a:gridCol w="1032074"/>
                <a:gridCol w="929750"/>
              </a:tblGrid>
              <a:tr h="345618"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Индикаторы достижения цели и показатели непосредственных результатов  программы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2015 год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 год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596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производства продукции сельского хозяйства в хозяйствах всех категорий (в сопоставимых ценах), %</a:t>
                      </a:r>
                      <a:endParaRPr lang="ru-RU" sz="10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102,3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102,2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404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производства пищевых продуктов, включая напитки, и табака (в сопоставимых ценах),%</a:t>
                      </a:r>
                      <a:endParaRPr lang="ru-RU" sz="10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104,0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104,0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404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физического объема инвестиций в основной капитал сельского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хозяйства,%</a:t>
                      </a:r>
                      <a:endParaRPr lang="ru-RU" sz="10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104,5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104,8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404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физического объема в основной капитал сельского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хозяйства,%</a:t>
                      </a:r>
                      <a:endParaRPr lang="ru-RU" sz="10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104,5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104,8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404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 рентабельности сельскохозяйственных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организаций,%</a:t>
                      </a:r>
                      <a:endParaRPr lang="ru-RU" sz="10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30,7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30,7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404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Среднемесячная номинальная заработная плата в сельском хозяйстве, руб.</a:t>
                      </a:r>
                      <a:endParaRPr lang="ru-RU" sz="10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13000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14000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404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Удельный вес прибыльных  сельскохозяйственных организаций, % </a:t>
                      </a:r>
                      <a:endParaRPr lang="ru-RU" sz="10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9936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Объем отгруженных товаров собственного производства, выполненных работ и услуг собственными силами по виду деятельности "Производство пищевых продуктов, включая напитки", млн.руб.</a:t>
                      </a:r>
                      <a:endParaRPr lang="ru-RU" sz="10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66,3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70,6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6747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Среднемесячная номинальная заработная плата по виду деятельности "Производство пищевых продуктов, включая напитки", руб.</a:t>
                      </a:r>
                      <a:endParaRPr lang="ru-RU" sz="10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17400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19200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404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Валовая продукция сельского хозяйства во всех категориях хозяйств, млн. руб.</a:t>
                      </a:r>
                      <a:endParaRPr lang="ru-RU" sz="10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354,4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377,7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80" marR="339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  <p:sp>
        <p:nvSpPr>
          <p:cNvPr id="11" name="object 18"/>
          <p:cNvSpPr/>
          <p:nvPr/>
        </p:nvSpPr>
        <p:spPr>
          <a:xfrm>
            <a:off x="5857884" y="4214818"/>
            <a:ext cx="3048000" cy="1077218"/>
          </a:xfrm>
          <a:custGeom>
            <a:avLst/>
            <a:gdLst/>
            <a:ahLst/>
            <a:cxnLst/>
            <a:rect l="l" t="t" r="r" b="b"/>
            <a:pathLst>
              <a:path w="3048000" h="1828800">
                <a:moveTo>
                  <a:pt x="2743200" y="0"/>
                </a:moveTo>
                <a:lnTo>
                  <a:pt x="304800" y="0"/>
                </a:lnTo>
                <a:lnTo>
                  <a:pt x="279809" y="1010"/>
                </a:lnTo>
                <a:lnTo>
                  <a:pt x="231572" y="8861"/>
                </a:lnTo>
                <a:lnTo>
                  <a:pt x="186183" y="23961"/>
                </a:lnTo>
                <a:lnTo>
                  <a:pt x="144271" y="45680"/>
                </a:lnTo>
                <a:lnTo>
                  <a:pt x="106464" y="73391"/>
                </a:lnTo>
                <a:lnTo>
                  <a:pt x="73391" y="106464"/>
                </a:lnTo>
                <a:lnTo>
                  <a:pt x="45680" y="144271"/>
                </a:lnTo>
                <a:lnTo>
                  <a:pt x="23961" y="186183"/>
                </a:lnTo>
                <a:lnTo>
                  <a:pt x="8861" y="231572"/>
                </a:lnTo>
                <a:lnTo>
                  <a:pt x="1010" y="279809"/>
                </a:lnTo>
                <a:lnTo>
                  <a:pt x="0" y="304800"/>
                </a:lnTo>
                <a:lnTo>
                  <a:pt x="0" y="1524000"/>
                </a:lnTo>
                <a:lnTo>
                  <a:pt x="3990" y="1573425"/>
                </a:lnTo>
                <a:lnTo>
                  <a:pt x="15544" y="1620316"/>
                </a:lnTo>
                <a:lnTo>
                  <a:pt x="34032" y="1664046"/>
                </a:lnTo>
                <a:lnTo>
                  <a:pt x="58826" y="1703984"/>
                </a:lnTo>
                <a:lnTo>
                  <a:pt x="89296" y="1739503"/>
                </a:lnTo>
                <a:lnTo>
                  <a:pt x="124815" y="1769973"/>
                </a:lnTo>
                <a:lnTo>
                  <a:pt x="164753" y="1794767"/>
                </a:lnTo>
                <a:lnTo>
                  <a:pt x="208483" y="1813255"/>
                </a:lnTo>
                <a:lnTo>
                  <a:pt x="255374" y="1824809"/>
                </a:lnTo>
                <a:lnTo>
                  <a:pt x="304800" y="1828800"/>
                </a:lnTo>
                <a:lnTo>
                  <a:pt x="2743200" y="1828800"/>
                </a:lnTo>
                <a:lnTo>
                  <a:pt x="2792625" y="1824809"/>
                </a:lnTo>
                <a:lnTo>
                  <a:pt x="2839516" y="1813255"/>
                </a:lnTo>
                <a:lnTo>
                  <a:pt x="2883246" y="1794767"/>
                </a:lnTo>
                <a:lnTo>
                  <a:pt x="2923184" y="1769973"/>
                </a:lnTo>
                <a:lnTo>
                  <a:pt x="2958703" y="1739503"/>
                </a:lnTo>
                <a:lnTo>
                  <a:pt x="2989173" y="1703984"/>
                </a:lnTo>
                <a:lnTo>
                  <a:pt x="3013967" y="1664046"/>
                </a:lnTo>
                <a:lnTo>
                  <a:pt x="3032455" y="1620316"/>
                </a:lnTo>
                <a:lnTo>
                  <a:pt x="3044009" y="1573425"/>
                </a:lnTo>
                <a:lnTo>
                  <a:pt x="3048000" y="1524000"/>
                </a:lnTo>
                <a:lnTo>
                  <a:pt x="3048000" y="304800"/>
                </a:lnTo>
                <a:lnTo>
                  <a:pt x="3044009" y="255374"/>
                </a:lnTo>
                <a:lnTo>
                  <a:pt x="3032455" y="208483"/>
                </a:lnTo>
                <a:lnTo>
                  <a:pt x="3013967" y="164753"/>
                </a:lnTo>
                <a:lnTo>
                  <a:pt x="2989173" y="124815"/>
                </a:lnTo>
                <a:lnTo>
                  <a:pt x="2958703" y="89296"/>
                </a:lnTo>
                <a:lnTo>
                  <a:pt x="2923184" y="58826"/>
                </a:lnTo>
                <a:lnTo>
                  <a:pt x="2883246" y="34032"/>
                </a:lnTo>
                <a:lnTo>
                  <a:pt x="2839516" y="15544"/>
                </a:lnTo>
                <a:lnTo>
                  <a:pt x="2792625" y="3990"/>
                </a:lnTo>
                <a:lnTo>
                  <a:pt x="2743200" y="0"/>
                </a:lnTo>
                <a:close/>
              </a:path>
            </a:pathLst>
          </a:custGeom>
          <a:solidFill>
            <a:srgbClr val="9296CF"/>
          </a:solidFill>
        </p:spPr>
        <p:txBody>
          <a:bodyPr wrap="square" lIns="0" tIns="0" rIns="0" bIns="0" rtlCol="0">
            <a:spAutoFit/>
          </a:bodyPr>
          <a:lstStyle/>
          <a:p>
            <a:pPr marL="12700" marR="6350" indent="-6350" algn="ctr">
              <a:lnSpc>
                <a:spcPct val="100000"/>
              </a:lnSpc>
            </a:pPr>
            <a:r>
              <a:rPr lang="ru-RU" sz="1400" b="1" spc="-15" dirty="0" smtClean="0">
                <a:latin typeface="Arial"/>
                <a:cs typeface="Arial"/>
              </a:rPr>
              <a:t>С</a:t>
            </a:r>
            <a:r>
              <a:rPr lang="ru-RU" sz="1400" b="1" spc="-50" dirty="0" smtClean="0">
                <a:latin typeface="Arial"/>
                <a:cs typeface="Arial"/>
              </a:rPr>
              <a:t>о</a:t>
            </a:r>
            <a:r>
              <a:rPr lang="ru-RU" sz="1400" b="1" spc="-10" dirty="0" smtClean="0">
                <a:latin typeface="Arial"/>
                <a:cs typeface="Arial"/>
              </a:rPr>
              <a:t>хра</a:t>
            </a:r>
            <a:r>
              <a:rPr lang="ru-RU" sz="1400" b="1" spc="-20" dirty="0" smtClean="0">
                <a:latin typeface="Arial"/>
                <a:cs typeface="Arial"/>
              </a:rPr>
              <a:t>н</a:t>
            </a:r>
            <a:r>
              <a:rPr lang="ru-RU" sz="1400" b="1" spc="-15" dirty="0" smtClean="0">
                <a:latin typeface="Arial"/>
                <a:cs typeface="Arial"/>
              </a:rPr>
              <a:t>ены</a:t>
            </a:r>
            <a:r>
              <a:rPr lang="ru-RU" sz="1400" b="1" spc="-5" dirty="0" smtClean="0">
                <a:latin typeface="Arial"/>
                <a:cs typeface="Arial"/>
              </a:rPr>
              <a:t> </a:t>
            </a:r>
            <a:r>
              <a:rPr lang="ru-RU" sz="1400" b="1" spc="-40" dirty="0" smtClean="0">
                <a:latin typeface="Arial"/>
                <a:cs typeface="Arial"/>
              </a:rPr>
              <a:t>о</a:t>
            </a:r>
            <a:r>
              <a:rPr lang="ru-RU" sz="1400" b="1" spc="-10" dirty="0" smtClean="0">
                <a:latin typeface="Arial"/>
                <a:cs typeface="Arial"/>
              </a:rPr>
              <a:t>сн</a:t>
            </a:r>
            <a:r>
              <a:rPr lang="ru-RU" sz="1400" b="1" spc="-20" dirty="0" smtClean="0">
                <a:latin typeface="Arial"/>
                <a:cs typeface="Arial"/>
              </a:rPr>
              <a:t>о</a:t>
            </a:r>
            <a:r>
              <a:rPr lang="ru-RU" sz="1400" b="1" spc="-15" dirty="0" smtClean="0">
                <a:latin typeface="Arial"/>
                <a:cs typeface="Arial"/>
              </a:rPr>
              <a:t>вные</a:t>
            </a:r>
            <a:r>
              <a:rPr lang="ru-RU" sz="1400" b="1" spc="-10" dirty="0" smtClean="0">
                <a:latin typeface="Arial"/>
                <a:cs typeface="Arial"/>
              </a:rPr>
              <a:t> ви</a:t>
            </a:r>
            <a:r>
              <a:rPr lang="ru-RU" sz="1400" b="1" spc="-20" dirty="0" smtClean="0">
                <a:latin typeface="Arial"/>
                <a:cs typeface="Arial"/>
              </a:rPr>
              <a:t>д</a:t>
            </a:r>
            <a:r>
              <a:rPr lang="ru-RU" sz="1400" b="1" spc="-15" dirty="0" smtClean="0">
                <a:latin typeface="Arial"/>
                <a:cs typeface="Arial"/>
              </a:rPr>
              <a:t>ы</a:t>
            </a:r>
            <a:r>
              <a:rPr lang="ru-RU" sz="1400" b="1" spc="10" dirty="0" smtClean="0">
                <a:latin typeface="Arial"/>
                <a:cs typeface="Arial"/>
              </a:rPr>
              <a:t> </a:t>
            </a:r>
            <a:r>
              <a:rPr lang="ru-RU" sz="1400" b="1" spc="-45" dirty="0" smtClean="0">
                <a:latin typeface="Arial"/>
                <a:cs typeface="Arial"/>
              </a:rPr>
              <a:t>г</a:t>
            </a:r>
            <a:r>
              <a:rPr lang="ru-RU" sz="1400" b="1" spc="-40" dirty="0" smtClean="0">
                <a:latin typeface="Arial"/>
                <a:cs typeface="Arial"/>
              </a:rPr>
              <a:t>о</a:t>
            </a:r>
            <a:r>
              <a:rPr lang="ru-RU" sz="1400" b="1" spc="-10" dirty="0" smtClean="0">
                <a:latin typeface="Arial"/>
                <a:cs typeface="Arial"/>
              </a:rPr>
              <a:t>с</a:t>
            </a:r>
            <a:r>
              <a:rPr lang="ru-RU" sz="1400" b="1" spc="-85" dirty="0" smtClean="0">
                <a:latin typeface="Arial"/>
                <a:cs typeface="Arial"/>
              </a:rPr>
              <a:t>у</a:t>
            </a:r>
            <a:r>
              <a:rPr lang="ru-RU" sz="1400" b="1" spc="-20" dirty="0" smtClean="0">
                <a:latin typeface="Arial"/>
                <a:cs typeface="Arial"/>
              </a:rPr>
              <a:t>д</a:t>
            </a:r>
            <a:r>
              <a:rPr lang="ru-RU" sz="1400" b="1" spc="-10" dirty="0" smtClean="0">
                <a:latin typeface="Arial"/>
                <a:cs typeface="Arial"/>
              </a:rPr>
              <a:t>ар</a:t>
            </a:r>
            <a:r>
              <a:rPr lang="ru-RU" sz="1400" b="1" spc="-5" dirty="0" smtClean="0">
                <a:latin typeface="Arial"/>
                <a:cs typeface="Arial"/>
              </a:rPr>
              <a:t>с</a:t>
            </a:r>
            <a:r>
              <a:rPr lang="ru-RU" sz="1400" b="1" spc="-25" dirty="0" smtClean="0">
                <a:latin typeface="Arial"/>
                <a:cs typeface="Arial"/>
              </a:rPr>
              <a:t>т</a:t>
            </a:r>
            <a:r>
              <a:rPr lang="ru-RU" sz="1400" b="1" spc="-35" dirty="0" smtClean="0">
                <a:latin typeface="Arial"/>
                <a:cs typeface="Arial"/>
              </a:rPr>
              <a:t>в</a:t>
            </a:r>
            <a:r>
              <a:rPr lang="ru-RU" sz="1400" b="1" spc="-10" dirty="0" smtClean="0">
                <a:latin typeface="Arial"/>
                <a:cs typeface="Arial"/>
              </a:rPr>
              <a:t>е</a:t>
            </a:r>
            <a:r>
              <a:rPr lang="ru-RU" sz="1400" b="1" spc="-5" dirty="0" smtClean="0">
                <a:latin typeface="Arial"/>
                <a:cs typeface="Arial"/>
              </a:rPr>
              <a:t>н</a:t>
            </a:r>
            <a:r>
              <a:rPr lang="ru-RU" sz="1400" b="1" spc="-10" dirty="0" smtClean="0">
                <a:latin typeface="Arial"/>
                <a:cs typeface="Arial"/>
              </a:rPr>
              <a:t>н</a:t>
            </a:r>
            <a:r>
              <a:rPr lang="ru-RU" sz="1400" b="1" spc="-20" dirty="0" smtClean="0">
                <a:latin typeface="Arial"/>
                <a:cs typeface="Arial"/>
              </a:rPr>
              <a:t>о</a:t>
            </a:r>
            <a:r>
              <a:rPr lang="ru-RU" sz="1400" b="1" spc="-10" dirty="0" smtClean="0">
                <a:latin typeface="Arial"/>
                <a:cs typeface="Arial"/>
              </a:rPr>
              <a:t>й п</a:t>
            </a:r>
            <a:r>
              <a:rPr lang="ru-RU" sz="1400" b="1" spc="-45" dirty="0" smtClean="0">
                <a:latin typeface="Arial"/>
                <a:cs typeface="Arial"/>
              </a:rPr>
              <a:t>о</a:t>
            </a:r>
            <a:r>
              <a:rPr lang="ru-RU" sz="1400" b="1" spc="-20" dirty="0" smtClean="0">
                <a:latin typeface="Arial"/>
                <a:cs typeface="Arial"/>
              </a:rPr>
              <a:t>дд</a:t>
            </a:r>
            <a:r>
              <a:rPr lang="ru-RU" sz="1400" b="1" spc="-10" dirty="0" smtClean="0">
                <a:latin typeface="Arial"/>
                <a:cs typeface="Arial"/>
              </a:rPr>
              <a:t>е</a:t>
            </a:r>
            <a:r>
              <a:rPr lang="ru-RU" sz="1400" b="1" spc="-40" dirty="0" smtClean="0">
                <a:latin typeface="Arial"/>
                <a:cs typeface="Arial"/>
              </a:rPr>
              <a:t>р</a:t>
            </a:r>
            <a:r>
              <a:rPr lang="ru-RU" sz="1400" b="1" spc="-10" dirty="0" smtClean="0">
                <a:latin typeface="Arial"/>
                <a:cs typeface="Arial"/>
              </a:rPr>
              <a:t>жки сельс</a:t>
            </a:r>
            <a:r>
              <a:rPr lang="ru-RU" sz="1400" b="1" spc="-30" dirty="0" smtClean="0">
                <a:latin typeface="Arial"/>
                <a:cs typeface="Arial"/>
              </a:rPr>
              <a:t>к</a:t>
            </a:r>
            <a:r>
              <a:rPr lang="ru-RU" sz="1400" b="1" spc="-50" dirty="0" smtClean="0">
                <a:latin typeface="Arial"/>
                <a:cs typeface="Arial"/>
              </a:rPr>
              <a:t>ох</a:t>
            </a:r>
            <a:r>
              <a:rPr lang="ru-RU" sz="1400" b="1" spc="-40" dirty="0" smtClean="0">
                <a:latin typeface="Arial"/>
                <a:cs typeface="Arial"/>
              </a:rPr>
              <a:t>о</a:t>
            </a:r>
            <a:r>
              <a:rPr lang="ru-RU" sz="1400" b="1" spc="-10" dirty="0" smtClean="0">
                <a:latin typeface="Arial"/>
                <a:cs typeface="Arial"/>
              </a:rPr>
              <a:t>зяйс</a:t>
            </a:r>
            <a:r>
              <a:rPr lang="ru-RU" sz="1400" b="1" spc="-25" dirty="0" smtClean="0">
                <a:latin typeface="Arial"/>
                <a:cs typeface="Arial"/>
              </a:rPr>
              <a:t>т</a:t>
            </a:r>
            <a:r>
              <a:rPr lang="ru-RU" sz="1400" b="1" spc="-35" dirty="0" smtClean="0">
                <a:latin typeface="Arial"/>
                <a:cs typeface="Arial"/>
              </a:rPr>
              <a:t>в</a:t>
            </a:r>
            <a:r>
              <a:rPr lang="ru-RU" sz="1400" b="1" spc="-10" dirty="0" smtClean="0">
                <a:latin typeface="Arial"/>
                <a:cs typeface="Arial"/>
              </a:rPr>
              <a:t>ен</a:t>
            </a:r>
            <a:r>
              <a:rPr lang="ru-RU" sz="1400" b="1" spc="-20" dirty="0" smtClean="0">
                <a:latin typeface="Arial"/>
                <a:cs typeface="Arial"/>
              </a:rPr>
              <a:t>н</a:t>
            </a:r>
            <a:r>
              <a:rPr lang="ru-RU" sz="1400" b="1" spc="-10" dirty="0" smtClean="0">
                <a:latin typeface="Arial"/>
                <a:cs typeface="Arial"/>
              </a:rPr>
              <a:t>о</a:t>
            </a:r>
            <a:r>
              <a:rPr lang="ru-RU" sz="1400" b="1" spc="-45" dirty="0" smtClean="0">
                <a:latin typeface="Arial"/>
                <a:cs typeface="Arial"/>
              </a:rPr>
              <a:t>г</a:t>
            </a:r>
            <a:r>
              <a:rPr lang="ru-RU" sz="1400" b="1" spc="-10" dirty="0" smtClean="0">
                <a:latin typeface="Arial"/>
                <a:cs typeface="Arial"/>
              </a:rPr>
              <a:t>о п</a:t>
            </a:r>
            <a:r>
              <a:rPr lang="ru-RU" sz="1400" b="1" spc="-20" dirty="0" smtClean="0">
                <a:latin typeface="Arial"/>
                <a:cs typeface="Arial"/>
              </a:rPr>
              <a:t>р</a:t>
            </a:r>
            <a:r>
              <a:rPr lang="ru-RU" sz="1400" b="1" spc="-10" dirty="0" smtClean="0">
                <a:latin typeface="Arial"/>
                <a:cs typeface="Arial"/>
              </a:rPr>
              <a:t>оиз</a:t>
            </a:r>
            <a:r>
              <a:rPr lang="ru-RU" sz="1400" b="1" spc="-35" dirty="0" smtClean="0">
                <a:latin typeface="Arial"/>
                <a:cs typeface="Arial"/>
              </a:rPr>
              <a:t>в</a:t>
            </a:r>
            <a:r>
              <a:rPr lang="ru-RU" sz="1400" b="1" spc="-40" dirty="0" smtClean="0">
                <a:latin typeface="Arial"/>
                <a:cs typeface="Arial"/>
              </a:rPr>
              <a:t>о</a:t>
            </a:r>
            <a:r>
              <a:rPr lang="ru-RU" sz="1400" b="1" spc="-45" dirty="0" smtClean="0">
                <a:latin typeface="Arial"/>
                <a:cs typeface="Arial"/>
              </a:rPr>
              <a:t>д</a:t>
            </a:r>
            <a:r>
              <a:rPr lang="ru-RU" sz="1400" b="1" spc="-10" dirty="0" smtClean="0">
                <a:latin typeface="Arial"/>
                <a:cs typeface="Arial"/>
              </a:rPr>
              <a:t>с</a:t>
            </a:r>
            <a:r>
              <a:rPr lang="ru-RU" sz="1400" b="1" spc="-25" dirty="0" smtClean="0">
                <a:latin typeface="Arial"/>
                <a:cs typeface="Arial"/>
              </a:rPr>
              <a:t>т</a:t>
            </a:r>
            <a:r>
              <a:rPr lang="ru-RU" sz="1400" b="1" spc="-35" dirty="0" smtClean="0">
                <a:latin typeface="Arial"/>
                <a:cs typeface="Arial"/>
              </a:rPr>
              <a:t>в</a:t>
            </a:r>
            <a:r>
              <a:rPr lang="ru-RU" sz="1400" b="1" dirty="0" smtClean="0">
                <a:latin typeface="Arial"/>
                <a:cs typeface="Arial"/>
              </a:rPr>
              <a:t>а</a:t>
            </a:r>
            <a:r>
              <a:rPr lang="ru-RU" sz="1400" b="1" spc="-5" dirty="0" smtClean="0">
                <a:latin typeface="Arial"/>
                <a:cs typeface="Arial"/>
              </a:rPr>
              <a:t>, </a:t>
            </a:r>
            <a:r>
              <a:rPr lang="ru-RU" sz="1400" b="1" spc="-20" dirty="0" smtClean="0">
                <a:latin typeface="Arial"/>
                <a:cs typeface="Arial"/>
              </a:rPr>
              <a:t>д</a:t>
            </a:r>
            <a:r>
              <a:rPr lang="ru-RU" sz="1400" b="1" spc="-10" dirty="0" smtClean="0">
                <a:latin typeface="Arial"/>
                <a:cs typeface="Arial"/>
              </a:rPr>
              <a:t>ейс</a:t>
            </a:r>
            <a:r>
              <a:rPr lang="ru-RU" sz="1400" b="1" spc="-20" dirty="0" smtClean="0">
                <a:latin typeface="Arial"/>
                <a:cs typeface="Arial"/>
              </a:rPr>
              <a:t>т</a:t>
            </a:r>
            <a:r>
              <a:rPr lang="ru-RU" sz="1400" b="1" spc="-45" dirty="0" smtClean="0">
                <a:latin typeface="Arial"/>
                <a:cs typeface="Arial"/>
              </a:rPr>
              <a:t>в</a:t>
            </a:r>
            <a:r>
              <a:rPr lang="ru-RU" sz="1400" b="1" spc="-50" dirty="0" smtClean="0">
                <a:latin typeface="Arial"/>
                <a:cs typeface="Arial"/>
              </a:rPr>
              <a:t>у</a:t>
            </a:r>
            <a:r>
              <a:rPr lang="ru-RU" sz="1400" b="1" dirty="0" smtClean="0">
                <a:latin typeface="Arial"/>
                <a:cs typeface="Arial"/>
              </a:rPr>
              <a:t>ю</a:t>
            </a:r>
            <a:r>
              <a:rPr lang="ru-RU" sz="1400" b="1" spc="-30" dirty="0" smtClean="0">
                <a:latin typeface="Arial"/>
                <a:cs typeface="Arial"/>
              </a:rPr>
              <a:t>щ</a:t>
            </a:r>
            <a:r>
              <a:rPr lang="ru-RU" sz="1400" b="1" spc="-10" dirty="0" smtClean="0">
                <a:latin typeface="Arial"/>
                <a:cs typeface="Arial"/>
              </a:rPr>
              <a:t>ие</a:t>
            </a:r>
            <a:r>
              <a:rPr lang="ru-RU" sz="1400" b="1" spc="70" dirty="0" smtClean="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в</a:t>
            </a:r>
            <a:r>
              <a:rPr lang="ru-RU" sz="1400" b="1" spc="10" dirty="0" smtClean="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2015</a:t>
            </a:r>
            <a:r>
              <a:rPr lang="ru-RU" sz="1400" b="1" spc="-5" dirty="0" smtClean="0">
                <a:latin typeface="Arial"/>
                <a:cs typeface="Arial"/>
              </a:rPr>
              <a:t> </a:t>
            </a:r>
            <a:r>
              <a:rPr lang="ru-RU" sz="1400" b="1" spc="-40" dirty="0" smtClean="0">
                <a:latin typeface="Arial"/>
                <a:cs typeface="Arial"/>
              </a:rPr>
              <a:t>го</a:t>
            </a:r>
            <a:r>
              <a:rPr lang="ru-RU" sz="1400" b="1" dirty="0" smtClean="0">
                <a:latin typeface="Arial"/>
                <a:cs typeface="Arial"/>
              </a:rPr>
              <a:t>д</a:t>
            </a:r>
            <a:r>
              <a:rPr lang="ru-RU" sz="1400" b="1" spc="-10" dirty="0" smtClean="0">
                <a:latin typeface="Arial"/>
                <a:cs typeface="Arial"/>
              </a:rPr>
              <a:t>у</a:t>
            </a:r>
            <a:endParaRPr lang="ru-RU" sz="1400" dirty="0">
              <a:latin typeface="Arial"/>
              <a:cs typeface="Arial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00760" y="1785926"/>
            <a:ext cx="2714612" cy="116955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2700" marR="6350" indent="2540" algn="ctr">
              <a:lnSpc>
                <a:spcPct val="100000"/>
              </a:lnSpc>
            </a:pPr>
            <a:r>
              <a:rPr lang="ru-RU" sz="1400" b="1" spc="-15" dirty="0" smtClean="0">
                <a:latin typeface="Arial"/>
                <a:cs typeface="Arial"/>
              </a:rPr>
              <a:t>На</a:t>
            </a:r>
            <a:r>
              <a:rPr lang="ru-RU" sz="1400" b="1" spc="-5" dirty="0" smtClean="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п</a:t>
            </a:r>
            <a:r>
              <a:rPr lang="ru-RU" sz="1400" b="1" spc="-45" dirty="0" smtClean="0">
                <a:latin typeface="Arial"/>
                <a:cs typeface="Arial"/>
              </a:rPr>
              <a:t>о</a:t>
            </a:r>
            <a:r>
              <a:rPr lang="ru-RU" sz="1400" b="1" spc="-20" dirty="0" smtClean="0">
                <a:latin typeface="Arial"/>
                <a:cs typeface="Arial"/>
              </a:rPr>
              <a:t>дд</a:t>
            </a:r>
            <a:r>
              <a:rPr lang="ru-RU" sz="1400" b="1" spc="-10" dirty="0" smtClean="0">
                <a:latin typeface="Arial"/>
                <a:cs typeface="Arial"/>
              </a:rPr>
              <a:t>е</a:t>
            </a:r>
            <a:r>
              <a:rPr lang="ru-RU" sz="1400" b="1" spc="-40" dirty="0" smtClean="0">
                <a:latin typeface="Arial"/>
                <a:cs typeface="Arial"/>
              </a:rPr>
              <a:t>р</a:t>
            </a:r>
            <a:r>
              <a:rPr lang="ru-RU" sz="1400" b="1" spc="-15" dirty="0" smtClean="0">
                <a:latin typeface="Arial"/>
                <a:cs typeface="Arial"/>
              </a:rPr>
              <a:t>ж</a:t>
            </a:r>
            <a:r>
              <a:rPr lang="ru-RU" sz="1400" b="1" dirty="0" smtClean="0">
                <a:latin typeface="Arial"/>
                <a:cs typeface="Arial"/>
              </a:rPr>
              <a:t>к</a:t>
            </a:r>
            <a:r>
              <a:rPr lang="ru-RU" sz="1400" b="1" spc="-10" dirty="0" smtClean="0">
                <a:latin typeface="Arial"/>
                <a:cs typeface="Arial"/>
              </a:rPr>
              <a:t>у</a:t>
            </a:r>
            <a:r>
              <a:rPr lang="ru-RU" sz="1400" b="1" spc="20" dirty="0" smtClean="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сельс</a:t>
            </a:r>
            <a:r>
              <a:rPr lang="ru-RU" sz="1400" b="1" spc="-30" dirty="0" smtClean="0">
                <a:latin typeface="Arial"/>
                <a:cs typeface="Arial"/>
              </a:rPr>
              <a:t>к</a:t>
            </a:r>
            <a:r>
              <a:rPr lang="ru-RU" sz="1400" b="1" spc="-10" dirty="0" smtClean="0">
                <a:latin typeface="Arial"/>
                <a:cs typeface="Arial"/>
              </a:rPr>
              <a:t>о</a:t>
            </a:r>
            <a:r>
              <a:rPr lang="ru-RU" sz="1400" b="1" spc="-45" dirty="0" smtClean="0">
                <a:latin typeface="Arial"/>
                <a:cs typeface="Arial"/>
              </a:rPr>
              <a:t>г</a:t>
            </a:r>
            <a:r>
              <a:rPr lang="ru-RU" sz="1400" b="1" spc="-10" dirty="0" smtClean="0">
                <a:latin typeface="Arial"/>
                <a:cs typeface="Arial"/>
              </a:rPr>
              <a:t>о</a:t>
            </a:r>
            <a:r>
              <a:rPr lang="ru-RU" sz="1400" b="1" spc="-5" dirty="0" smtClean="0">
                <a:latin typeface="Arial"/>
                <a:cs typeface="Arial"/>
              </a:rPr>
              <a:t> </a:t>
            </a:r>
            <a:r>
              <a:rPr lang="ru-RU" sz="1400" b="1" spc="-50" dirty="0" smtClean="0">
                <a:latin typeface="Arial"/>
                <a:cs typeface="Arial"/>
              </a:rPr>
              <a:t>х</a:t>
            </a:r>
            <a:r>
              <a:rPr lang="ru-RU" sz="1400" b="1" spc="-40" dirty="0" smtClean="0">
                <a:latin typeface="Arial"/>
                <a:cs typeface="Arial"/>
              </a:rPr>
              <a:t>о</a:t>
            </a:r>
            <a:r>
              <a:rPr lang="ru-RU" sz="1400" b="1" spc="-10" dirty="0" smtClean="0">
                <a:latin typeface="Arial"/>
                <a:cs typeface="Arial"/>
              </a:rPr>
              <a:t>зяйс</a:t>
            </a:r>
            <a:r>
              <a:rPr lang="ru-RU" sz="1400" b="1" spc="-25" dirty="0" smtClean="0">
                <a:latin typeface="Arial"/>
                <a:cs typeface="Arial"/>
              </a:rPr>
              <a:t>т</a:t>
            </a:r>
            <a:r>
              <a:rPr lang="ru-RU" sz="1400" b="1" spc="-35" dirty="0" smtClean="0">
                <a:latin typeface="Arial"/>
                <a:cs typeface="Arial"/>
              </a:rPr>
              <a:t>в</a:t>
            </a:r>
            <a:r>
              <a:rPr lang="ru-RU" sz="1400" b="1" spc="-10" dirty="0" smtClean="0">
                <a:latin typeface="Arial"/>
                <a:cs typeface="Arial"/>
              </a:rPr>
              <a:t>а,</a:t>
            </a:r>
            <a:r>
              <a:rPr lang="ru-RU" sz="1400" b="1" spc="45" dirty="0" smtClean="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пи</a:t>
            </a:r>
            <a:r>
              <a:rPr lang="ru-RU" sz="1400" b="1" spc="-55" dirty="0" smtClean="0">
                <a:latin typeface="Arial"/>
                <a:cs typeface="Arial"/>
              </a:rPr>
              <a:t>щ</a:t>
            </a:r>
            <a:r>
              <a:rPr lang="ru-RU" sz="1400" b="1" spc="-10" dirty="0" smtClean="0">
                <a:latin typeface="Arial"/>
                <a:cs typeface="Arial"/>
              </a:rPr>
              <a:t>е</a:t>
            </a:r>
            <a:r>
              <a:rPr lang="ru-RU" sz="1400" b="1" spc="-35" dirty="0" smtClean="0">
                <a:latin typeface="Arial"/>
                <a:cs typeface="Arial"/>
              </a:rPr>
              <a:t>в</a:t>
            </a:r>
            <a:r>
              <a:rPr lang="ru-RU" sz="1400" b="1" spc="-10" dirty="0" smtClean="0">
                <a:latin typeface="Arial"/>
                <a:cs typeface="Arial"/>
              </a:rPr>
              <a:t>ой</a:t>
            </a:r>
            <a:r>
              <a:rPr lang="ru-RU" sz="1400" b="1" spc="65" dirty="0" smtClean="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и пе</a:t>
            </a:r>
            <a:r>
              <a:rPr lang="ru-RU" sz="1400" b="1" spc="-20" dirty="0" smtClean="0">
                <a:latin typeface="Arial"/>
                <a:cs typeface="Arial"/>
              </a:rPr>
              <a:t>р</a:t>
            </a:r>
            <a:r>
              <a:rPr lang="ru-RU" sz="1400" b="1" spc="-10" dirty="0" smtClean="0">
                <a:latin typeface="Arial"/>
                <a:cs typeface="Arial"/>
              </a:rPr>
              <a:t>ераба</a:t>
            </a:r>
            <a:r>
              <a:rPr lang="ru-RU" sz="1400" b="1" spc="-30" dirty="0" smtClean="0">
                <a:latin typeface="Arial"/>
                <a:cs typeface="Arial"/>
              </a:rPr>
              <a:t>т</a:t>
            </a:r>
            <a:r>
              <a:rPr lang="ru-RU" sz="1400" b="1" spc="-15" dirty="0" smtClean="0">
                <a:latin typeface="Arial"/>
                <a:cs typeface="Arial"/>
              </a:rPr>
              <a:t>ы</a:t>
            </a:r>
            <a:r>
              <a:rPr lang="ru-RU" sz="1400" b="1" spc="-35" dirty="0" smtClean="0">
                <a:latin typeface="Arial"/>
                <a:cs typeface="Arial"/>
              </a:rPr>
              <a:t>в</a:t>
            </a:r>
            <a:r>
              <a:rPr lang="ru-RU" sz="1400" b="1" spc="-10" dirty="0" smtClean="0">
                <a:latin typeface="Arial"/>
                <a:cs typeface="Arial"/>
              </a:rPr>
              <a:t>а</a:t>
            </a:r>
            <a:r>
              <a:rPr lang="ru-RU" sz="1400" b="1" dirty="0" smtClean="0">
                <a:latin typeface="Arial"/>
                <a:cs typeface="Arial"/>
              </a:rPr>
              <a:t>ю</a:t>
            </a:r>
            <a:r>
              <a:rPr lang="ru-RU" sz="1400" b="1" spc="-55" dirty="0" smtClean="0">
                <a:latin typeface="Arial"/>
                <a:cs typeface="Arial"/>
              </a:rPr>
              <a:t>щ</a:t>
            </a:r>
            <a:r>
              <a:rPr lang="ru-RU" sz="1400" b="1" spc="-10" dirty="0" smtClean="0">
                <a:latin typeface="Arial"/>
                <a:cs typeface="Arial"/>
              </a:rPr>
              <a:t>ей п</a:t>
            </a:r>
            <a:r>
              <a:rPr lang="ru-RU" sz="1400" b="1" spc="-20" dirty="0" smtClean="0">
                <a:latin typeface="Arial"/>
                <a:cs typeface="Arial"/>
              </a:rPr>
              <a:t>р</a:t>
            </a:r>
            <a:r>
              <a:rPr lang="ru-RU" sz="1400" b="1" spc="-40" dirty="0" smtClean="0">
                <a:latin typeface="Arial"/>
                <a:cs typeface="Arial"/>
              </a:rPr>
              <a:t>о</a:t>
            </a:r>
            <a:r>
              <a:rPr lang="ru-RU" sz="1400" b="1" spc="-20" dirty="0" smtClean="0">
                <a:latin typeface="Arial"/>
                <a:cs typeface="Arial"/>
              </a:rPr>
              <a:t>м</a:t>
            </a:r>
            <a:r>
              <a:rPr lang="ru-RU" sz="1400" b="1" spc="-15" dirty="0" smtClean="0">
                <a:latin typeface="Arial"/>
                <a:cs typeface="Arial"/>
              </a:rPr>
              <a:t>ы</a:t>
            </a:r>
            <a:r>
              <a:rPr lang="ru-RU" sz="1400" b="1" spc="-40" dirty="0" smtClean="0">
                <a:latin typeface="Arial"/>
                <a:cs typeface="Arial"/>
              </a:rPr>
              <a:t>ш</a:t>
            </a:r>
            <a:r>
              <a:rPr lang="ru-RU" sz="1400" b="1" spc="-45" dirty="0" smtClean="0">
                <a:latin typeface="Arial"/>
                <a:cs typeface="Arial"/>
              </a:rPr>
              <a:t>л</a:t>
            </a:r>
            <a:r>
              <a:rPr lang="ru-RU" sz="1400" b="1" spc="-10" dirty="0" smtClean="0">
                <a:latin typeface="Arial"/>
                <a:cs typeface="Arial"/>
              </a:rPr>
              <a:t>ен</a:t>
            </a:r>
            <a:r>
              <a:rPr lang="ru-RU" sz="1400" b="1" spc="-20" dirty="0" smtClean="0">
                <a:latin typeface="Arial"/>
                <a:cs typeface="Arial"/>
              </a:rPr>
              <a:t>н</a:t>
            </a:r>
            <a:r>
              <a:rPr lang="ru-RU" sz="1400" b="1" spc="-40" dirty="0" smtClean="0">
                <a:latin typeface="Arial"/>
                <a:cs typeface="Arial"/>
              </a:rPr>
              <a:t>о</a:t>
            </a:r>
            <a:r>
              <a:rPr lang="ru-RU" sz="1400" b="1" dirty="0" smtClean="0">
                <a:latin typeface="Arial"/>
                <a:cs typeface="Arial"/>
              </a:rPr>
              <a:t>с</a:t>
            </a:r>
            <a:r>
              <a:rPr lang="ru-RU" sz="1400" b="1" spc="-10" dirty="0" smtClean="0">
                <a:latin typeface="Arial"/>
                <a:cs typeface="Arial"/>
              </a:rPr>
              <a:t>ти</a:t>
            </a:r>
            <a:r>
              <a:rPr lang="ru-RU" sz="1400" b="1" spc="70" dirty="0" smtClean="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в</a:t>
            </a:r>
            <a:r>
              <a:rPr lang="ru-RU" sz="1400" b="1" spc="10" dirty="0" smtClean="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2016</a:t>
            </a:r>
            <a:r>
              <a:rPr lang="ru-RU" sz="1400" b="1" spc="-5" dirty="0" smtClean="0">
                <a:latin typeface="Arial"/>
                <a:cs typeface="Arial"/>
              </a:rPr>
              <a:t> </a:t>
            </a:r>
            <a:r>
              <a:rPr lang="ru-RU" sz="1400" b="1" spc="-45" dirty="0" smtClean="0">
                <a:latin typeface="Arial"/>
                <a:cs typeface="Arial"/>
              </a:rPr>
              <a:t>г</a:t>
            </a:r>
            <a:r>
              <a:rPr lang="ru-RU" sz="1400" b="1" spc="-40" dirty="0" smtClean="0">
                <a:latin typeface="Arial"/>
                <a:cs typeface="Arial"/>
              </a:rPr>
              <a:t>о</a:t>
            </a:r>
            <a:r>
              <a:rPr lang="ru-RU" sz="1400" b="1" dirty="0" smtClean="0">
                <a:latin typeface="Arial"/>
                <a:cs typeface="Arial"/>
              </a:rPr>
              <a:t>д</a:t>
            </a:r>
            <a:r>
              <a:rPr lang="ru-RU" sz="1400" b="1" spc="-10" dirty="0" smtClean="0">
                <a:latin typeface="Arial"/>
                <a:cs typeface="Arial"/>
              </a:rPr>
              <a:t>у</a:t>
            </a:r>
            <a:r>
              <a:rPr lang="ru-RU" sz="1400" b="1" spc="10" dirty="0" smtClean="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–</a:t>
            </a:r>
            <a:r>
              <a:rPr lang="ru-RU" sz="1400" b="1" spc="10" dirty="0" smtClean="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14</a:t>
            </a:r>
            <a:r>
              <a:rPr lang="ru-RU" sz="1400" b="1" spc="10" dirty="0" smtClean="0">
                <a:latin typeface="Arial"/>
                <a:cs typeface="Arial"/>
              </a:rPr>
              <a:t> </a:t>
            </a:r>
            <a:r>
              <a:rPr lang="ru-RU" sz="1400" b="1" spc="-20" dirty="0" smtClean="0">
                <a:latin typeface="Arial"/>
                <a:cs typeface="Arial"/>
              </a:rPr>
              <a:t>мл</a:t>
            </a:r>
            <a:r>
              <a:rPr lang="ru-RU" sz="1400" b="1" spc="-50" dirty="0" smtClean="0">
                <a:latin typeface="Arial"/>
                <a:cs typeface="Arial"/>
              </a:rPr>
              <a:t>н</a:t>
            </a:r>
            <a:r>
              <a:rPr lang="ru-RU" sz="1400" b="1" spc="-5" dirty="0" smtClean="0">
                <a:latin typeface="Arial"/>
                <a:cs typeface="Arial"/>
              </a:rPr>
              <a:t>.</a:t>
            </a:r>
            <a:r>
              <a:rPr lang="ru-RU" sz="1400" b="1" spc="20" dirty="0" smtClean="0">
                <a:latin typeface="Arial"/>
                <a:cs typeface="Arial"/>
              </a:rPr>
              <a:t> </a:t>
            </a:r>
            <a:r>
              <a:rPr lang="ru-RU" sz="1400" b="1" spc="-40" dirty="0" smtClean="0">
                <a:latin typeface="Arial"/>
                <a:cs typeface="Arial"/>
              </a:rPr>
              <a:t>р</a:t>
            </a:r>
            <a:r>
              <a:rPr lang="ru-RU" sz="1400" b="1" spc="-50" dirty="0" smtClean="0">
                <a:latin typeface="Arial"/>
                <a:cs typeface="Arial"/>
              </a:rPr>
              <a:t>уб</a:t>
            </a:r>
            <a:r>
              <a:rPr lang="ru-RU" sz="1400" b="1" spc="-45" dirty="0" smtClean="0">
                <a:latin typeface="Arial"/>
                <a:cs typeface="Arial"/>
              </a:rPr>
              <a:t>л</a:t>
            </a:r>
            <a:r>
              <a:rPr lang="ru-RU" sz="1400" b="1" spc="-10" dirty="0" smtClean="0">
                <a:latin typeface="Arial"/>
                <a:cs typeface="Arial"/>
              </a:rPr>
              <a:t>ей</a:t>
            </a:r>
            <a:endParaRPr lang="ru-RU" sz="1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42910" y="285728"/>
            <a:ext cx="8035925" cy="1107996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«Обеспечение безопасности жизнедеятельности населения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</a:rPr>
              <a:t>Тонкинского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 муниципального района Нижегородской области»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642910" y="1571612"/>
          <a:ext cx="7858180" cy="16707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0" y="3500438"/>
          <a:ext cx="6357982" cy="2593848"/>
        </p:xfrm>
        <a:graphic>
          <a:graphicData uri="http://schemas.openxmlformats.org/drawingml/2006/table">
            <a:tbl>
              <a:tblPr/>
              <a:tblGrid>
                <a:gridCol w="3937000"/>
                <a:gridCol w="849346"/>
                <a:gridCol w="928694"/>
                <a:gridCol w="64294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Расходы</a:t>
                      </a:r>
                      <a:r>
                        <a:rPr lang="ru-RU" sz="1400" b="1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на реализацию муниципальной программы, тыс. руб.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2015 год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 год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Рост,%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МП " Обеспечение безопасности жизнедеятельности населения </a:t>
                      </a: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Тонкинского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муниципального района Нижегородской области на 2015-2017 годы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6 441,0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3 426,1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Подпрограмма "Обеспечение пожарной безопасности"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2 524,0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604,1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Подпрограмма "Профилактика терроризма и экстремизма"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803,0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171,0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Подпрограмма "Повышение безопасности дорожного движения"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200,0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10,0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Подпрограмма " Улучшение условий и охраны труда"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10,0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Защита населения от чрезвычайных ситуаций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2 904,0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2 632,0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857224" y="1643050"/>
          <a:ext cx="7572428" cy="2893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1857" name="Rectangle 1"/>
          <p:cNvSpPr>
            <a:spLocks noChangeArrowheads="1"/>
          </p:cNvSpPr>
          <p:nvPr/>
        </p:nvSpPr>
        <p:spPr bwMode="auto">
          <a:xfrm>
            <a:off x="714348" y="4929198"/>
            <a:ext cx="7929618" cy="107721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Изменения объема бюджетных ассигнований в рамках программы        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безопасности жизнедеятельности населения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Тонкинского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района Нижегородской области на 2015-2017 годы»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сравнению с периодом 2015 года, главным образом, связаны с режимом экономии.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9"/>
          <p:cNvSpPr>
            <a:spLocks noChangeArrowheads="1"/>
          </p:cNvSpPr>
          <p:nvPr/>
        </p:nvSpPr>
        <p:spPr bwMode="auto">
          <a:xfrm>
            <a:off x="642910" y="285728"/>
            <a:ext cx="8035925" cy="923330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Основные мероприятия МП «Обеспечение безопасности жизнедеятельности населения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</a:rPr>
              <a:t>Тонкинского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 муниципального района Нижегородской области»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object 2"/>
          <p:cNvSpPr>
            <a:spLocks noChangeArrowheads="1"/>
          </p:cNvSpPr>
          <p:nvPr/>
        </p:nvSpPr>
        <p:spPr bwMode="auto">
          <a:xfrm>
            <a:off x="593725" y="244475"/>
            <a:ext cx="8027988" cy="6096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Муниципальные программы  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</a:rPr>
              <a:t>Тонкинского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муниципального района 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Нижегородской области в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2016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году</a:t>
            </a:r>
          </a:p>
        </p:txBody>
      </p:sp>
      <p:sp>
        <p:nvSpPr>
          <p:cNvPr id="154626" name="object 4"/>
          <p:cNvSpPr txBox="1">
            <a:spLocks noChangeArrowheads="1"/>
          </p:cNvSpPr>
          <p:nvPr/>
        </p:nvSpPr>
        <p:spPr bwMode="auto">
          <a:xfrm>
            <a:off x="885825" y="2216150"/>
            <a:ext cx="359092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>
              <a:lnSpc>
                <a:spcPct val="86000"/>
              </a:lnSpc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СОЦИАЛЬНАЯ ПОДДЕРЖКА ГРАЖДАН НИЖЕГОРОДСКОЙ ОБЛАСТИ НА  2014-2016 ГОДЫ – 19,1 МЛРД. РУБЛЕЙ (39% В РАСХОДАХ НА ПРОГРАММЫ)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4627" name="object 5"/>
          <p:cNvSpPr>
            <a:spLocks noChangeArrowheads="1"/>
          </p:cNvSpPr>
          <p:nvPr/>
        </p:nvSpPr>
        <p:spPr bwMode="auto">
          <a:xfrm>
            <a:off x="714348" y="1285860"/>
            <a:ext cx="7737475" cy="23717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4628" name="object 6"/>
          <p:cNvSpPr txBox="1">
            <a:spLocks noChangeArrowheads="1"/>
          </p:cNvSpPr>
          <p:nvPr/>
        </p:nvSpPr>
        <p:spPr bwMode="auto">
          <a:xfrm>
            <a:off x="4729163" y="1989138"/>
            <a:ext cx="3611562" cy="1461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>
              <a:lnSpc>
                <a:spcPts val="1863"/>
              </a:lnSpc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Муниципальная программа «Развитие образования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Тонкинского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муниципального района Нижегородской области» –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134087,7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тыс.рублей (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59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% в расходах на программы)</a:t>
            </a:r>
          </a:p>
        </p:txBody>
      </p:sp>
      <p:sp>
        <p:nvSpPr>
          <p:cNvPr id="154629" name="object 7"/>
          <p:cNvSpPr txBox="1">
            <a:spLocks noChangeArrowheads="1"/>
          </p:cNvSpPr>
          <p:nvPr/>
        </p:nvSpPr>
        <p:spPr bwMode="auto">
          <a:xfrm>
            <a:off x="914400" y="5141913"/>
            <a:ext cx="3532188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1588" algn="ctr">
              <a:lnSpc>
                <a:spcPct val="86000"/>
              </a:lnSpc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РАЗВИТИЕ ТРАНСПОРТНОЙ СИСТЕМЫ НИЖЕГОРОДСКОЙ ОБЛАСТИ ДО 2016 ГОДА – 7,8 МЛРД. РУБЛЕЙ (16% В РАСХОДАХ НА ПРОГРАММЫ)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4630" name="object 8"/>
          <p:cNvSpPr>
            <a:spLocks noChangeArrowheads="1"/>
          </p:cNvSpPr>
          <p:nvPr/>
        </p:nvSpPr>
        <p:spPr bwMode="auto">
          <a:xfrm>
            <a:off x="739775" y="4256088"/>
            <a:ext cx="7737475" cy="237331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4631" name="object 10"/>
          <p:cNvSpPr>
            <a:spLocks noChangeArrowheads="1"/>
          </p:cNvSpPr>
          <p:nvPr/>
        </p:nvSpPr>
        <p:spPr bwMode="auto">
          <a:xfrm>
            <a:off x="2655888" y="3427413"/>
            <a:ext cx="4046537" cy="1401762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4632" name="object 11"/>
          <p:cNvSpPr txBox="1">
            <a:spLocks noChangeArrowheads="1"/>
          </p:cNvSpPr>
          <p:nvPr/>
        </p:nvSpPr>
        <p:spPr bwMode="auto">
          <a:xfrm>
            <a:off x="2890838" y="3586163"/>
            <a:ext cx="3582987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20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муниципальных программ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12700" algn="ctr">
              <a:lnSpc>
                <a:spcPct val="120000"/>
              </a:lnSpc>
            </a:pPr>
            <a:r>
              <a:rPr lang="ru-RU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225 388,4 </a:t>
            </a:r>
            <a:r>
              <a:rPr lang="ru-RU" sz="20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тыс. рублей </a:t>
            </a:r>
          </a:p>
          <a:p>
            <a:pPr marL="12700" algn="ctr">
              <a:lnSpc>
                <a:spcPct val="120000"/>
              </a:lnSpc>
            </a:pPr>
            <a:r>
              <a:rPr lang="ru-RU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(88 </a:t>
            </a:r>
            <a:r>
              <a:rPr lang="ru-RU" sz="20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% в общих расходах)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4634" name="object 6"/>
          <p:cNvSpPr txBox="1">
            <a:spLocks noChangeArrowheads="1"/>
          </p:cNvSpPr>
          <p:nvPr/>
        </p:nvSpPr>
        <p:spPr bwMode="auto">
          <a:xfrm>
            <a:off x="900113" y="1989138"/>
            <a:ext cx="3611562" cy="1218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>
              <a:lnSpc>
                <a:spcPts val="1863"/>
              </a:lnSpc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Муниципальная программа «Развитие культуры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Тонкинского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муниципального района Нижегородской области» -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32198,3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(14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% в расходах на программы)</a:t>
            </a:r>
          </a:p>
        </p:txBody>
      </p:sp>
      <p:sp>
        <p:nvSpPr>
          <p:cNvPr id="154635" name="object 9"/>
          <p:cNvSpPr txBox="1">
            <a:spLocks noChangeArrowheads="1"/>
          </p:cNvSpPr>
          <p:nvPr/>
        </p:nvSpPr>
        <p:spPr bwMode="auto">
          <a:xfrm>
            <a:off x="1042988" y="4868863"/>
            <a:ext cx="3419475" cy="1482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>
              <a:lnSpc>
                <a:spcPct val="86000"/>
              </a:lnSpc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Муниципальная программа «Развитие агропромышленного комплекса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Тонкинского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</a:rPr>
              <a:t>муниципального района Нижегородской области</a:t>
            </a:r>
            <a:r>
              <a:rPr lang="ru-RU" sz="1600" b="1" dirty="0">
                <a:latin typeface="Calibri" pitchFamily="34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17661,5 тыс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рублей (8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% в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расходах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 муниципальные программы)</a:t>
            </a:r>
          </a:p>
        </p:txBody>
      </p:sp>
      <p:sp>
        <p:nvSpPr>
          <p:cNvPr id="154636" name="object 9"/>
          <p:cNvSpPr txBox="1">
            <a:spLocks noChangeArrowheads="1"/>
          </p:cNvSpPr>
          <p:nvPr/>
        </p:nvSpPr>
        <p:spPr bwMode="auto">
          <a:xfrm>
            <a:off x="4787900" y="4941888"/>
            <a:ext cx="3419475" cy="1270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>
              <a:lnSpc>
                <a:spcPct val="86000"/>
              </a:lnSpc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Муниципальная программа «Обеспечение безопасности жизнедеятельности населения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Тонкинского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муниципального района» -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3426,1тыс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 рублей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(2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% в расходах на программы)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500034" y="285728"/>
            <a:ext cx="8286808" cy="1107996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bg1"/>
                </a:solidFill>
              </a:rPr>
              <a:t>Совершенствование социальной и инженерной инфраструктуры </a:t>
            </a:r>
            <a:r>
              <a:rPr lang="ru-RU" sz="2400" b="1" dirty="0" err="1" smtClean="0">
                <a:solidFill>
                  <a:schemeClr val="bg1"/>
                </a:solidFill>
              </a:rPr>
              <a:t>Тонкинского</a:t>
            </a:r>
            <a:r>
              <a:rPr lang="ru-RU" sz="2400" b="1" dirty="0" smtClean="0">
                <a:solidFill>
                  <a:schemeClr val="bg1"/>
                </a:solidFill>
              </a:rPr>
              <a:t> муниципального района Нижегородской области на 2015-2017 годы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500034" y="1643050"/>
            <a:ext cx="7929618" cy="187743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Постановление администрации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Тонкинского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района Нижегородской области от 30.09.2014 года  №530 "Об утверждении муниципальной программы "Совершенствование социальной и инженерной инфраструктуры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Тонкинского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района на 2015-2017 годы».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муниципальной программы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создание материальной базы развития  социальной и инженерной  инфраструктуры для достижения цели – повышение качества жизни населения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Тонкинского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муниципального района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62" y="3643314"/>
          <a:ext cx="5143500" cy="2714244"/>
        </p:xfrm>
        <a:graphic>
          <a:graphicData uri="http://schemas.openxmlformats.org/drawingml/2006/table">
            <a:tbl>
              <a:tblPr/>
              <a:tblGrid>
                <a:gridCol w="2801450"/>
                <a:gridCol w="809026"/>
                <a:gridCol w="809660"/>
                <a:gridCol w="72336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2015 год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 год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Рост, 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МП "Совершенствование социальной и инженерной инфраструктуры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Тонкинского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муниципального района на 2015-2017 годы"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4 207,0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2 406,5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Подпрограмма "Повышение уровня обеспеченности объектами социальной и инженерной инфраструктуры населения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Тонкинского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муниципального района Нижегородской области"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1 715,0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500,0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Подпрограмма "Обеспечение реализации муниципальной программы"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2 492,0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1 906,5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6286512" y="3643314"/>
            <a:ext cx="2500330" cy="250033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617" name="Rectangle 1"/>
          <p:cNvSpPr>
            <a:spLocks noChangeArrowheads="1"/>
          </p:cNvSpPr>
          <p:nvPr/>
        </p:nvSpPr>
        <p:spPr bwMode="auto">
          <a:xfrm>
            <a:off x="6500826" y="3857628"/>
            <a:ext cx="2143140" cy="206210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Сокращение объемов бюджетных ассигнований на 71 % к уровню 2015 года, главным образом, связано с введением режима экономии.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42910" y="285728"/>
            <a:ext cx="8035925" cy="73866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Финансовая помощь нижестоящим бюджетам на исполнение собственных полномочий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" name="object 17"/>
          <p:cNvSpPr/>
          <p:nvPr/>
        </p:nvSpPr>
        <p:spPr>
          <a:xfrm>
            <a:off x="428596" y="1214422"/>
            <a:ext cx="1744980" cy="16954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928926" y="1357298"/>
          <a:ext cx="564357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178341"/>
              </p:ext>
            </p:extLst>
          </p:nvPr>
        </p:nvGraphicFramePr>
        <p:xfrm>
          <a:off x="214282" y="2857496"/>
          <a:ext cx="2714644" cy="3274695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1"/>
                  </a:outerShdw>
                </a:effectLst>
              </a:tblPr>
              <a:tblGrid>
                <a:gridCol w="1928826"/>
                <a:gridCol w="785818"/>
              </a:tblGrid>
              <a:tr h="266700"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 smtClean="0">
                        <a:latin typeface="MS Sans Serif"/>
                      </a:endParaRPr>
                    </a:p>
                    <a:p>
                      <a:pPr algn="ctr" fontAlgn="ctr"/>
                      <a:endParaRPr lang="ru-RU" sz="900" b="1" i="0" u="none" strike="noStrike" dirty="0">
                        <a:latin typeface="MS Sans Serif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MS Sans Serif"/>
                        </a:rPr>
                        <a:t>Бюджет 2016 год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Times New Roman"/>
                        </a:rPr>
                        <a:t>Иные межбюджетные трансферты  бюджетам поселений на сбалансированность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latin typeface="Times New Roman"/>
                        </a:rPr>
                        <a:t>956,40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latin typeface="Times New Roman"/>
                        </a:rPr>
                        <a:t>Вязовский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 сельсовет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Times New Roman"/>
                        </a:rPr>
                        <a:t>403,30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latin typeface="Times New Roman"/>
                        </a:rPr>
                        <a:t>Пакалевский сельсовет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Times New Roman"/>
                        </a:rPr>
                        <a:t>553,10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Times New Roman"/>
                        </a:rPr>
                        <a:t>Субвенции на исполнение полномочий  по расчету и предоставлению дотаций бюджетам поселений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latin typeface="Times New Roman"/>
                        </a:rPr>
                        <a:t>8 187,20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latin typeface="Times New Roman"/>
                        </a:rPr>
                        <a:t>Бердниковский сельсовет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Times New Roman"/>
                        </a:rPr>
                        <a:t>2 050,00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latin typeface="Times New Roman"/>
                        </a:rPr>
                        <a:t> Вязовский сельсовет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Times New Roman"/>
                        </a:rPr>
                        <a:t>1 962,30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err="1">
                          <a:latin typeface="Times New Roman"/>
                        </a:rPr>
                        <a:t>Пакалевский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 сельсовет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Times New Roman"/>
                        </a:rPr>
                        <a:t>1 924,80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err="1">
                          <a:latin typeface="Times New Roman"/>
                        </a:rPr>
                        <a:t>Большесодомовский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 сельсовет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Times New Roman"/>
                        </a:rPr>
                        <a:t>2 250,10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Динамика прогнозных показателей социально-экономического развития района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4360026"/>
              </p:ext>
            </p:extLst>
          </p:nvPr>
        </p:nvGraphicFramePr>
        <p:xfrm>
          <a:off x="5076056" y="1196752"/>
          <a:ext cx="3600400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5733982"/>
              </p:ext>
            </p:extLst>
          </p:nvPr>
        </p:nvGraphicFramePr>
        <p:xfrm>
          <a:off x="395536" y="1196752"/>
          <a:ext cx="4248472" cy="2599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9765361"/>
              </p:ext>
            </p:extLst>
          </p:nvPr>
        </p:nvGraphicFramePr>
        <p:xfrm>
          <a:off x="5004048" y="1340768"/>
          <a:ext cx="3707904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5751723"/>
              </p:ext>
            </p:extLst>
          </p:nvPr>
        </p:nvGraphicFramePr>
        <p:xfrm>
          <a:off x="4788024" y="3861048"/>
          <a:ext cx="399593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4543063"/>
              </p:ext>
            </p:extLst>
          </p:nvPr>
        </p:nvGraphicFramePr>
        <p:xfrm>
          <a:off x="4788024" y="1340768"/>
          <a:ext cx="4176464" cy="2455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4278526"/>
              </p:ext>
            </p:extLst>
          </p:nvPr>
        </p:nvGraphicFramePr>
        <p:xfrm>
          <a:off x="323528" y="4005064"/>
          <a:ext cx="4248472" cy="2383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32071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latin typeface="Cambria" pitchFamily="18" charset="0"/>
              </a:rPr>
              <a:t>Из чего состоит бюджетная система Тонкинского муниципального района</a:t>
            </a:r>
          </a:p>
        </p:txBody>
      </p:sp>
      <p:grpSp>
        <p:nvGrpSpPr>
          <p:cNvPr id="132099" name="Organization Chart 9"/>
          <p:cNvGrpSpPr>
            <a:grpSpLocks/>
          </p:cNvGrpSpPr>
          <p:nvPr/>
        </p:nvGrpSpPr>
        <p:grpSpPr bwMode="auto">
          <a:xfrm>
            <a:off x="431800" y="1557338"/>
            <a:ext cx="8521700" cy="5040312"/>
            <a:chOff x="272" y="999"/>
            <a:chExt cx="1831" cy="720"/>
          </a:xfrm>
        </p:grpSpPr>
        <p:cxnSp>
          <p:nvCxnSpPr>
            <p:cNvPr id="132100" name="_s56336"/>
            <p:cNvCxnSpPr>
              <a:cxnSpLocks noChangeShapeType="1"/>
              <a:stCxn id="132104" idx="0"/>
              <a:endCxn id="132102" idx="2"/>
            </p:cNvCxnSpPr>
            <p:nvPr/>
          </p:nvCxnSpPr>
          <p:spPr bwMode="auto">
            <a:xfrm rot="16200000" flipV="1">
              <a:off x="1368" y="1127"/>
              <a:ext cx="144" cy="463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2101" name="_s56335"/>
            <p:cNvCxnSpPr>
              <a:cxnSpLocks noChangeShapeType="1"/>
              <a:stCxn id="132103" idx="0"/>
              <a:endCxn id="132102" idx="2"/>
            </p:cNvCxnSpPr>
            <p:nvPr/>
          </p:nvCxnSpPr>
          <p:spPr bwMode="auto">
            <a:xfrm rot="-5400000">
              <a:off x="884" y="1107"/>
              <a:ext cx="144" cy="504"/>
            </a:xfrm>
            <a:prstGeom prst="bentConnector3">
              <a:avLst>
                <a:gd name="adj1" fmla="val 11338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32102" name="_s56330"/>
            <p:cNvSpPr>
              <a:spLocks noChangeArrowheads="1"/>
            </p:cNvSpPr>
            <p:nvPr/>
          </p:nvSpPr>
          <p:spPr bwMode="auto">
            <a:xfrm>
              <a:off x="776" y="999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000" b="1">
                  <a:cs typeface="Arial" charset="0"/>
                </a:rPr>
                <a:t>Консолидированный бюджет </a:t>
              </a:r>
            </a:p>
            <a:p>
              <a:pPr algn="ctr"/>
              <a:r>
                <a:rPr lang="ru-RU" sz="2000" b="1">
                  <a:cs typeface="Arial" charset="0"/>
                </a:rPr>
                <a:t>Тонкинского муниципального</a:t>
              </a:r>
            </a:p>
            <a:p>
              <a:pPr algn="ctr"/>
              <a:r>
                <a:rPr lang="ru-RU" sz="2000" b="1">
                  <a:cs typeface="Arial" charset="0"/>
                </a:rPr>
                <a:t> района</a:t>
              </a:r>
            </a:p>
          </p:txBody>
        </p:sp>
        <p:sp>
          <p:nvSpPr>
            <p:cNvPr id="132103" name="_s56332"/>
            <p:cNvSpPr>
              <a:spLocks noChangeArrowheads="1"/>
            </p:cNvSpPr>
            <p:nvPr/>
          </p:nvSpPr>
          <p:spPr bwMode="auto">
            <a:xfrm>
              <a:off x="272" y="143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800" b="1">
                  <a:cs typeface="Arial" charset="0"/>
                </a:rPr>
                <a:t>Районный бюджет</a:t>
              </a:r>
            </a:p>
          </p:txBody>
        </p:sp>
        <p:sp>
          <p:nvSpPr>
            <p:cNvPr id="132104" name="_s56333"/>
            <p:cNvSpPr>
              <a:spLocks noChangeArrowheads="1"/>
            </p:cNvSpPr>
            <p:nvPr/>
          </p:nvSpPr>
          <p:spPr bwMode="auto">
            <a:xfrm>
              <a:off x="1239" y="143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>
                  <a:cs typeface="Arial" charset="0"/>
                </a:rPr>
                <a:t>Бюджеты </a:t>
              </a:r>
            </a:p>
            <a:p>
              <a:pPr algn="ctr"/>
              <a:r>
                <a:rPr lang="ru-RU" sz="2400" b="1">
                  <a:cs typeface="Arial" charset="0"/>
                </a:rPr>
                <a:t>1 городского </a:t>
              </a:r>
            </a:p>
            <a:p>
              <a:pPr algn="ctr"/>
              <a:r>
                <a:rPr lang="ru-RU" sz="2400" b="1">
                  <a:cs typeface="Arial" charset="0"/>
                </a:rPr>
                <a:t>поселения и</a:t>
              </a:r>
            </a:p>
            <a:p>
              <a:pPr algn="ctr"/>
              <a:r>
                <a:rPr lang="ru-RU" sz="2400" b="1">
                  <a:cs typeface="Arial" charset="0"/>
                </a:rPr>
                <a:t>4 сельских</a:t>
              </a:r>
            </a:p>
            <a:p>
              <a:pPr algn="ctr"/>
              <a:r>
                <a:rPr lang="ru-RU" sz="2400" b="1">
                  <a:cs typeface="Arial" charset="0"/>
                </a:rPr>
                <a:t> поселений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object 2"/>
          <p:cNvSpPr>
            <a:spLocks noChangeArrowheads="1"/>
          </p:cNvSpPr>
          <p:nvPr/>
        </p:nvSpPr>
        <p:spPr bwMode="auto">
          <a:xfrm>
            <a:off x="0" y="2786063"/>
            <a:ext cx="1763713" cy="2933700"/>
          </a:xfrm>
          <a:custGeom>
            <a:avLst/>
            <a:gdLst>
              <a:gd name="T0" fmla="*/ 1310843 w 2254326"/>
              <a:gd name="T1" fmla="*/ 0 h 2934614"/>
              <a:gd name="T2" fmla="*/ 63985 w 2254326"/>
              <a:gd name="T3" fmla="*/ 291 h 2934614"/>
              <a:gd name="T4" fmla="*/ 38900 w 2254326"/>
              <a:gd name="T5" fmla="*/ 11244 h 2934614"/>
              <a:gd name="T6" fmla="*/ 18581 w 2254326"/>
              <a:gd name="T7" fmla="*/ 35731 h 2934614"/>
              <a:gd name="T8" fmla="*/ 4968 w 2254326"/>
              <a:gd name="T9" fmla="*/ 70600 h 2934614"/>
              <a:gd name="T10" fmla="*/ 0 w 2254326"/>
              <a:gd name="T11" fmla="*/ 112705 h 2934614"/>
              <a:gd name="T12" fmla="*/ 176 w 2254326"/>
              <a:gd name="T13" fmla="*/ 2828268 h 2934614"/>
              <a:gd name="T14" fmla="*/ 6882 w 2254326"/>
              <a:gd name="T15" fmla="*/ 2869241 h 2934614"/>
              <a:gd name="T16" fmla="*/ 21880 w 2254326"/>
              <a:gd name="T17" fmla="*/ 2902431 h 2934614"/>
              <a:gd name="T18" fmla="*/ 43231 w 2254326"/>
              <a:gd name="T19" fmla="*/ 2924670 h 2934614"/>
              <a:gd name="T20" fmla="*/ 68991 w 2254326"/>
              <a:gd name="T21" fmla="*/ 2932786 h 2934614"/>
              <a:gd name="T22" fmla="*/ 1315847 w 2254326"/>
              <a:gd name="T23" fmla="*/ 2932494 h 2934614"/>
              <a:gd name="T24" fmla="*/ 1340938 w 2254326"/>
              <a:gd name="T25" fmla="*/ 2921534 h 2934614"/>
              <a:gd name="T26" fmla="*/ 1361270 w 2254326"/>
              <a:gd name="T27" fmla="*/ 2897044 h 2934614"/>
              <a:gd name="T28" fmla="*/ 1374898 w 2254326"/>
              <a:gd name="T29" fmla="*/ 2862192 h 2934614"/>
              <a:gd name="T30" fmla="*/ 1379873 w 2254326"/>
              <a:gd name="T31" fmla="*/ 2820143 h 2934614"/>
              <a:gd name="T32" fmla="*/ 1379691 w 2254326"/>
              <a:gd name="T33" fmla="*/ 104468 h 2934614"/>
              <a:gd name="T34" fmla="*/ 1372962 w 2254326"/>
              <a:gd name="T35" fmla="*/ 63482 h 2934614"/>
              <a:gd name="T36" fmla="*/ 1357948 w 2254326"/>
              <a:gd name="T37" fmla="*/ 30312 h 2934614"/>
              <a:gd name="T38" fmla="*/ 1336592 w 2254326"/>
              <a:gd name="T39" fmla="*/ 8101 h 2934614"/>
              <a:gd name="T40" fmla="*/ 1310843 w 2254326"/>
              <a:gd name="T41" fmla="*/ 0 h 293461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254326"/>
              <a:gd name="T64" fmla="*/ 0 h 2934614"/>
              <a:gd name="T65" fmla="*/ 2254326 w 2254326"/>
              <a:gd name="T66" fmla="*/ 2934614 h 293461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254326" h="2934614">
                <a:moveTo>
                  <a:pt x="2141550" y="0"/>
                </a:moveTo>
                <a:lnTo>
                  <a:pt x="104534" y="291"/>
                </a:lnTo>
                <a:lnTo>
                  <a:pt x="63552" y="11252"/>
                </a:lnTo>
                <a:lnTo>
                  <a:pt x="30357" y="35753"/>
                </a:lnTo>
                <a:lnTo>
                  <a:pt x="8117" y="70644"/>
                </a:lnTo>
                <a:lnTo>
                  <a:pt x="0" y="112775"/>
                </a:lnTo>
                <a:lnTo>
                  <a:pt x="288" y="2830030"/>
                </a:lnTo>
                <a:lnTo>
                  <a:pt x="11244" y="2871029"/>
                </a:lnTo>
                <a:lnTo>
                  <a:pt x="35746" y="2904240"/>
                </a:lnTo>
                <a:lnTo>
                  <a:pt x="70626" y="2926492"/>
                </a:lnTo>
                <a:lnTo>
                  <a:pt x="112712" y="2934614"/>
                </a:lnTo>
                <a:lnTo>
                  <a:pt x="2149726" y="2934322"/>
                </a:lnTo>
                <a:lnTo>
                  <a:pt x="2190716" y="2923354"/>
                </a:lnTo>
                <a:lnTo>
                  <a:pt x="2223934" y="2898850"/>
                </a:lnTo>
                <a:lnTo>
                  <a:pt x="2246198" y="2863976"/>
                </a:lnTo>
                <a:lnTo>
                  <a:pt x="2254326" y="2821901"/>
                </a:lnTo>
                <a:lnTo>
                  <a:pt x="2254030" y="104534"/>
                </a:lnTo>
                <a:lnTo>
                  <a:pt x="2243036" y="63522"/>
                </a:lnTo>
                <a:lnTo>
                  <a:pt x="2218506" y="30330"/>
                </a:lnTo>
                <a:lnTo>
                  <a:pt x="2183617" y="8107"/>
                </a:lnTo>
                <a:lnTo>
                  <a:pt x="2141550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6387" name="object 4"/>
          <p:cNvSpPr>
            <a:spLocks noChangeArrowheads="1"/>
          </p:cNvSpPr>
          <p:nvPr/>
        </p:nvSpPr>
        <p:spPr bwMode="auto">
          <a:xfrm>
            <a:off x="1785938" y="2786063"/>
            <a:ext cx="1763712" cy="2728912"/>
          </a:xfrm>
          <a:custGeom>
            <a:avLst/>
            <a:gdLst>
              <a:gd name="T0" fmla="*/ 1490141 w 1983101"/>
              <a:gd name="T1" fmla="*/ 0 h 2728849"/>
              <a:gd name="T2" fmla="*/ 78008 w 1983101"/>
              <a:gd name="T3" fmla="*/ 1 h 2728849"/>
              <a:gd name="T4" fmla="*/ 45118 w 1983101"/>
              <a:gd name="T5" fmla="*/ 9365 h 2728849"/>
              <a:gd name="T6" fmla="*/ 19129 w 1983101"/>
              <a:gd name="T7" fmla="*/ 34239 h 2728849"/>
              <a:gd name="T8" fmla="*/ 3300 w 1983101"/>
              <a:gd name="T9" fmla="*/ 70537 h 2728849"/>
              <a:gd name="T10" fmla="*/ 0 w 1983101"/>
              <a:gd name="T11" fmla="*/ 2630475 h 2728849"/>
              <a:gd name="T12" fmla="*/ 909 w 1983101"/>
              <a:gd name="T13" fmla="*/ 2645047 h 2728849"/>
              <a:gd name="T14" fmla="*/ 12791 w 1983101"/>
              <a:gd name="T15" fmla="*/ 2684144 h 2728849"/>
              <a:gd name="T16" fmla="*/ 35875 w 1983101"/>
              <a:gd name="T17" fmla="*/ 2713126 h 2728849"/>
              <a:gd name="T18" fmla="*/ 66906 w 1983101"/>
              <a:gd name="T19" fmla="*/ 2727908 h 2728849"/>
              <a:gd name="T20" fmla="*/ 78453 w 1983101"/>
              <a:gd name="T21" fmla="*/ 2728975 h 2728849"/>
              <a:gd name="T22" fmla="*/ 1490586 w 1983101"/>
              <a:gd name="T23" fmla="*/ 2728973 h 2728849"/>
              <a:gd name="T24" fmla="*/ 1523476 w 1983101"/>
              <a:gd name="T25" fmla="*/ 2719609 h 2728849"/>
              <a:gd name="T26" fmla="*/ 1549464 w 1983101"/>
              <a:gd name="T27" fmla="*/ 2694735 h 2728849"/>
              <a:gd name="T28" fmla="*/ 1565293 w 1983101"/>
              <a:gd name="T29" fmla="*/ 2658437 h 2728849"/>
              <a:gd name="T30" fmla="*/ 1568594 w 1983101"/>
              <a:gd name="T31" fmla="*/ 98499 h 2728849"/>
              <a:gd name="T32" fmla="*/ 1567685 w 1983101"/>
              <a:gd name="T33" fmla="*/ 83927 h 2728849"/>
              <a:gd name="T34" fmla="*/ 1555803 w 1983101"/>
              <a:gd name="T35" fmla="*/ 44830 h 2728849"/>
              <a:gd name="T36" fmla="*/ 1532718 w 1983101"/>
              <a:gd name="T37" fmla="*/ 15848 h 2728849"/>
              <a:gd name="T38" fmla="*/ 1501687 w 1983101"/>
              <a:gd name="T39" fmla="*/ 1066 h 2728849"/>
              <a:gd name="T40" fmla="*/ 1490141 w 1983101"/>
              <a:gd name="T41" fmla="*/ 0 h 272884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983101"/>
              <a:gd name="T64" fmla="*/ 0 h 2728849"/>
              <a:gd name="T65" fmla="*/ 1983101 w 1983101"/>
              <a:gd name="T66" fmla="*/ 2728849 h 272884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983101" h="2728849">
                <a:moveTo>
                  <a:pt x="1883916" y="0"/>
                </a:moveTo>
                <a:lnTo>
                  <a:pt x="98621" y="1"/>
                </a:lnTo>
                <a:lnTo>
                  <a:pt x="57040" y="9365"/>
                </a:lnTo>
                <a:lnTo>
                  <a:pt x="24185" y="34237"/>
                </a:lnTo>
                <a:lnTo>
                  <a:pt x="4173" y="70533"/>
                </a:lnTo>
                <a:lnTo>
                  <a:pt x="0" y="2630353"/>
                </a:lnTo>
                <a:lnTo>
                  <a:pt x="1149" y="2644925"/>
                </a:lnTo>
                <a:lnTo>
                  <a:pt x="16171" y="2684020"/>
                </a:lnTo>
                <a:lnTo>
                  <a:pt x="45356" y="2713000"/>
                </a:lnTo>
                <a:lnTo>
                  <a:pt x="84587" y="2727782"/>
                </a:lnTo>
                <a:lnTo>
                  <a:pt x="99185" y="2728849"/>
                </a:lnTo>
                <a:lnTo>
                  <a:pt x="1884480" y="2728847"/>
                </a:lnTo>
                <a:lnTo>
                  <a:pt x="1926061" y="2719483"/>
                </a:lnTo>
                <a:lnTo>
                  <a:pt x="1958916" y="2694611"/>
                </a:lnTo>
                <a:lnTo>
                  <a:pt x="1978928" y="2658315"/>
                </a:lnTo>
                <a:lnTo>
                  <a:pt x="1983101" y="98495"/>
                </a:lnTo>
                <a:lnTo>
                  <a:pt x="1981952" y="83923"/>
                </a:lnTo>
                <a:lnTo>
                  <a:pt x="1966930" y="44828"/>
                </a:lnTo>
                <a:lnTo>
                  <a:pt x="1937745" y="15848"/>
                </a:lnTo>
                <a:lnTo>
                  <a:pt x="1898514" y="1066"/>
                </a:lnTo>
                <a:lnTo>
                  <a:pt x="1883916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6388" name="object 6"/>
          <p:cNvSpPr>
            <a:spLocks noChangeArrowheads="1"/>
          </p:cNvSpPr>
          <p:nvPr/>
        </p:nvSpPr>
        <p:spPr bwMode="auto">
          <a:xfrm>
            <a:off x="1643063" y="4786313"/>
            <a:ext cx="300037" cy="352425"/>
          </a:xfrm>
          <a:custGeom>
            <a:avLst/>
            <a:gdLst>
              <a:gd name="T0" fmla="*/ 0 w 300228"/>
              <a:gd name="T1" fmla="*/ 0 h 353060"/>
              <a:gd name="T2" fmla="*/ 0 w 300228"/>
              <a:gd name="T3" fmla="*/ 351791 h 353060"/>
              <a:gd name="T4" fmla="*/ 299846 w 300228"/>
              <a:gd name="T5" fmla="*/ 175896 h 353060"/>
              <a:gd name="T6" fmla="*/ 0 w 300228"/>
              <a:gd name="T7" fmla="*/ 0 h 353060"/>
              <a:gd name="T8" fmla="*/ 0 60000 65536"/>
              <a:gd name="T9" fmla="*/ 0 60000 65536"/>
              <a:gd name="T10" fmla="*/ 0 60000 65536"/>
              <a:gd name="T11" fmla="*/ 0 60000 65536"/>
              <a:gd name="T12" fmla="*/ 0 w 300228"/>
              <a:gd name="T13" fmla="*/ 0 h 353060"/>
              <a:gd name="T14" fmla="*/ 300228 w 300228"/>
              <a:gd name="T15" fmla="*/ 353060 h 3530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00228" h="353060">
                <a:moveTo>
                  <a:pt x="0" y="0"/>
                </a:moveTo>
                <a:lnTo>
                  <a:pt x="0" y="353060"/>
                </a:lnTo>
                <a:lnTo>
                  <a:pt x="300228" y="17653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6389" name="object 7"/>
          <p:cNvSpPr>
            <a:spLocks noChangeArrowheads="1"/>
          </p:cNvSpPr>
          <p:nvPr/>
        </p:nvSpPr>
        <p:spPr bwMode="auto">
          <a:xfrm>
            <a:off x="2798763" y="4648200"/>
            <a:ext cx="300037" cy="352425"/>
          </a:xfrm>
          <a:custGeom>
            <a:avLst/>
            <a:gdLst>
              <a:gd name="T0" fmla="*/ 0 w 300228"/>
              <a:gd name="T1" fmla="*/ 0 h 353060"/>
              <a:gd name="T2" fmla="*/ 299846 w 300228"/>
              <a:gd name="T3" fmla="*/ 175896 h 353060"/>
              <a:gd name="T4" fmla="*/ 0 w 300228"/>
              <a:gd name="T5" fmla="*/ 351791 h 353060"/>
              <a:gd name="T6" fmla="*/ 0 w 300228"/>
              <a:gd name="T7" fmla="*/ 0 h 353060"/>
              <a:gd name="T8" fmla="*/ 0 60000 65536"/>
              <a:gd name="T9" fmla="*/ 0 60000 65536"/>
              <a:gd name="T10" fmla="*/ 0 60000 65536"/>
              <a:gd name="T11" fmla="*/ 0 60000 65536"/>
              <a:gd name="T12" fmla="*/ 0 w 300228"/>
              <a:gd name="T13" fmla="*/ 0 h 353060"/>
              <a:gd name="T14" fmla="*/ 300228 w 300228"/>
              <a:gd name="T15" fmla="*/ 353060 h 3530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00228" h="353060">
                <a:moveTo>
                  <a:pt x="0" y="0"/>
                </a:moveTo>
                <a:lnTo>
                  <a:pt x="300228" y="176530"/>
                </a:lnTo>
                <a:lnTo>
                  <a:pt x="0" y="353060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4F81B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6390" name="object 8"/>
          <p:cNvSpPr>
            <a:spLocks noChangeArrowheads="1"/>
          </p:cNvSpPr>
          <p:nvPr/>
        </p:nvSpPr>
        <p:spPr bwMode="auto">
          <a:xfrm>
            <a:off x="3571875" y="2786063"/>
            <a:ext cx="1879600" cy="2579687"/>
          </a:xfrm>
          <a:custGeom>
            <a:avLst/>
            <a:gdLst>
              <a:gd name="T0" fmla="*/ 1784478 w 1880869"/>
              <a:gd name="T1" fmla="*/ 0 h 2579751"/>
              <a:gd name="T2" fmla="*/ 87024 w 1880869"/>
              <a:gd name="T3" fmla="*/ 253 h 2579751"/>
              <a:gd name="T4" fmla="*/ 46780 w 1880869"/>
              <a:gd name="T5" fmla="*/ 12693 h 2579751"/>
              <a:gd name="T6" fmla="*/ 16627 w 1880869"/>
              <a:gd name="T7" fmla="*/ 40583 h 2579751"/>
              <a:gd name="T8" fmla="*/ 1123 w 1880869"/>
              <a:gd name="T9" fmla="*/ 79394 h 2579751"/>
              <a:gd name="T10" fmla="*/ 0 w 1880869"/>
              <a:gd name="T11" fmla="*/ 93975 h 2579751"/>
              <a:gd name="T12" fmla="*/ 261 w 1880869"/>
              <a:gd name="T13" fmla="*/ 2492583 h 2579751"/>
              <a:gd name="T14" fmla="*/ 12740 w 1880869"/>
              <a:gd name="T15" fmla="*/ 2532836 h 2579751"/>
              <a:gd name="T16" fmla="*/ 40647 w 1880869"/>
              <a:gd name="T17" fmla="*/ 2562994 h 2579751"/>
              <a:gd name="T18" fmla="*/ 79424 w 1880869"/>
              <a:gd name="T19" fmla="*/ 2578499 h 2579751"/>
              <a:gd name="T20" fmla="*/ 93981 w 1880869"/>
              <a:gd name="T21" fmla="*/ 2579623 h 2579751"/>
              <a:gd name="T22" fmla="*/ 1791419 w 1880869"/>
              <a:gd name="T23" fmla="*/ 2579368 h 2579751"/>
              <a:gd name="T24" fmla="*/ 1831588 w 1880869"/>
              <a:gd name="T25" fmla="*/ 2566897 h 2579751"/>
              <a:gd name="T26" fmla="*/ 1861712 w 1880869"/>
              <a:gd name="T27" fmla="*/ 2538953 h 2579751"/>
              <a:gd name="T28" fmla="*/ 1877209 w 1880869"/>
              <a:gd name="T29" fmla="*/ 2500104 h 2579751"/>
              <a:gd name="T30" fmla="*/ 1878332 w 1880869"/>
              <a:gd name="T31" fmla="*/ 2485520 h 2579751"/>
              <a:gd name="T32" fmla="*/ 1878085 w 1880869"/>
              <a:gd name="T33" fmla="*/ 87110 h 2579751"/>
              <a:gd name="T34" fmla="*/ 1865662 w 1880869"/>
              <a:gd name="T35" fmla="*/ 46805 h 2579751"/>
              <a:gd name="T36" fmla="*/ 1837776 w 1880869"/>
              <a:gd name="T37" fmla="*/ 16629 h 2579751"/>
              <a:gd name="T38" fmla="*/ 1799021 w 1880869"/>
              <a:gd name="T39" fmla="*/ 1123 h 2579751"/>
              <a:gd name="T40" fmla="*/ 1784478 w 1880869"/>
              <a:gd name="T41" fmla="*/ 0 h 257975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880869"/>
              <a:gd name="T64" fmla="*/ 0 h 2579751"/>
              <a:gd name="T65" fmla="*/ 1880869 w 1880869"/>
              <a:gd name="T66" fmla="*/ 2579751 h 257975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880869" h="2579751">
                <a:moveTo>
                  <a:pt x="1786889" y="0"/>
                </a:moveTo>
                <a:lnTo>
                  <a:pt x="87142" y="253"/>
                </a:lnTo>
                <a:lnTo>
                  <a:pt x="46844" y="12693"/>
                </a:lnTo>
                <a:lnTo>
                  <a:pt x="16649" y="40585"/>
                </a:lnTo>
                <a:lnTo>
                  <a:pt x="1125" y="79398"/>
                </a:lnTo>
                <a:lnTo>
                  <a:pt x="0" y="93979"/>
                </a:lnTo>
                <a:lnTo>
                  <a:pt x="261" y="2492707"/>
                </a:lnTo>
                <a:lnTo>
                  <a:pt x="12758" y="2532962"/>
                </a:lnTo>
                <a:lnTo>
                  <a:pt x="40701" y="2563122"/>
                </a:lnTo>
                <a:lnTo>
                  <a:pt x="79532" y="2578627"/>
                </a:lnTo>
                <a:lnTo>
                  <a:pt x="94107" y="2579751"/>
                </a:lnTo>
                <a:lnTo>
                  <a:pt x="1793838" y="2579496"/>
                </a:lnTo>
                <a:lnTo>
                  <a:pt x="1834062" y="2567025"/>
                </a:lnTo>
                <a:lnTo>
                  <a:pt x="1864227" y="2539079"/>
                </a:lnTo>
                <a:lnTo>
                  <a:pt x="1879744" y="2500228"/>
                </a:lnTo>
                <a:lnTo>
                  <a:pt x="1880869" y="2485644"/>
                </a:lnTo>
                <a:lnTo>
                  <a:pt x="1880622" y="87114"/>
                </a:lnTo>
                <a:lnTo>
                  <a:pt x="1868182" y="46807"/>
                </a:lnTo>
                <a:lnTo>
                  <a:pt x="1840259" y="16629"/>
                </a:lnTo>
                <a:lnTo>
                  <a:pt x="1801451" y="1123"/>
                </a:lnTo>
                <a:lnTo>
                  <a:pt x="1786889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6391" name="object 10"/>
          <p:cNvSpPr>
            <a:spLocks noChangeArrowheads="1"/>
          </p:cNvSpPr>
          <p:nvPr/>
        </p:nvSpPr>
        <p:spPr bwMode="auto">
          <a:xfrm>
            <a:off x="3429000" y="4786313"/>
            <a:ext cx="300038" cy="352425"/>
          </a:xfrm>
          <a:custGeom>
            <a:avLst/>
            <a:gdLst>
              <a:gd name="T0" fmla="*/ 0 w 300227"/>
              <a:gd name="T1" fmla="*/ 0 h 353060"/>
              <a:gd name="T2" fmla="*/ 0 w 300227"/>
              <a:gd name="T3" fmla="*/ 351791 h 353060"/>
              <a:gd name="T4" fmla="*/ 299849 w 300227"/>
              <a:gd name="T5" fmla="*/ 175896 h 353060"/>
              <a:gd name="T6" fmla="*/ 0 w 300227"/>
              <a:gd name="T7" fmla="*/ 0 h 353060"/>
              <a:gd name="T8" fmla="*/ 0 60000 65536"/>
              <a:gd name="T9" fmla="*/ 0 60000 65536"/>
              <a:gd name="T10" fmla="*/ 0 60000 65536"/>
              <a:gd name="T11" fmla="*/ 0 60000 65536"/>
              <a:gd name="T12" fmla="*/ 0 w 300227"/>
              <a:gd name="T13" fmla="*/ 0 h 353060"/>
              <a:gd name="T14" fmla="*/ 300227 w 300227"/>
              <a:gd name="T15" fmla="*/ 353060 h 3530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00227" h="353060">
                <a:moveTo>
                  <a:pt x="0" y="0"/>
                </a:moveTo>
                <a:lnTo>
                  <a:pt x="0" y="353060"/>
                </a:lnTo>
                <a:lnTo>
                  <a:pt x="300227" y="17653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6392" name="object 11"/>
          <p:cNvSpPr>
            <a:spLocks noChangeArrowheads="1"/>
          </p:cNvSpPr>
          <p:nvPr/>
        </p:nvSpPr>
        <p:spPr bwMode="auto">
          <a:xfrm>
            <a:off x="3429000" y="4786313"/>
            <a:ext cx="300038" cy="352425"/>
          </a:xfrm>
          <a:custGeom>
            <a:avLst/>
            <a:gdLst>
              <a:gd name="T0" fmla="*/ 0 w 300227"/>
              <a:gd name="T1" fmla="*/ 0 h 353060"/>
              <a:gd name="T2" fmla="*/ 299849 w 300227"/>
              <a:gd name="T3" fmla="*/ 175896 h 353060"/>
              <a:gd name="T4" fmla="*/ 0 w 300227"/>
              <a:gd name="T5" fmla="*/ 351791 h 353060"/>
              <a:gd name="T6" fmla="*/ 0 w 300227"/>
              <a:gd name="T7" fmla="*/ 0 h 353060"/>
              <a:gd name="T8" fmla="*/ 0 60000 65536"/>
              <a:gd name="T9" fmla="*/ 0 60000 65536"/>
              <a:gd name="T10" fmla="*/ 0 60000 65536"/>
              <a:gd name="T11" fmla="*/ 0 60000 65536"/>
              <a:gd name="T12" fmla="*/ 0 w 300227"/>
              <a:gd name="T13" fmla="*/ 0 h 353060"/>
              <a:gd name="T14" fmla="*/ 300227 w 300227"/>
              <a:gd name="T15" fmla="*/ 353060 h 3530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00227" h="353060">
                <a:moveTo>
                  <a:pt x="0" y="0"/>
                </a:moveTo>
                <a:lnTo>
                  <a:pt x="300227" y="176530"/>
                </a:lnTo>
                <a:lnTo>
                  <a:pt x="0" y="353060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4F81B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6393" name="object 12"/>
          <p:cNvSpPr>
            <a:spLocks noChangeArrowheads="1"/>
          </p:cNvSpPr>
          <p:nvPr/>
        </p:nvSpPr>
        <p:spPr bwMode="auto">
          <a:xfrm>
            <a:off x="5500688" y="2786063"/>
            <a:ext cx="1763712" cy="1938337"/>
          </a:xfrm>
          <a:custGeom>
            <a:avLst/>
            <a:gdLst>
              <a:gd name="T0" fmla="*/ 0 w 1946529"/>
              <a:gd name="T1" fmla="*/ 0 h 2523998"/>
              <a:gd name="T2" fmla="*/ 1946529 w 1946529"/>
              <a:gd name="T3" fmla="*/ 2523998 h 2523998"/>
            </a:gdLst>
            <a:ahLst/>
            <a:cxnLst/>
            <a:rect l="T0" t="T1" r="T2" b="T3"/>
            <a:pathLst>
              <a:path w="1946529" h="2523998">
                <a:moveTo>
                  <a:pt x="1849120" y="0"/>
                </a:moveTo>
                <a:lnTo>
                  <a:pt x="85086" y="757"/>
                </a:lnTo>
                <a:lnTo>
                  <a:pt x="45554" y="14880"/>
                </a:lnTo>
                <a:lnTo>
                  <a:pt x="16136" y="43610"/>
                </a:lnTo>
                <a:lnTo>
                  <a:pt x="1087" y="82690"/>
                </a:lnTo>
                <a:lnTo>
                  <a:pt x="0" y="97281"/>
                </a:lnTo>
                <a:lnTo>
                  <a:pt x="757" y="2438911"/>
                </a:lnTo>
                <a:lnTo>
                  <a:pt x="14880" y="2478443"/>
                </a:lnTo>
                <a:lnTo>
                  <a:pt x="43610" y="2507861"/>
                </a:lnTo>
                <a:lnTo>
                  <a:pt x="82690" y="2522910"/>
                </a:lnTo>
                <a:lnTo>
                  <a:pt x="97282" y="2523997"/>
                </a:lnTo>
                <a:lnTo>
                  <a:pt x="1861411" y="2523228"/>
                </a:lnTo>
                <a:lnTo>
                  <a:pt x="1900937" y="2509083"/>
                </a:lnTo>
                <a:lnTo>
                  <a:pt x="1930373" y="2480357"/>
                </a:lnTo>
                <a:lnTo>
                  <a:pt x="1945440" y="2441297"/>
                </a:lnTo>
                <a:lnTo>
                  <a:pt x="1946529" y="2426716"/>
                </a:lnTo>
                <a:lnTo>
                  <a:pt x="1945757" y="84992"/>
                </a:lnTo>
                <a:lnTo>
                  <a:pt x="1931578" y="45501"/>
                </a:lnTo>
                <a:lnTo>
                  <a:pt x="1902800" y="16116"/>
                </a:lnTo>
                <a:lnTo>
                  <a:pt x="1863704" y="1085"/>
                </a:lnTo>
                <a:lnTo>
                  <a:pt x="1849120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12700"/>
            <a:r>
              <a:rPr lang="ru-RU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Основных направлениях бюджетной  политики Тонкинского муниципального района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4" name="object 14"/>
          <p:cNvSpPr>
            <a:spLocks noChangeArrowheads="1"/>
          </p:cNvSpPr>
          <p:nvPr/>
        </p:nvSpPr>
        <p:spPr bwMode="auto">
          <a:xfrm>
            <a:off x="5357813" y="4572000"/>
            <a:ext cx="300037" cy="352425"/>
          </a:xfrm>
          <a:custGeom>
            <a:avLst/>
            <a:gdLst>
              <a:gd name="T0" fmla="*/ 0 w 300227"/>
              <a:gd name="T1" fmla="*/ 0 h 353060"/>
              <a:gd name="T2" fmla="*/ 0 w 300227"/>
              <a:gd name="T3" fmla="*/ 351791 h 353060"/>
              <a:gd name="T4" fmla="*/ 299847 w 300227"/>
              <a:gd name="T5" fmla="*/ 175896 h 353060"/>
              <a:gd name="T6" fmla="*/ 0 w 300227"/>
              <a:gd name="T7" fmla="*/ 0 h 353060"/>
              <a:gd name="T8" fmla="*/ 0 60000 65536"/>
              <a:gd name="T9" fmla="*/ 0 60000 65536"/>
              <a:gd name="T10" fmla="*/ 0 60000 65536"/>
              <a:gd name="T11" fmla="*/ 0 60000 65536"/>
              <a:gd name="T12" fmla="*/ 0 w 300227"/>
              <a:gd name="T13" fmla="*/ 0 h 353060"/>
              <a:gd name="T14" fmla="*/ 300227 w 300227"/>
              <a:gd name="T15" fmla="*/ 353060 h 3530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00227" h="353060">
                <a:moveTo>
                  <a:pt x="0" y="0"/>
                </a:moveTo>
                <a:lnTo>
                  <a:pt x="0" y="353060"/>
                </a:lnTo>
                <a:lnTo>
                  <a:pt x="300227" y="17653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6395" name="object 15"/>
          <p:cNvSpPr>
            <a:spLocks noChangeArrowheads="1"/>
          </p:cNvSpPr>
          <p:nvPr/>
        </p:nvSpPr>
        <p:spPr bwMode="auto">
          <a:xfrm>
            <a:off x="5357813" y="4572000"/>
            <a:ext cx="300037" cy="352425"/>
          </a:xfrm>
          <a:custGeom>
            <a:avLst/>
            <a:gdLst>
              <a:gd name="T0" fmla="*/ 0 w 300227"/>
              <a:gd name="T1" fmla="*/ 0 h 353060"/>
              <a:gd name="T2" fmla="*/ 299847 w 300227"/>
              <a:gd name="T3" fmla="*/ 175896 h 353060"/>
              <a:gd name="T4" fmla="*/ 0 w 300227"/>
              <a:gd name="T5" fmla="*/ 351791 h 353060"/>
              <a:gd name="T6" fmla="*/ 0 w 300227"/>
              <a:gd name="T7" fmla="*/ 0 h 353060"/>
              <a:gd name="T8" fmla="*/ 0 60000 65536"/>
              <a:gd name="T9" fmla="*/ 0 60000 65536"/>
              <a:gd name="T10" fmla="*/ 0 60000 65536"/>
              <a:gd name="T11" fmla="*/ 0 60000 65536"/>
              <a:gd name="T12" fmla="*/ 0 w 300227"/>
              <a:gd name="T13" fmla="*/ 0 h 353060"/>
              <a:gd name="T14" fmla="*/ 300227 w 300227"/>
              <a:gd name="T15" fmla="*/ 353060 h 3530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00227" h="353060">
                <a:moveTo>
                  <a:pt x="0" y="0"/>
                </a:moveTo>
                <a:lnTo>
                  <a:pt x="300227" y="176530"/>
                </a:lnTo>
                <a:lnTo>
                  <a:pt x="0" y="353060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4F81B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6396" name="object 16"/>
          <p:cNvSpPr>
            <a:spLocks noChangeArrowheads="1"/>
          </p:cNvSpPr>
          <p:nvPr/>
        </p:nvSpPr>
        <p:spPr bwMode="auto">
          <a:xfrm>
            <a:off x="593725" y="388938"/>
            <a:ext cx="8315325" cy="111283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97" name="object 17"/>
          <p:cNvSpPr txBox="1">
            <a:spLocks noChangeArrowheads="1"/>
          </p:cNvSpPr>
          <p:nvPr/>
        </p:nvSpPr>
        <p:spPr bwMode="auto">
          <a:xfrm>
            <a:off x="1042988" y="504825"/>
            <a:ext cx="76327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2589213" indent="-25781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На чем основывается проект районного бюджета</a:t>
            </a:r>
            <a:endParaRPr lang="ru-RU" sz="3200">
              <a:cs typeface="Times New Roman" pitchFamily="18" charset="0"/>
            </a:endParaRPr>
          </a:p>
        </p:txBody>
      </p:sp>
      <p:sp>
        <p:nvSpPr>
          <p:cNvPr id="16398" name="object 18"/>
          <p:cNvSpPr>
            <a:spLocks noChangeArrowheads="1"/>
          </p:cNvSpPr>
          <p:nvPr/>
        </p:nvSpPr>
        <p:spPr bwMode="auto">
          <a:xfrm>
            <a:off x="467544" y="1916113"/>
            <a:ext cx="8496944" cy="649287"/>
          </a:xfrm>
          <a:custGeom>
            <a:avLst/>
            <a:gdLst>
              <a:gd name="T0" fmla="*/ 0 w 7814691"/>
              <a:gd name="T1" fmla="*/ 650508 h 648068"/>
              <a:gd name="T2" fmla="*/ 7815833 w 7814691"/>
              <a:gd name="T3" fmla="*/ 650508 h 648068"/>
              <a:gd name="T4" fmla="*/ 7815833 w 7814691"/>
              <a:gd name="T5" fmla="*/ 0 h 648068"/>
              <a:gd name="T6" fmla="*/ 0 w 7814691"/>
              <a:gd name="T7" fmla="*/ 0 h 648068"/>
              <a:gd name="T8" fmla="*/ 0 w 7814691"/>
              <a:gd name="T9" fmla="*/ 650508 h 6480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814691"/>
              <a:gd name="T16" fmla="*/ 0 h 648068"/>
              <a:gd name="T17" fmla="*/ 7814691 w 7814691"/>
              <a:gd name="T18" fmla="*/ 648068 h 6480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814691" h="648068">
                <a:moveTo>
                  <a:pt x="0" y="648068"/>
                </a:moveTo>
                <a:lnTo>
                  <a:pt x="7814691" y="648068"/>
                </a:lnTo>
                <a:lnTo>
                  <a:pt x="7814691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endParaRPr lang="ru-RU"/>
          </a:p>
        </p:txBody>
      </p:sp>
      <p:sp>
        <p:nvSpPr>
          <p:cNvPr id="71699" name="object 19"/>
          <p:cNvSpPr txBox="1">
            <a:spLocks noChangeArrowheads="1"/>
          </p:cNvSpPr>
          <p:nvPr/>
        </p:nvSpPr>
        <p:spPr bwMode="auto">
          <a:xfrm>
            <a:off x="571500" y="1928813"/>
            <a:ext cx="835183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Проект районного бюджета составляется и утверждается на один</a:t>
            </a:r>
            <a:endParaRPr lang="ru-RU" sz="20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год и основывается на:</a:t>
            </a:r>
            <a:endParaRPr lang="ru-RU" sz="20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6400" name="object 26"/>
          <p:cNvSpPr txBox="1">
            <a:spLocks noChangeArrowheads="1"/>
          </p:cNvSpPr>
          <p:nvPr/>
        </p:nvSpPr>
        <p:spPr bwMode="auto">
          <a:xfrm>
            <a:off x="3643313" y="3000375"/>
            <a:ext cx="1720850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900" b="1" dirty="0">
                <a:solidFill>
                  <a:srgbClr val="FFFFFF"/>
                </a:solidFill>
                <a:cs typeface="Times New Roman" pitchFamily="18" charset="0"/>
              </a:rPr>
              <a:t>Основных направлениях  налоговой политики Тонкинского муниципального района</a:t>
            </a:r>
            <a:endParaRPr lang="ru-RU" sz="1900" dirty="0">
              <a:cs typeface="Times New Roman" pitchFamily="18" charset="0"/>
            </a:endParaRPr>
          </a:p>
        </p:txBody>
      </p:sp>
      <p:sp>
        <p:nvSpPr>
          <p:cNvPr id="16401" name="object 27"/>
          <p:cNvSpPr txBox="1">
            <a:spLocks noChangeArrowheads="1"/>
          </p:cNvSpPr>
          <p:nvPr/>
        </p:nvSpPr>
        <p:spPr bwMode="auto">
          <a:xfrm>
            <a:off x="1857375" y="2857500"/>
            <a:ext cx="1643063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900" b="1" dirty="0">
                <a:solidFill>
                  <a:srgbClr val="FFFFFF"/>
                </a:solidFill>
                <a:cs typeface="Times New Roman" pitchFamily="18" charset="0"/>
              </a:rPr>
              <a:t>Прогнозе социально- экономического развития Тонкинского муниципального района на 2016-2018 годы</a:t>
            </a:r>
            <a:endParaRPr lang="ru-RU" sz="1900" dirty="0">
              <a:cs typeface="Times New Roman" pitchFamily="18" charset="0"/>
            </a:endParaRPr>
          </a:p>
        </p:txBody>
      </p:sp>
      <p:sp>
        <p:nvSpPr>
          <p:cNvPr id="16402" name="object 28"/>
          <p:cNvSpPr txBox="1">
            <a:spLocks noChangeArrowheads="1"/>
          </p:cNvSpPr>
          <p:nvPr/>
        </p:nvSpPr>
        <p:spPr bwMode="auto">
          <a:xfrm>
            <a:off x="0" y="3071813"/>
            <a:ext cx="1728788" cy="215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000" b="1" dirty="0">
                <a:solidFill>
                  <a:schemeClr val="bg2"/>
                </a:solidFill>
                <a:cs typeface="Times New Roman" pitchFamily="18" charset="0"/>
              </a:rPr>
              <a:t>Бюджетном послании Президента Российской Федерации Федеральному Собранию</a:t>
            </a:r>
            <a:endParaRPr lang="ru-RU" sz="2000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21" name="object 8"/>
          <p:cNvSpPr>
            <a:spLocks noChangeArrowheads="1"/>
          </p:cNvSpPr>
          <p:nvPr/>
        </p:nvSpPr>
        <p:spPr bwMode="auto">
          <a:xfrm>
            <a:off x="7313888" y="2786063"/>
            <a:ext cx="1797050" cy="1836000"/>
          </a:xfrm>
          <a:custGeom>
            <a:avLst/>
            <a:gdLst>
              <a:gd name="T0" fmla="*/ 0 w 1880869"/>
              <a:gd name="T1" fmla="*/ 0 h 2579751"/>
              <a:gd name="T2" fmla="*/ 1880869 w 1880869"/>
              <a:gd name="T3" fmla="*/ 2579751 h 2579751"/>
            </a:gdLst>
            <a:ahLst/>
            <a:cxnLst/>
            <a:rect l="T0" t="T1" r="T2" b="T3"/>
            <a:pathLst>
              <a:path w="1880869" h="2579751">
                <a:moveTo>
                  <a:pt x="1786889" y="0"/>
                </a:moveTo>
                <a:lnTo>
                  <a:pt x="87142" y="253"/>
                </a:lnTo>
                <a:lnTo>
                  <a:pt x="46844" y="12693"/>
                </a:lnTo>
                <a:lnTo>
                  <a:pt x="16649" y="40585"/>
                </a:lnTo>
                <a:lnTo>
                  <a:pt x="1125" y="79398"/>
                </a:lnTo>
                <a:lnTo>
                  <a:pt x="0" y="93979"/>
                </a:lnTo>
                <a:lnTo>
                  <a:pt x="261" y="2492707"/>
                </a:lnTo>
                <a:lnTo>
                  <a:pt x="12758" y="2532962"/>
                </a:lnTo>
                <a:lnTo>
                  <a:pt x="40701" y="2563122"/>
                </a:lnTo>
                <a:lnTo>
                  <a:pt x="79532" y="2578627"/>
                </a:lnTo>
                <a:lnTo>
                  <a:pt x="94107" y="2579751"/>
                </a:lnTo>
                <a:lnTo>
                  <a:pt x="1793838" y="2579496"/>
                </a:lnTo>
                <a:lnTo>
                  <a:pt x="1834062" y="2567025"/>
                </a:lnTo>
                <a:lnTo>
                  <a:pt x="1864227" y="2539079"/>
                </a:lnTo>
                <a:lnTo>
                  <a:pt x="1879744" y="2500228"/>
                </a:lnTo>
                <a:lnTo>
                  <a:pt x="1880869" y="2485644"/>
                </a:lnTo>
                <a:lnTo>
                  <a:pt x="1880622" y="87114"/>
                </a:lnTo>
                <a:lnTo>
                  <a:pt x="1868182" y="46807"/>
                </a:lnTo>
                <a:lnTo>
                  <a:pt x="1840259" y="16629"/>
                </a:lnTo>
                <a:lnTo>
                  <a:pt x="1801451" y="1123"/>
                </a:lnTo>
                <a:lnTo>
                  <a:pt x="1786889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Муниципальные программы (13 программ)</a:t>
            </a:r>
          </a:p>
        </p:txBody>
      </p:sp>
      <p:sp>
        <p:nvSpPr>
          <p:cNvPr id="16404" name="object 15"/>
          <p:cNvSpPr>
            <a:spLocks noChangeArrowheads="1"/>
          </p:cNvSpPr>
          <p:nvPr/>
        </p:nvSpPr>
        <p:spPr bwMode="auto">
          <a:xfrm>
            <a:off x="7264400" y="4303713"/>
            <a:ext cx="300038" cy="352425"/>
          </a:xfrm>
          <a:custGeom>
            <a:avLst/>
            <a:gdLst>
              <a:gd name="T0" fmla="*/ 0 w 300227"/>
              <a:gd name="T1" fmla="*/ 0 h 353060"/>
              <a:gd name="T2" fmla="*/ 299849 w 300227"/>
              <a:gd name="T3" fmla="*/ 175896 h 353060"/>
              <a:gd name="T4" fmla="*/ 0 w 300227"/>
              <a:gd name="T5" fmla="*/ 351791 h 353060"/>
              <a:gd name="T6" fmla="*/ 0 w 300227"/>
              <a:gd name="T7" fmla="*/ 0 h 353060"/>
              <a:gd name="T8" fmla="*/ 0 60000 65536"/>
              <a:gd name="T9" fmla="*/ 0 60000 65536"/>
              <a:gd name="T10" fmla="*/ 0 60000 65536"/>
              <a:gd name="T11" fmla="*/ 0 60000 65536"/>
              <a:gd name="T12" fmla="*/ 0 w 300227"/>
              <a:gd name="T13" fmla="*/ 0 h 353060"/>
              <a:gd name="T14" fmla="*/ 300227 w 300227"/>
              <a:gd name="T15" fmla="*/ 353060 h 3530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00227" h="353060">
                <a:moveTo>
                  <a:pt x="0" y="0"/>
                </a:moveTo>
                <a:lnTo>
                  <a:pt x="300227" y="176530"/>
                </a:lnTo>
                <a:lnTo>
                  <a:pt x="0" y="353060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4F81B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16405" name="object 14"/>
          <p:cNvSpPr>
            <a:spLocks noChangeArrowheads="1"/>
          </p:cNvSpPr>
          <p:nvPr/>
        </p:nvSpPr>
        <p:spPr bwMode="auto">
          <a:xfrm>
            <a:off x="7227888" y="4319588"/>
            <a:ext cx="300037" cy="352425"/>
          </a:xfrm>
          <a:custGeom>
            <a:avLst/>
            <a:gdLst>
              <a:gd name="T0" fmla="*/ 0 w 300227"/>
              <a:gd name="T1" fmla="*/ 0 h 353060"/>
              <a:gd name="T2" fmla="*/ 0 w 300227"/>
              <a:gd name="T3" fmla="*/ 351791 h 353060"/>
              <a:gd name="T4" fmla="*/ 299847 w 300227"/>
              <a:gd name="T5" fmla="*/ 175896 h 353060"/>
              <a:gd name="T6" fmla="*/ 0 w 300227"/>
              <a:gd name="T7" fmla="*/ 0 h 353060"/>
              <a:gd name="T8" fmla="*/ 0 60000 65536"/>
              <a:gd name="T9" fmla="*/ 0 60000 65536"/>
              <a:gd name="T10" fmla="*/ 0 60000 65536"/>
              <a:gd name="T11" fmla="*/ 0 60000 65536"/>
              <a:gd name="T12" fmla="*/ 0 w 300227"/>
              <a:gd name="T13" fmla="*/ 0 h 353060"/>
              <a:gd name="T14" fmla="*/ 300227 w 300227"/>
              <a:gd name="T15" fmla="*/ 353060 h 3530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00227" h="353060">
                <a:moveTo>
                  <a:pt x="0" y="0"/>
                </a:moveTo>
                <a:lnTo>
                  <a:pt x="0" y="353060"/>
                </a:lnTo>
                <a:lnTo>
                  <a:pt x="300227" y="17653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67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429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  происходит   составление   районного   бюджета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43042" y="1142982"/>
          <a:ext cx="6357982" cy="5214978"/>
        </p:xfrm>
        <a:graphic>
          <a:graphicData uri="http://schemas.openxmlformats.org/drawingml/2006/table">
            <a:tbl>
              <a:tblPr/>
              <a:tblGrid>
                <a:gridCol w="1636708"/>
                <a:gridCol w="4721274"/>
              </a:tblGrid>
              <a:tr h="26074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Срок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49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Июнь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Определение основных направлений бюджетной и налоговой политики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224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Июнь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Разработка основных показателей прогноза социально-экономического развития района на трехлетний период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49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Август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Определение основных параметров бюджета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224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Август-сентябрь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Работа отраслевых органов администрации по подготовке обоснований бюджетных ассигнований и бюджетных заявок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49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Октябрь-ноябрь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Формирование проекта районного бюджета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49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Ноябрь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Рассмотрение проекта районного бюджета администрацией района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49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Ноябрь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Внесение проекта районного бюджета в Земское собрание района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49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Ноябрь -декабрь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Рассмотрение проекта бюджета комиссиями Земского собрания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74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Декабрь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Принятие проекта бюджета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object 5"/>
          <p:cNvSpPr>
            <a:spLocks noChangeArrowheads="1"/>
          </p:cNvSpPr>
          <p:nvPr/>
        </p:nvSpPr>
        <p:spPr bwMode="auto">
          <a:xfrm>
            <a:off x="1042988" y="2349500"/>
            <a:ext cx="0" cy="2663825"/>
          </a:xfrm>
          <a:custGeom>
            <a:avLst/>
            <a:gdLst>
              <a:gd name="T0" fmla="*/ 0 h 2664333"/>
              <a:gd name="T1" fmla="*/ 2664333 h 2664333"/>
            </a:gdLst>
            <a:ahLst/>
            <a:cxnLst/>
            <a:rect l="0" t="T0" r="0" b="T1"/>
            <a:pathLst>
              <a:path h="2664333">
                <a:moveTo>
                  <a:pt x="0" y="0"/>
                </a:moveTo>
                <a:lnTo>
                  <a:pt x="0" y="2664333"/>
                </a:lnTo>
              </a:path>
            </a:pathLst>
          </a:custGeom>
          <a:noFill/>
          <a:ln w="15875">
            <a:solidFill>
              <a:srgbClr val="497DBA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2707" name="object 6"/>
          <p:cNvSpPr txBox="1">
            <a:spLocks noChangeArrowheads="1"/>
          </p:cNvSpPr>
          <p:nvPr/>
        </p:nvSpPr>
        <p:spPr bwMode="auto">
          <a:xfrm>
            <a:off x="1062038" y="1341438"/>
            <a:ext cx="73977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Доходы бюджета – безвозмездные и безвозвратные поступления денежных средств в бюджет</a:t>
            </a:r>
            <a:endParaRPr lang="ru-RU" sz="240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708" name="object 7"/>
          <p:cNvSpPr>
            <a:spLocks noChangeArrowheads="1"/>
          </p:cNvSpPr>
          <p:nvPr/>
        </p:nvSpPr>
        <p:spPr bwMode="auto">
          <a:xfrm>
            <a:off x="468313" y="2155825"/>
            <a:ext cx="2719387" cy="4314825"/>
          </a:xfrm>
          <a:custGeom>
            <a:avLst/>
            <a:gdLst>
              <a:gd name="T0" fmla="*/ 0 w 2719616"/>
              <a:gd name="T1" fmla="*/ 0 h 4315383"/>
              <a:gd name="T2" fmla="*/ 2719616 w 2719616"/>
              <a:gd name="T3" fmla="*/ 4315383 h 4315383"/>
            </a:gdLst>
            <a:ahLst/>
            <a:cxnLst/>
            <a:rect l="T0" t="T1" r="T2" b="T3"/>
            <a:pathLst>
              <a:path w="2719616" h="4315383">
                <a:moveTo>
                  <a:pt x="2447709" y="0"/>
                </a:moveTo>
                <a:lnTo>
                  <a:pt x="271957" y="0"/>
                </a:lnTo>
                <a:lnTo>
                  <a:pt x="249652" y="900"/>
                </a:lnTo>
                <a:lnTo>
                  <a:pt x="206601" y="7898"/>
                </a:lnTo>
                <a:lnTo>
                  <a:pt x="166097" y="21357"/>
                </a:lnTo>
                <a:lnTo>
                  <a:pt x="128699" y="40720"/>
                </a:lnTo>
                <a:lnTo>
                  <a:pt x="94968" y="65429"/>
                </a:lnTo>
                <a:lnTo>
                  <a:pt x="65463" y="94923"/>
                </a:lnTo>
                <a:lnTo>
                  <a:pt x="40744" y="128646"/>
                </a:lnTo>
                <a:lnTo>
                  <a:pt x="21371" y="166038"/>
                </a:lnTo>
                <a:lnTo>
                  <a:pt x="7903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59" y="4087527"/>
                </a:lnTo>
                <a:lnTo>
                  <a:pt x="13864" y="4129376"/>
                </a:lnTo>
                <a:lnTo>
                  <a:pt x="30354" y="4168398"/>
                </a:lnTo>
                <a:lnTo>
                  <a:pt x="52470" y="4204034"/>
                </a:lnTo>
                <a:lnTo>
                  <a:pt x="79652" y="4235724"/>
                </a:lnTo>
                <a:lnTo>
                  <a:pt x="111341" y="4262908"/>
                </a:lnTo>
                <a:lnTo>
                  <a:pt x="146975" y="4285026"/>
                </a:lnTo>
                <a:lnTo>
                  <a:pt x="185996" y="4301518"/>
                </a:lnTo>
                <a:lnTo>
                  <a:pt x="227843" y="4311824"/>
                </a:lnTo>
                <a:lnTo>
                  <a:pt x="271957" y="4315383"/>
                </a:lnTo>
                <a:lnTo>
                  <a:pt x="2447709" y="4315383"/>
                </a:lnTo>
                <a:lnTo>
                  <a:pt x="2491800" y="4311824"/>
                </a:lnTo>
                <a:lnTo>
                  <a:pt x="2533631" y="4301518"/>
                </a:lnTo>
                <a:lnTo>
                  <a:pt x="2572641" y="4285026"/>
                </a:lnTo>
                <a:lnTo>
                  <a:pt x="2608269" y="4262908"/>
                </a:lnTo>
                <a:lnTo>
                  <a:pt x="2639955" y="4235724"/>
                </a:lnTo>
                <a:lnTo>
                  <a:pt x="2667137" y="4204034"/>
                </a:lnTo>
                <a:lnTo>
                  <a:pt x="2689255" y="4168398"/>
                </a:lnTo>
                <a:lnTo>
                  <a:pt x="2705748" y="4129376"/>
                </a:lnTo>
                <a:lnTo>
                  <a:pt x="2716055" y="4087527"/>
                </a:lnTo>
                <a:lnTo>
                  <a:pt x="2719616" y="4043413"/>
                </a:lnTo>
                <a:lnTo>
                  <a:pt x="2719616" y="271906"/>
                </a:lnTo>
                <a:lnTo>
                  <a:pt x="2716055" y="227785"/>
                </a:lnTo>
                <a:lnTo>
                  <a:pt x="2705748" y="185936"/>
                </a:lnTo>
                <a:lnTo>
                  <a:pt x="2689255" y="146918"/>
                </a:lnTo>
                <a:lnTo>
                  <a:pt x="2667137" y="111291"/>
                </a:lnTo>
                <a:lnTo>
                  <a:pt x="2639955" y="79613"/>
                </a:lnTo>
                <a:lnTo>
                  <a:pt x="2608269" y="52441"/>
                </a:lnTo>
                <a:lnTo>
                  <a:pt x="2572641" y="30336"/>
                </a:lnTo>
                <a:lnTo>
                  <a:pt x="2533631" y="13855"/>
                </a:lnTo>
                <a:lnTo>
                  <a:pt x="2491800" y="3556"/>
                </a:lnTo>
                <a:lnTo>
                  <a:pt x="2447709" y="0"/>
                </a:lnTo>
                <a:close/>
              </a:path>
            </a:pathLst>
          </a:custGeom>
          <a:solidFill>
            <a:srgbClr val="D0D7E8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7725" y="2359025"/>
            <a:ext cx="1960563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10" dirty="0">
                <a:latin typeface="Times New Roman"/>
                <a:cs typeface="Times New Roman"/>
              </a:rPr>
              <a:t>а</a:t>
            </a:r>
            <a:r>
              <a:rPr b="1" dirty="0">
                <a:latin typeface="Times New Roman"/>
                <a:cs typeface="Times New Roman"/>
              </a:rPr>
              <a:t>ло</a:t>
            </a:r>
            <a:r>
              <a:rPr b="1" spc="-55" dirty="0">
                <a:latin typeface="Times New Roman"/>
                <a:cs typeface="Times New Roman"/>
              </a:rPr>
              <a:t>г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вые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spc="-75" dirty="0">
                <a:latin typeface="Times New Roman"/>
                <a:cs typeface="Times New Roman"/>
              </a:rPr>
              <a:t>х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ды</a:t>
            </a:r>
            <a:endParaRPr>
              <a:latin typeface="Times New Roman"/>
              <a:cs typeface="Times New Roman"/>
            </a:endParaRPr>
          </a:p>
        </p:txBody>
      </p:sp>
      <p:sp>
        <p:nvSpPr>
          <p:cNvPr id="72710" name="object 9"/>
          <p:cNvSpPr txBox="1">
            <a:spLocks noChangeArrowheads="1"/>
          </p:cNvSpPr>
          <p:nvPr/>
        </p:nvSpPr>
        <p:spPr bwMode="auto">
          <a:xfrm>
            <a:off x="493713" y="3016250"/>
            <a:ext cx="2668587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>
              <a:lnSpc>
                <a:spcPct val="86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         ( налог на доходы физических лиц, единый налог на вмененный доход, налог на имущество физических лиц, земельный налог,акцизы и др.)</a:t>
            </a:r>
          </a:p>
        </p:txBody>
      </p:sp>
      <p:sp>
        <p:nvSpPr>
          <p:cNvPr id="72711" name="object 10"/>
          <p:cNvSpPr>
            <a:spLocks noChangeArrowheads="1"/>
          </p:cNvSpPr>
          <p:nvPr/>
        </p:nvSpPr>
        <p:spPr bwMode="auto">
          <a:xfrm>
            <a:off x="3392488" y="2155825"/>
            <a:ext cx="2719387" cy="4314825"/>
          </a:xfrm>
          <a:custGeom>
            <a:avLst/>
            <a:gdLst>
              <a:gd name="T0" fmla="*/ 0 w 2719704"/>
              <a:gd name="T1" fmla="*/ 0 h 4315383"/>
              <a:gd name="T2" fmla="*/ 2719704 w 2719704"/>
              <a:gd name="T3" fmla="*/ 4315383 h 4315383"/>
            </a:gdLst>
            <a:ahLst/>
            <a:cxnLst/>
            <a:rect l="T0" t="T1" r="T2" b="T3"/>
            <a:pathLst>
              <a:path w="2719704" h="4315383">
                <a:moveTo>
                  <a:pt x="2447670" y="0"/>
                </a:moveTo>
                <a:lnTo>
                  <a:pt x="272033" y="0"/>
                </a:lnTo>
                <a:lnTo>
                  <a:pt x="249722" y="900"/>
                </a:lnTo>
                <a:lnTo>
                  <a:pt x="206660" y="7898"/>
                </a:lnTo>
                <a:lnTo>
                  <a:pt x="166145" y="21357"/>
                </a:lnTo>
                <a:lnTo>
                  <a:pt x="128737" y="40720"/>
                </a:lnTo>
                <a:lnTo>
                  <a:pt x="94996" y="65429"/>
                </a:lnTo>
                <a:lnTo>
                  <a:pt x="65483" y="94923"/>
                </a:lnTo>
                <a:lnTo>
                  <a:pt x="40756" y="128646"/>
                </a:lnTo>
                <a:lnTo>
                  <a:pt x="21377" y="166038"/>
                </a:lnTo>
                <a:lnTo>
                  <a:pt x="7905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60" y="4087527"/>
                </a:lnTo>
                <a:lnTo>
                  <a:pt x="13868" y="4129376"/>
                </a:lnTo>
                <a:lnTo>
                  <a:pt x="30363" y="4168398"/>
                </a:lnTo>
                <a:lnTo>
                  <a:pt x="52486" y="4204034"/>
                </a:lnTo>
                <a:lnTo>
                  <a:pt x="79676" y="4235724"/>
                </a:lnTo>
                <a:lnTo>
                  <a:pt x="111373" y="4262908"/>
                </a:lnTo>
                <a:lnTo>
                  <a:pt x="147018" y="4285026"/>
                </a:lnTo>
                <a:lnTo>
                  <a:pt x="186049" y="4301518"/>
                </a:lnTo>
                <a:lnTo>
                  <a:pt x="227908" y="4311824"/>
                </a:lnTo>
                <a:lnTo>
                  <a:pt x="272033" y="4315383"/>
                </a:lnTo>
                <a:lnTo>
                  <a:pt x="2447670" y="4315383"/>
                </a:lnTo>
                <a:lnTo>
                  <a:pt x="2491796" y="4311824"/>
                </a:lnTo>
                <a:lnTo>
                  <a:pt x="2533655" y="4301518"/>
                </a:lnTo>
                <a:lnTo>
                  <a:pt x="2572686" y="4285026"/>
                </a:lnTo>
                <a:lnTo>
                  <a:pt x="2608331" y="4262908"/>
                </a:lnTo>
                <a:lnTo>
                  <a:pt x="2640028" y="4235724"/>
                </a:lnTo>
                <a:lnTo>
                  <a:pt x="2667218" y="4204034"/>
                </a:lnTo>
                <a:lnTo>
                  <a:pt x="2689341" y="4168398"/>
                </a:lnTo>
                <a:lnTo>
                  <a:pt x="2705836" y="4129376"/>
                </a:lnTo>
                <a:lnTo>
                  <a:pt x="2716144" y="4087527"/>
                </a:lnTo>
                <a:lnTo>
                  <a:pt x="2719704" y="4043413"/>
                </a:lnTo>
                <a:lnTo>
                  <a:pt x="2719704" y="271906"/>
                </a:lnTo>
                <a:lnTo>
                  <a:pt x="2716144" y="227785"/>
                </a:lnTo>
                <a:lnTo>
                  <a:pt x="2705836" y="185936"/>
                </a:lnTo>
                <a:lnTo>
                  <a:pt x="2689341" y="146918"/>
                </a:lnTo>
                <a:lnTo>
                  <a:pt x="2667218" y="111291"/>
                </a:lnTo>
                <a:lnTo>
                  <a:pt x="2640028" y="79613"/>
                </a:lnTo>
                <a:lnTo>
                  <a:pt x="2608331" y="52441"/>
                </a:lnTo>
                <a:lnTo>
                  <a:pt x="2572686" y="30336"/>
                </a:lnTo>
                <a:lnTo>
                  <a:pt x="2533655" y="13855"/>
                </a:lnTo>
                <a:lnTo>
                  <a:pt x="2491796" y="3556"/>
                </a:lnTo>
                <a:lnTo>
                  <a:pt x="2447670" y="0"/>
                </a:lnTo>
                <a:close/>
              </a:path>
            </a:pathLst>
          </a:custGeom>
          <a:solidFill>
            <a:srgbClr val="D0D7E8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656013" y="2324100"/>
            <a:ext cx="2193925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5" dirty="0">
                <a:latin typeface="Times New Roman"/>
                <a:cs typeface="Times New Roman"/>
              </a:rPr>
              <a:t>е</a:t>
            </a: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5" dirty="0">
                <a:latin typeface="Times New Roman"/>
                <a:cs typeface="Times New Roman"/>
              </a:rPr>
              <a:t>а</a:t>
            </a:r>
            <a:r>
              <a:rPr b="1" dirty="0">
                <a:latin typeface="Times New Roman"/>
                <a:cs typeface="Times New Roman"/>
              </a:rPr>
              <a:t>ло</a:t>
            </a:r>
            <a:r>
              <a:rPr b="1" spc="-55" dirty="0">
                <a:latin typeface="Times New Roman"/>
                <a:cs typeface="Times New Roman"/>
              </a:rPr>
              <a:t>г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вые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spc="-75" dirty="0">
                <a:latin typeface="Times New Roman"/>
                <a:cs typeface="Times New Roman"/>
              </a:rPr>
              <a:t>х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ды</a:t>
            </a:r>
            <a:endParaRPr>
              <a:latin typeface="Times New Roman"/>
              <a:cs typeface="Times New Roman"/>
            </a:endParaRPr>
          </a:p>
        </p:txBody>
      </p:sp>
      <p:sp>
        <p:nvSpPr>
          <p:cNvPr id="72713" name="object 12"/>
          <p:cNvSpPr txBox="1">
            <a:spLocks noChangeArrowheads="1"/>
          </p:cNvSpPr>
          <p:nvPr/>
        </p:nvSpPr>
        <p:spPr bwMode="auto">
          <a:xfrm>
            <a:off x="3438525" y="3019425"/>
            <a:ext cx="2627313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-1588" algn="ctr">
              <a:lnSpc>
                <a:spcPct val="86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Поступления от уплаты пошлин и сборов, установленных законодательством РФ (доходы от использования государственного имущества, плата за негативное воздействие на окружающую среду, штрафы за нарушение законодательства и др.)</a:t>
            </a:r>
          </a:p>
        </p:txBody>
      </p:sp>
      <p:sp>
        <p:nvSpPr>
          <p:cNvPr id="72714" name="object 13"/>
          <p:cNvSpPr>
            <a:spLocks noChangeArrowheads="1"/>
          </p:cNvSpPr>
          <p:nvPr/>
        </p:nvSpPr>
        <p:spPr bwMode="auto">
          <a:xfrm>
            <a:off x="6315075" y="2155825"/>
            <a:ext cx="2720975" cy="4314825"/>
          </a:xfrm>
          <a:custGeom>
            <a:avLst/>
            <a:gdLst>
              <a:gd name="T0" fmla="*/ 0 w 2719578"/>
              <a:gd name="T1" fmla="*/ 0 h 4315383"/>
              <a:gd name="T2" fmla="*/ 2719578 w 2719578"/>
              <a:gd name="T3" fmla="*/ 4315383 h 4315383"/>
            </a:gdLst>
            <a:ahLst/>
            <a:cxnLst/>
            <a:rect l="T0" t="T1" r="T2" b="T3"/>
            <a:pathLst>
              <a:path w="2719578" h="4315383">
                <a:moveTo>
                  <a:pt x="2447670" y="0"/>
                </a:moveTo>
                <a:lnTo>
                  <a:pt x="271907" y="0"/>
                </a:lnTo>
                <a:lnTo>
                  <a:pt x="249613" y="900"/>
                </a:lnTo>
                <a:lnTo>
                  <a:pt x="206582" y="7898"/>
                </a:lnTo>
                <a:lnTo>
                  <a:pt x="166092" y="21357"/>
                </a:lnTo>
                <a:lnTo>
                  <a:pt x="128702" y="40720"/>
                </a:lnTo>
                <a:lnTo>
                  <a:pt x="94975" y="65429"/>
                </a:lnTo>
                <a:lnTo>
                  <a:pt x="65471" y="94923"/>
                </a:lnTo>
                <a:lnTo>
                  <a:pt x="40751" y="128646"/>
                </a:lnTo>
                <a:lnTo>
                  <a:pt x="21375" y="166038"/>
                </a:lnTo>
                <a:lnTo>
                  <a:pt x="7905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60" y="4087527"/>
                </a:lnTo>
                <a:lnTo>
                  <a:pt x="13867" y="4129376"/>
                </a:lnTo>
                <a:lnTo>
                  <a:pt x="30360" y="4168398"/>
                </a:lnTo>
                <a:lnTo>
                  <a:pt x="52478" y="4204034"/>
                </a:lnTo>
                <a:lnTo>
                  <a:pt x="79660" y="4235724"/>
                </a:lnTo>
                <a:lnTo>
                  <a:pt x="111346" y="4262908"/>
                </a:lnTo>
                <a:lnTo>
                  <a:pt x="146974" y="4285026"/>
                </a:lnTo>
                <a:lnTo>
                  <a:pt x="185984" y="4301518"/>
                </a:lnTo>
                <a:lnTo>
                  <a:pt x="227815" y="4311824"/>
                </a:lnTo>
                <a:lnTo>
                  <a:pt x="271907" y="4315383"/>
                </a:lnTo>
                <a:lnTo>
                  <a:pt x="2447670" y="4315383"/>
                </a:lnTo>
                <a:lnTo>
                  <a:pt x="2491792" y="4311824"/>
                </a:lnTo>
                <a:lnTo>
                  <a:pt x="2533641" y="4301518"/>
                </a:lnTo>
                <a:lnTo>
                  <a:pt x="2572659" y="4285026"/>
                </a:lnTo>
                <a:lnTo>
                  <a:pt x="2608286" y="4262908"/>
                </a:lnTo>
                <a:lnTo>
                  <a:pt x="2639964" y="4235724"/>
                </a:lnTo>
                <a:lnTo>
                  <a:pt x="2667136" y="4204034"/>
                </a:lnTo>
                <a:lnTo>
                  <a:pt x="2689241" y="4168398"/>
                </a:lnTo>
                <a:lnTo>
                  <a:pt x="2705722" y="4129376"/>
                </a:lnTo>
                <a:lnTo>
                  <a:pt x="2716021" y="4087527"/>
                </a:lnTo>
                <a:lnTo>
                  <a:pt x="2719578" y="4043413"/>
                </a:lnTo>
                <a:lnTo>
                  <a:pt x="2719578" y="271906"/>
                </a:lnTo>
                <a:lnTo>
                  <a:pt x="2716021" y="227785"/>
                </a:lnTo>
                <a:lnTo>
                  <a:pt x="2705722" y="185936"/>
                </a:lnTo>
                <a:lnTo>
                  <a:pt x="2689241" y="146918"/>
                </a:lnTo>
                <a:lnTo>
                  <a:pt x="2667136" y="111291"/>
                </a:lnTo>
                <a:lnTo>
                  <a:pt x="2639964" y="79613"/>
                </a:lnTo>
                <a:lnTo>
                  <a:pt x="2608286" y="52441"/>
                </a:lnTo>
                <a:lnTo>
                  <a:pt x="2572659" y="30336"/>
                </a:lnTo>
                <a:lnTo>
                  <a:pt x="2533641" y="13855"/>
                </a:lnTo>
                <a:lnTo>
                  <a:pt x="2491792" y="3556"/>
                </a:lnTo>
                <a:lnTo>
                  <a:pt x="2447670" y="0"/>
                </a:lnTo>
                <a:close/>
              </a:path>
            </a:pathLst>
          </a:custGeom>
          <a:solidFill>
            <a:srgbClr val="D0D7E8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2715" name="object 14"/>
          <p:cNvSpPr txBox="1">
            <a:spLocks noChangeArrowheads="1"/>
          </p:cNvSpPr>
          <p:nvPr/>
        </p:nvSpPr>
        <p:spPr bwMode="auto">
          <a:xfrm>
            <a:off x="6367463" y="2184400"/>
            <a:ext cx="2616200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588" algn="ctr"/>
            <a:r>
              <a:rPr lang="ru-RU" b="1">
                <a:latin typeface="Times New Roman" pitchFamily="18" charset="0"/>
                <a:cs typeface="Times New Roman" pitchFamily="18" charset="0"/>
              </a:rPr>
              <a:t>Безвозмездные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marL="1588" algn="ctr">
              <a:lnSpc>
                <a:spcPts val="1863"/>
              </a:lnSpc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поступления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marL="1588">
              <a:lnSpc>
                <a:spcPts val="700"/>
              </a:lnSpc>
              <a:spcBef>
                <a:spcPts val="25"/>
              </a:spcBef>
            </a:pPr>
            <a:endParaRPr lang="ru-RU" sz="700">
              <a:latin typeface="Calibri" pitchFamily="34" charset="0"/>
            </a:endParaRPr>
          </a:p>
          <a:p>
            <a:pPr marL="1588" algn="ctr">
              <a:lnSpc>
                <a:spcPct val="86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Поступления от других бюджетов бюджетной системы, граждан и организаций (межбюджетные трансферты в виде дотаций, субвенций, субсидий,  поступления от юридических и физических лиц, кроме налоговых и неналоговых доходов)</a:t>
            </a:r>
          </a:p>
        </p:txBody>
      </p:sp>
      <p:sp>
        <p:nvSpPr>
          <p:cNvPr id="72716" name="object 4"/>
          <p:cNvSpPr txBox="1">
            <a:spLocks noChangeArrowheads="1"/>
          </p:cNvSpPr>
          <p:nvPr/>
        </p:nvSpPr>
        <p:spPr bwMode="auto">
          <a:xfrm>
            <a:off x="539750" y="404813"/>
            <a:ext cx="8208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 sz="30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Из чего складываются доходы бюджета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3320</TotalTime>
  <Words>4318</Words>
  <Application>Microsoft Office PowerPoint</Application>
  <PresentationFormat>Экран (4:3)</PresentationFormat>
  <Paragraphs>904</Paragraphs>
  <Slides>45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7" baseType="lpstr">
      <vt:lpstr>Тема Office</vt:lpstr>
      <vt:lpstr>Диаграмма</vt:lpstr>
      <vt:lpstr>Презентация PowerPoint</vt:lpstr>
      <vt:lpstr>Что такое « Бюджет для граждан»</vt:lpstr>
      <vt:lpstr>Что такое бюджет</vt:lpstr>
      <vt:lpstr>Какие показатели характеризуют наш район в 2015 году</vt:lpstr>
      <vt:lpstr>Динамика прогнозных показателей социально-экономического развития района </vt:lpstr>
      <vt:lpstr>Из чего состоит бюджетная система Тонкинского муниципального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Сколько налоговых и неналоговых доходов поступает в консолидированный бюджет района</vt:lpstr>
      <vt:lpstr>Как зачисляются налоги на территории района</vt:lpstr>
      <vt:lpstr>Каковы основные параметры районного бюджета </vt:lpstr>
      <vt:lpstr>Из каких поступлений формируются доходы районного бюджета </vt:lpstr>
      <vt:lpstr>Какие основные виды налоговых и неналоговых доходов поступят в районный бюджет </vt:lpstr>
      <vt:lpstr>Как формируются и используются средства дорожных фондов консолидированного бюджета района</vt:lpstr>
      <vt:lpstr>Финансовая помощь нижестоящим бюджетам на исполнение собственных полномочий </vt:lpstr>
      <vt:lpstr>Собственные доходы поселений в 2016 году  в расчете на 1 жителя до и после предоставления финансовой помощи на 2016 год, тыс. рублей</vt:lpstr>
      <vt:lpstr>Презентация PowerPoint</vt:lpstr>
      <vt:lpstr>Что такое программный бюджет</vt:lpstr>
      <vt:lpstr>Сколько средств районного бюджета распределено в рамках муниципальных программ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 какие направления будут расходоваться средства в образовании и какие будут достигнуты результаты</vt:lpstr>
      <vt:lpstr>Муниципальная программа «Развитие физической культуры и спорта в Тонкинском муниципальном районе Нижегородской области на 2015-2017 годы».</vt:lpstr>
      <vt:lpstr>Презентация PowerPoint</vt:lpstr>
      <vt:lpstr>Муниципальная  программа "Обеспечение населения Тонкинского муниципального района Нижегородской области доступным и комфортным жильем на 2015-2017 годы»</vt:lpstr>
      <vt:lpstr>Индикаторы достижения цели и показатели непосредственных результатов муниципальной программы</vt:lpstr>
      <vt:lpstr>Презентация PowerPoint</vt:lpstr>
      <vt:lpstr>Муниципальная программа  «Развитие  культуры Тонкинского муниципального района Нижегородской области на 2015-2017 годы» </vt:lpstr>
      <vt:lpstr>Презентация PowerPoint</vt:lpstr>
      <vt:lpstr>Индикаторы достижения целей и непосредственных результатов  муниципальной программы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Отдел экономики и прогнозирования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показатели характеризуют наш район в 2013 году</dc:title>
  <dc:creator>Ольга Анатольевна</dc:creator>
  <cp:lastModifiedBy>Admin</cp:lastModifiedBy>
  <cp:revision>237</cp:revision>
  <cp:lastPrinted>2014-11-26T08:33:45Z</cp:lastPrinted>
  <dcterms:created xsi:type="dcterms:W3CDTF">2013-11-18T10:33:29Z</dcterms:created>
  <dcterms:modified xsi:type="dcterms:W3CDTF">2015-11-25T08:03:47Z</dcterms:modified>
</cp:coreProperties>
</file>