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91" r:id="rId2"/>
    <p:sldId id="259" r:id="rId3"/>
    <p:sldId id="273" r:id="rId4"/>
    <p:sldId id="274" r:id="rId5"/>
    <p:sldId id="272" r:id="rId6"/>
    <p:sldId id="271" r:id="rId7"/>
    <p:sldId id="269" r:id="rId8"/>
    <p:sldId id="270" r:id="rId9"/>
    <p:sldId id="295" r:id="rId10"/>
    <p:sldId id="268" r:id="rId11"/>
    <p:sldId id="262" r:id="rId12"/>
    <p:sldId id="275" r:id="rId13"/>
    <p:sldId id="260" r:id="rId14"/>
    <p:sldId id="266" r:id="rId15"/>
    <p:sldId id="263" r:id="rId16"/>
    <p:sldId id="294" r:id="rId17"/>
    <p:sldId id="276" r:id="rId18"/>
    <p:sldId id="292" r:id="rId19"/>
    <p:sldId id="293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CCFF99"/>
    <a:srgbClr val="336600"/>
    <a:srgbClr val="006600"/>
    <a:srgbClr val="3333CC"/>
    <a:srgbClr val="FFFFCC"/>
    <a:srgbClr val="FFFF66"/>
    <a:srgbClr val="00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0" autoAdjust="0"/>
    <p:restoredTop sz="94728" autoAdjust="0"/>
  </p:normalViewPr>
  <p:slideViewPr>
    <p:cSldViewPr>
      <p:cViewPr varScale="1">
        <p:scale>
          <a:sx n="72" d="100"/>
          <a:sy n="72" d="100"/>
        </p:scale>
        <p:origin x="-45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9;&#1087;&#1088;&#1072;&#1074;&#1083;%20&#1092;&#1080;&#1085;&#1072;&#1085;&#1089;&#1086;&#1074;\%20&#1082;%20&#1073;&#1102;&#1076;&#1078;&#1077;&#1090;&#1091;\2014\&#1044;&#1080;&#1072;&#1075;&#1088;&#1072;&#1084;&#1084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9;&#1087;&#1088;&#1072;&#1074;&#1083;%20&#1092;&#1080;&#1085;&#1072;&#1085;&#1089;&#1086;&#1074;\%20&#1082;%20&#1073;&#1102;&#1076;&#1078;&#1077;&#1090;&#1091;\2014\&#1044;&#1080;&#1072;&#1075;&#1088;&#1072;&#1084;&#1084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Инвестиции на душу населения, </a:t>
            </a:r>
            <a:r>
              <a:rPr lang="ru-RU" dirty="0" smtClean="0"/>
              <a:t>руб.</a:t>
            </a:r>
            <a:endParaRPr lang="ru-RU" dirty="0"/>
          </a:p>
        </c:rich>
      </c:tx>
    </c:title>
    <c:plotArea>
      <c:layout/>
      <c:barChart>
        <c:barDir val="col"/>
        <c:grouping val="clustered"/>
        <c:axId val="36420224"/>
        <c:axId val="40870656"/>
      </c:barChart>
      <c:catAx>
        <c:axId val="36420224"/>
        <c:scaling>
          <c:orientation val="minMax"/>
        </c:scaling>
        <c:axPos val="b"/>
        <c:tickLblPos val="nextTo"/>
        <c:crossAx val="40870656"/>
        <c:crosses val="autoZero"/>
        <c:auto val="1"/>
        <c:lblAlgn val="ctr"/>
        <c:lblOffset val="100"/>
      </c:catAx>
      <c:valAx>
        <c:axId val="40870656"/>
        <c:scaling>
          <c:orientation val="minMax"/>
        </c:scaling>
        <c:axPos val="l"/>
        <c:majorGridlines/>
        <c:numFmt formatCode="General" sourceLinked="1"/>
        <c:tickLblPos val="nextTo"/>
        <c:crossAx val="36420224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/>
    <c:plotArea>
      <c:layout/>
      <c:barChart>
        <c:barDir val="col"/>
        <c:grouping val="clustered"/>
        <c:ser>
          <c:idx val="0"/>
          <c:order val="0"/>
          <c:tx>
            <c:strRef>
              <c:f>Лист1!$A$3</c:f>
              <c:strCache>
                <c:ptCount val="1"/>
                <c:pt idx="0">
                  <c:v>           Отгрузка товаров собственного производства, выполнено работ и услуг собственными силами, млн.руб. </c:v>
                </c:pt>
              </c:strCache>
            </c:strRef>
          </c:tx>
          <c:dLbls>
            <c:dLbl>
              <c:idx val="1"/>
              <c:layout>
                <c:manualLayout>
                  <c:x val="2.7777086070896492E-3"/>
                  <c:y val="-2.2422345229615299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3.0408498672562412E-3"/>
                  <c:y val="1.0374664252991498E-2"/>
                </c:manualLayout>
              </c:layout>
              <c:dLblPos val="outEnd"/>
              <c:showVal val="1"/>
            </c:dLbl>
            <c:dLblPos val="outEnd"/>
            <c:showVal val="1"/>
          </c:dLbls>
          <c:cat>
            <c:strRef>
              <c:f>Лист1!$B$2:$D$2</c:f>
              <c:strCache>
                <c:ptCount val="3"/>
                <c:pt idx="0">
                  <c:v>2015 г</c:v>
                </c:pt>
                <c:pt idx="1">
                  <c:v>2016 г</c:v>
                </c:pt>
                <c:pt idx="2">
                  <c:v>2017 г</c:v>
                </c:pt>
              </c:strCache>
            </c:strRef>
          </c:cat>
          <c:val>
            <c:numRef>
              <c:f>Лист1!$B$3:$D$3</c:f>
              <c:numCache>
                <c:formatCode>General</c:formatCode>
                <c:ptCount val="3"/>
                <c:pt idx="0">
                  <c:v>487</c:v>
                </c:pt>
                <c:pt idx="1">
                  <c:v>523</c:v>
                </c:pt>
                <c:pt idx="2">
                  <c:v>564</c:v>
                </c:pt>
              </c:numCache>
            </c:numRef>
          </c:val>
        </c:ser>
        <c:dLbls>
          <c:showVal val="1"/>
        </c:dLbls>
        <c:axId val="42803584"/>
        <c:axId val="42805120"/>
      </c:barChart>
      <c:catAx>
        <c:axId val="42803584"/>
        <c:scaling>
          <c:orientation val="minMax"/>
        </c:scaling>
        <c:axPos val="b"/>
        <c:numFmt formatCode="General" sourceLinked="1"/>
        <c:tickLblPos val="nextTo"/>
        <c:crossAx val="42805120"/>
        <c:crosses val="autoZero"/>
        <c:auto val="1"/>
        <c:lblAlgn val="ctr"/>
        <c:lblOffset val="100"/>
      </c:catAx>
      <c:valAx>
        <c:axId val="42805120"/>
        <c:scaling>
          <c:orientation val="minMax"/>
        </c:scaling>
        <c:axPos val="l"/>
        <c:majorGridlines/>
        <c:numFmt formatCode="General" sourceLinked="1"/>
        <c:tickLblPos val="nextTo"/>
        <c:crossAx val="42803584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4.8556430446192471E-5"/>
          <c:y val="0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Лист1!$A$11</c:f>
              <c:strCache>
                <c:ptCount val="1"/>
                <c:pt idx="0">
                  <c:v>Розничный товарооборот, млн. руб.</c:v>
                </c:pt>
              </c:strCache>
            </c:strRef>
          </c:tx>
          <c:dLbls>
            <c:dLbl>
              <c:idx val="2"/>
              <c:layout>
                <c:manualLayout>
                  <c:x val="0"/>
                  <c:y val="-1.3888888888889006E-2"/>
                </c:manualLayout>
              </c:layout>
              <c:dLblPos val="outEnd"/>
              <c:showVal val="1"/>
            </c:dLbl>
            <c:dLblPos val="outEnd"/>
            <c:showVal val="1"/>
          </c:dLbls>
          <c:cat>
            <c:strRef>
              <c:f>Лист1!$B$10:$D$10</c:f>
              <c:strCache>
                <c:ptCount val="3"/>
                <c:pt idx="0">
                  <c:v>2015 г</c:v>
                </c:pt>
                <c:pt idx="1">
                  <c:v>2016 г</c:v>
                </c:pt>
                <c:pt idx="2">
                  <c:v>2017 г</c:v>
                </c:pt>
              </c:strCache>
            </c:strRef>
          </c:cat>
          <c:val>
            <c:numRef>
              <c:f>Лист1!$B$11:$D$11</c:f>
              <c:numCache>
                <c:formatCode>General</c:formatCode>
                <c:ptCount val="3"/>
                <c:pt idx="0">
                  <c:v>620</c:v>
                </c:pt>
                <c:pt idx="1">
                  <c:v>682</c:v>
                </c:pt>
                <c:pt idx="2">
                  <c:v>756</c:v>
                </c:pt>
              </c:numCache>
            </c:numRef>
          </c:val>
        </c:ser>
        <c:dLbls>
          <c:showVal val="1"/>
        </c:dLbls>
        <c:axId val="50100096"/>
        <c:axId val="50101632"/>
      </c:barChart>
      <c:catAx>
        <c:axId val="50100096"/>
        <c:scaling>
          <c:orientation val="minMax"/>
        </c:scaling>
        <c:axPos val="b"/>
        <c:tickLblPos val="nextTo"/>
        <c:crossAx val="50101632"/>
        <c:crosses val="autoZero"/>
        <c:auto val="1"/>
        <c:lblAlgn val="ctr"/>
        <c:lblOffset val="100"/>
      </c:catAx>
      <c:valAx>
        <c:axId val="50101632"/>
        <c:scaling>
          <c:orientation val="minMax"/>
        </c:scaling>
        <c:axPos val="l"/>
        <c:majorGridlines/>
        <c:numFmt formatCode="General" sourceLinked="1"/>
        <c:tickLblPos val="nextTo"/>
        <c:crossAx val="50100096"/>
        <c:crosses val="autoZero"/>
        <c:crossBetween val="between"/>
      </c:valAx>
    </c:plotArea>
    <c:plotVisOnly val="1"/>
    <c:dispBlanksAs val="gap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6DD4856-C659-4B68-AE36-BA5BB2EF78F6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B8D66A5-B71E-4D61-8ABF-E425FA7C20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F651C5C-1CA0-410E-8096-50887D1EBDCC}" type="slidenum">
              <a:rPr lang="ru-RU" sz="1200"/>
              <a:pPr algn="r"/>
              <a:t>17</a:t>
            </a:fld>
            <a:endParaRPr lang="ru-RU" sz="1200"/>
          </a:p>
        </p:txBody>
      </p:sp>
      <p:sp>
        <p:nvSpPr>
          <p:cNvPr id="1382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3824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4A55D36-2B03-482A-9D19-89C7453D3708}" type="slidenum">
              <a:rPr lang="ru-RU" sz="1200"/>
              <a:pPr algn="r"/>
              <a:t>17</a:t>
            </a:fld>
            <a:endParaRPr 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565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CE20258-A0DD-4209-BA96-3D61471ECD95}" type="slidenum">
              <a:rPr lang="ru-RU" sz="1200"/>
              <a:pPr algn="r"/>
              <a:t>33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2EC8D-9EEF-49FD-89D6-94EB296C49F2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91A86-AC95-4452-91FB-774BD11422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55D75-D47B-4DAD-907A-CB82D943E86B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FFDD9-72E8-4B46-A422-BB1BB101DB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E884-D6A4-4D05-A695-47BBE9B87836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5C745-EDC3-4092-A7B5-C1D89E8757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C329D-FF40-457B-8AAA-E651130E626C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75FC1-5E44-4CA7-A5E5-9841F10AD1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47CF0-E8F8-4507-A03C-AF4CF6F7AFB7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2B074-CAB1-497A-BF23-CE6DD9C0C1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6F8F9-2E3E-4856-988A-65D644595EC3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91C1C-2877-49C5-B4D7-60EB24B79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A154D-8796-450C-85FF-473D588A5FB1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59B7C-912B-4FB7-81F2-D41B48D8A1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D7505-025C-48C7-9F36-04091A04C4EB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6EC41-EEF5-46FE-AAED-8FDA066ED3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AA966-0641-4959-A75A-FBCEB425F225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690CB-D5F1-4C54-8D23-D477DDB7D7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1E9B4-3408-4E6E-9C0B-20919AC95EF3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8A7B9-D803-4FF8-8339-D6CA892D77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0518-8B6E-4560-A110-AF630CE3780D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E8317-4014-4406-A0E3-3E2B2386F7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6C9DF-758D-4829-A6CA-3B1AC9220719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1561B-A5AB-4361-AD61-C0E013DACD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0DFBD-94F4-4972-8E3D-6C14ED23A742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19A59-0AC8-4AD1-863C-ADD55D7283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9EFE0-B045-4398-B538-C9A3F40178EA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FF3B7-1465-4E50-95D5-BE5A4A619E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46251-43B2-4D22-B6E3-859B635AF4B2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698D7-FCD7-43D9-BA91-4BDC397EA6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34137-6B2A-4D60-B7B8-4348AFF21E76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A27D8-FCB3-4B3C-BBB0-0F6AD8F4B2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EDC97-A396-4F07-BC2C-DABC27D95290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22E00-29FF-459C-9F8D-6039C896A7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82000D-3728-4B3D-BBC4-4B70E4F2F2F4}" type="datetimeFigureOut">
              <a:rPr lang="ru-RU"/>
              <a:pPr>
                <a:defRPr/>
              </a:pPr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EB43C5-F781-4322-A04D-B357DF07E9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chart" Target="../charts/chart3.xml"/><Relationship Id="rId5" Type="http://schemas.openxmlformats.org/officeDocument/2006/relationships/oleObject" Target="../embeddings/oleObject3.bin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!/yandsearch?source=wiz&amp;amp;uinfo=sw-1332-sh-935-fw-1107-fh-598-pd-1&amp;amp;p=9&amp;amp;text=%C3%90%C2%BC%C3%90%C2%B5%C3%91%C2%88%C3%90%C2%BE%C3%90%C2%BA%20%C3%90%C2%B4%C3%90%C2%B5%C3%90%C2%BD%C3%90%C2%B5%C3%90%C2%B3&amp;amp;noreask=1&amp;amp;pos=275&amp;amp;rpt=simage&amp;amp;lr=47&amp;amp;img_url=http://storage.pressfoto.ru/2010.03/840592136f9f561536a89a37bdfef165b211dd7dc_b.jpg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5.bin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6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66"/>
            </a:gs>
            <a:gs pos="100000">
              <a:srgbClr val="EAEA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3600" b="1" smtClean="0">
                <a:solidFill>
                  <a:schemeClr val="hlink"/>
                </a:solidFill>
                <a:latin typeface="Cambria" pitchFamily="18" charset="0"/>
              </a:rPr>
              <a:t>Что такое « Бюджет для граждан»</a:t>
            </a:r>
          </a:p>
        </p:txBody>
      </p:sp>
      <p:sp>
        <p:nvSpPr>
          <p:cNvPr id="20483" name="Rectangle 5"/>
          <p:cNvSpPr>
            <a:spLocks noGrp="1"/>
          </p:cNvSpPr>
          <p:nvPr>
            <p:ph type="body" idx="4294967295"/>
          </p:nvPr>
        </p:nvSpPr>
        <p:spPr>
          <a:xfrm>
            <a:off x="0" y="1052513"/>
            <a:ext cx="9144000" cy="4537075"/>
          </a:xfrm>
        </p:spPr>
        <p:txBody>
          <a:bodyPr/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	</a:t>
            </a:r>
            <a:r>
              <a:rPr lang="ru-RU" sz="2400" b="1" smtClean="0">
                <a:latin typeface="Cambria" pitchFamily="18" charset="0"/>
              </a:rPr>
              <a:t>« Бюджет для граждан» - информационный сборник, который познакомит население района с основными положениями главного финансового документа Тонкинского муниципального района – районного бюджета, а именно проекта районного бюджета на 2015 год. 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 – 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755650" y="6184900"/>
            <a:ext cx="7777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179388" y="5589588"/>
            <a:ext cx="8964612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latin typeface="Cambria" pitchFamily="18" charset="0"/>
              </a:rPr>
              <a:t>« Бюджет для граждан» нацелен на широкий круг пользователей- всех граждан Тонкинского муниципального района, интересы которых в той или иной мере затронуты районным бюджетом</a:t>
            </a:r>
            <a:r>
              <a:rPr lang="ru-RU" sz="2000" b="1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7" name="Rectangle 4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922337"/>
          </a:xfrm>
          <a:solidFill>
            <a:srgbClr val="99CCFF"/>
          </a:solidFill>
        </p:spPr>
        <p:txBody>
          <a:bodyPr/>
          <a:lstStyle/>
          <a:p>
            <a:r>
              <a:rPr lang="ru-RU" b="1" smtClean="0">
                <a:latin typeface="Albertus Extra Bold"/>
              </a:rPr>
              <a:t>Что такое бюджет</a:t>
            </a:r>
          </a:p>
        </p:txBody>
      </p:sp>
      <p:graphicFrame>
        <p:nvGraphicFramePr>
          <p:cNvPr id="22545" name="Object 17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684213" y="2133600"/>
          <a:ext cx="3600450" cy="2232025"/>
        </p:xfrm>
        <a:graphic>
          <a:graphicData uri="http://schemas.openxmlformats.org/presentationml/2006/ole">
            <p:oleObj spid="_x0000_s22545" name="Диаграмма" r:id="rId3" imgW="4038600" imgH="2181149" progId="MSGraph.Chart.8">
              <p:embed followColorScheme="full"/>
            </p:oleObj>
          </a:graphicData>
        </a:graphic>
      </p:graphicFrame>
      <p:graphicFrame>
        <p:nvGraphicFramePr>
          <p:cNvPr id="22546" name="Object 1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787900" y="2133600"/>
          <a:ext cx="3816350" cy="2232025"/>
        </p:xfrm>
        <a:graphic>
          <a:graphicData uri="http://schemas.openxmlformats.org/presentationml/2006/ole">
            <p:oleObj spid="_x0000_s22546" name="Диаграмма" r:id="rId4" imgW="4038600" imgH="2181149" progId="MSGraph.Chart.8">
              <p:embed followColorScheme="full"/>
            </p:oleObj>
          </a:graphicData>
        </a:graphic>
      </p:graphicFrame>
      <p:sp>
        <p:nvSpPr>
          <p:cNvPr id="22548" name="Rectangle 7"/>
          <p:cNvSpPr>
            <a:spLocks noGrp="1"/>
          </p:cNvSpPr>
          <p:nvPr>
            <p:ph sz="quarter" idx="3"/>
          </p:nvPr>
        </p:nvSpPr>
        <p:spPr>
          <a:xfrm>
            <a:off x="457200" y="4149725"/>
            <a:ext cx="4038600" cy="1584325"/>
          </a:xfrm>
          <a:solidFill>
            <a:srgbClr val="FFFF99"/>
          </a:solidFill>
        </p:spPr>
        <p:txBody>
          <a:bodyPr/>
          <a:lstStyle/>
          <a:p>
            <a:r>
              <a:rPr lang="ru-RU" sz="1400" b="1" smtClean="0">
                <a:latin typeface="Arial" charset="0"/>
              </a:rPr>
              <a:t>В случае превышения расходов над доходами образуется дефицит бюджета ( необходимы источники покрытия дефицита, можно например использовать остатки средств или привлечь средства в долг)</a:t>
            </a:r>
          </a:p>
          <a:p>
            <a:endParaRPr lang="ru-RU" sz="1400" b="1" smtClean="0">
              <a:latin typeface="Arial" charset="0"/>
            </a:endParaRPr>
          </a:p>
        </p:txBody>
      </p:sp>
      <p:sp>
        <p:nvSpPr>
          <p:cNvPr id="22549" name="Rectangle 8"/>
          <p:cNvSpPr>
            <a:spLocks noGrp="1"/>
          </p:cNvSpPr>
          <p:nvPr>
            <p:ph sz="quarter" idx="4"/>
          </p:nvPr>
        </p:nvSpPr>
        <p:spPr>
          <a:xfrm>
            <a:off x="4648200" y="4221163"/>
            <a:ext cx="4038600" cy="1512887"/>
          </a:xfrm>
          <a:solidFill>
            <a:srgbClr val="FFFF99"/>
          </a:solidFill>
        </p:spPr>
        <p:txBody>
          <a:bodyPr/>
          <a:lstStyle/>
          <a:p>
            <a:r>
              <a:rPr lang="ru-RU" sz="1400" b="1" smtClean="0">
                <a:latin typeface="Arial" charset="0"/>
              </a:rPr>
              <a:t>В случае превышения доходов над расходами образуется профицит бюджета ( можно накапливать резервы, погашать имеющиеся долги)</a:t>
            </a:r>
          </a:p>
        </p:txBody>
      </p:sp>
      <p:sp>
        <p:nvSpPr>
          <p:cNvPr id="22550" name="Text Box 10"/>
          <p:cNvSpPr txBox="1">
            <a:spLocks noChangeArrowheads="1"/>
          </p:cNvSpPr>
          <p:nvPr/>
        </p:nvSpPr>
        <p:spPr bwMode="auto">
          <a:xfrm flipH="1">
            <a:off x="468313" y="6237288"/>
            <a:ext cx="8207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2551" name="Text Box 11"/>
          <p:cNvSpPr txBox="1">
            <a:spLocks noChangeArrowheads="1"/>
          </p:cNvSpPr>
          <p:nvPr/>
        </p:nvSpPr>
        <p:spPr bwMode="auto">
          <a:xfrm>
            <a:off x="539750" y="5805488"/>
            <a:ext cx="8135938" cy="825500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hlink"/>
                </a:solidFill>
              </a:rPr>
              <a:t>Сбалансированность бюджета по доходам и расходам – основополагающее требование, предъявляемое к органам, составляющим и утверждающим бюджет</a:t>
            </a:r>
            <a:r>
              <a:rPr lang="ru-RU" sz="1600" b="1"/>
              <a:t>.</a:t>
            </a:r>
          </a:p>
        </p:txBody>
      </p:sp>
      <p:sp>
        <p:nvSpPr>
          <p:cNvPr id="22552" name="Text Box 12"/>
          <p:cNvSpPr txBox="1">
            <a:spLocks noChangeArrowheads="1"/>
          </p:cNvSpPr>
          <p:nvPr/>
        </p:nvSpPr>
        <p:spPr bwMode="auto">
          <a:xfrm>
            <a:off x="250825" y="1268413"/>
            <a:ext cx="8424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hlink"/>
                </a:solidFill>
              </a:rPr>
              <a:t>Бюджет – это форма образования и расходования денежных средств, </a:t>
            </a:r>
          </a:p>
          <a:p>
            <a:pPr algn="ctr"/>
            <a:r>
              <a:rPr lang="ru-RU" sz="1400" b="1">
                <a:solidFill>
                  <a:schemeClr val="hlink"/>
                </a:solidFill>
              </a:rPr>
              <a:t>предназначенных для финансового обеспечения задач и функций государства</a:t>
            </a:r>
          </a:p>
          <a:p>
            <a:pPr algn="ctr"/>
            <a:r>
              <a:rPr lang="ru-RU" sz="1400" b="1">
                <a:solidFill>
                  <a:schemeClr val="hlink"/>
                </a:solidFill>
              </a:rPr>
              <a:t> и местного самоуправления. Районный бюджет это план доходов и расходов </a:t>
            </a:r>
          </a:p>
          <a:p>
            <a:pPr algn="ctr"/>
            <a:r>
              <a:rPr lang="ru-RU" sz="1400" b="1">
                <a:solidFill>
                  <a:schemeClr val="hlink"/>
                </a:solidFill>
              </a:rPr>
              <a:t>Тонкинского муниципального района Нижегородской области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3"/>
          <p:cNvSpPr>
            <a:spLocks noGrp="1"/>
          </p:cNvSpPr>
          <p:nvPr>
            <p:ph type="title" idx="4294967295"/>
          </p:nvPr>
        </p:nvSpPr>
        <p:spPr>
          <a:xfrm>
            <a:off x="536575" y="188913"/>
            <a:ext cx="8229600" cy="1012825"/>
          </a:xfrm>
        </p:spPr>
        <p:txBody>
          <a:bodyPr/>
          <a:lstStyle/>
          <a:p>
            <a:r>
              <a:rPr lang="ru-RU" sz="4000" b="1" smtClean="0"/>
              <a:t>Какие показатели характеризуют наш район в 2014 году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163" y="1700213"/>
            <a:ext cx="4891087" cy="336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Прямоугольник 4"/>
          <p:cNvSpPr>
            <a:spLocks noChangeArrowheads="1"/>
          </p:cNvSpPr>
          <p:nvPr/>
        </p:nvSpPr>
        <p:spPr bwMode="auto">
          <a:xfrm>
            <a:off x="5470525" y="3679825"/>
            <a:ext cx="3311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Отгрузка товаров собственного производства, выполнено работ и услуг собственными силами – 440 млн. руб. </a:t>
            </a:r>
          </a:p>
        </p:txBody>
      </p:sp>
      <p:sp>
        <p:nvSpPr>
          <p:cNvPr id="23556" name="Прямоугольник 6"/>
          <p:cNvSpPr>
            <a:spLocks noChangeArrowheads="1"/>
          </p:cNvSpPr>
          <p:nvPr/>
        </p:nvSpPr>
        <p:spPr bwMode="auto">
          <a:xfrm>
            <a:off x="5435600" y="3057525"/>
            <a:ext cx="3463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Инвестиции в основной капитал- 157 млн. руб.</a:t>
            </a:r>
          </a:p>
        </p:txBody>
      </p:sp>
      <p:sp>
        <p:nvSpPr>
          <p:cNvPr id="23557" name="Прямоугольник 7"/>
          <p:cNvSpPr>
            <a:spLocks noChangeArrowheads="1"/>
          </p:cNvSpPr>
          <p:nvPr/>
        </p:nvSpPr>
        <p:spPr bwMode="auto">
          <a:xfrm>
            <a:off x="5408613" y="1700213"/>
            <a:ext cx="3373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Площадь района  -1018 кв. км.</a:t>
            </a:r>
          </a:p>
        </p:txBody>
      </p:sp>
      <p:sp>
        <p:nvSpPr>
          <p:cNvPr id="23558" name="Прямоугольник 8"/>
          <p:cNvSpPr>
            <a:spLocks noChangeArrowheads="1"/>
          </p:cNvSpPr>
          <p:nvPr/>
        </p:nvSpPr>
        <p:spPr bwMode="auto">
          <a:xfrm>
            <a:off x="5443538" y="2205038"/>
            <a:ext cx="33385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Численность населения района - 8322 чел.</a:t>
            </a:r>
          </a:p>
        </p:txBody>
      </p:sp>
      <p:sp>
        <p:nvSpPr>
          <p:cNvPr id="23559" name="Прямоугольник 11"/>
          <p:cNvSpPr>
            <a:spLocks noChangeArrowheads="1"/>
          </p:cNvSpPr>
          <p:nvPr/>
        </p:nvSpPr>
        <p:spPr bwMode="auto">
          <a:xfrm>
            <a:off x="684213" y="5205413"/>
            <a:ext cx="809783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"/>
            <a:r>
              <a:rPr lang="ru-RU">
                <a:latin typeface="Calibri" pitchFamily="34" charset="0"/>
              </a:rPr>
              <a:t>Муниципальные  образования района: </a:t>
            </a:r>
          </a:p>
          <a:p>
            <a:pPr fontAlgn="b"/>
            <a:r>
              <a:rPr lang="ru-RU">
                <a:latin typeface="Calibri" pitchFamily="34" charset="0"/>
              </a:rPr>
              <a:t>р.п.Тонкино, Пакалевский сельсовет, Большесодомовский сельсовет, Бердниковский сельсовет, Вязовский сельсовет</a:t>
            </a:r>
          </a:p>
        </p:txBody>
      </p:sp>
      <p:sp>
        <p:nvSpPr>
          <p:cNvPr id="23560" name="Прямоугольник 12"/>
          <p:cNvSpPr>
            <a:spLocks noChangeArrowheads="1"/>
          </p:cNvSpPr>
          <p:nvPr/>
        </p:nvSpPr>
        <p:spPr bwMode="auto">
          <a:xfrm>
            <a:off x="684213" y="6127750"/>
            <a:ext cx="79359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"/>
            <a:r>
              <a:rPr lang="ru-RU">
                <a:solidFill>
                  <a:srgbClr val="000000"/>
                </a:solidFill>
                <a:latin typeface="Calibri" pitchFamily="34" charset="0"/>
              </a:rPr>
              <a:t>Муниципальных учреждений - 42</a:t>
            </a:r>
          </a:p>
          <a:p>
            <a:pPr fontAlgn="b"/>
            <a:r>
              <a:rPr lang="ru-RU">
                <a:solidFill>
                  <a:srgbClr val="000000"/>
                </a:solidFill>
                <a:latin typeface="Calibri" pitchFamily="34" charset="0"/>
              </a:rPr>
              <a:t>Из них: учреждения образования -  22, учреждения культуры - 7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5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8313" y="549275"/>
            <a:ext cx="8229600" cy="719138"/>
          </a:xfrm>
        </p:spPr>
        <p:txBody>
          <a:bodyPr/>
          <a:lstStyle/>
          <a:p>
            <a:r>
              <a:rPr lang="ru-RU" sz="2400" b="1" smtClean="0"/>
              <a:t>Динамика прогнозных показателей социально-экономического развития района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5076056" y="1196752"/>
          <a:ext cx="360040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395536" y="1268760"/>
          <a:ext cx="4176464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9650" name="Object 18"/>
          <p:cNvGraphicFramePr>
            <a:graphicFrameLocks/>
          </p:cNvGraphicFramePr>
          <p:nvPr/>
        </p:nvGraphicFramePr>
        <p:xfrm>
          <a:off x="4932363" y="1268413"/>
          <a:ext cx="3846512" cy="2447925"/>
        </p:xfrm>
        <a:graphic>
          <a:graphicData uri="http://schemas.openxmlformats.org/presentationml/2006/ole">
            <p:oleObj spid="_x0000_s69650" r:id="rId5" imgW="3846909" imgH="2450804" progId="Excel.Chart.8">
              <p:embed/>
            </p:oleObj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395536" y="4077072"/>
          <a:ext cx="4392488" cy="245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9651" name="Object 19"/>
          <p:cNvGraphicFramePr>
            <a:graphicFrameLocks/>
          </p:cNvGraphicFramePr>
          <p:nvPr/>
        </p:nvGraphicFramePr>
        <p:xfrm>
          <a:off x="5076825" y="4076700"/>
          <a:ext cx="3851275" cy="2455863"/>
        </p:xfrm>
        <a:graphic>
          <a:graphicData uri="http://schemas.openxmlformats.org/presentationml/2006/ole">
            <p:oleObj spid="_x0000_s69651" r:id="rId7" imgW="3853006" imgH="2456901" progId="Excel.Char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latin typeface="Cambria" pitchFamily="18" charset="0"/>
              </a:rPr>
              <a:t>Из чего состоит бюджетная система Тонкинского муниципального района</a:t>
            </a:r>
          </a:p>
        </p:txBody>
      </p:sp>
      <p:grpSp>
        <p:nvGrpSpPr>
          <p:cNvPr id="132099" name="Organization Chart 9"/>
          <p:cNvGrpSpPr>
            <a:grpSpLocks/>
          </p:cNvGrpSpPr>
          <p:nvPr/>
        </p:nvGrpSpPr>
        <p:grpSpPr bwMode="auto">
          <a:xfrm>
            <a:off x="431800" y="1557338"/>
            <a:ext cx="8712200" cy="5040312"/>
            <a:chOff x="272" y="999"/>
            <a:chExt cx="1872" cy="720"/>
          </a:xfrm>
        </p:grpSpPr>
        <p:cxnSp>
          <p:nvCxnSpPr>
            <p:cNvPr id="132100" name="_s56336"/>
            <p:cNvCxnSpPr>
              <a:cxnSpLocks noChangeShapeType="1"/>
              <a:stCxn id="132104" idx="0"/>
              <a:endCxn id="132102" idx="2"/>
            </p:cNvCxnSpPr>
            <p:nvPr/>
          </p:nvCxnSpPr>
          <p:spPr bwMode="auto">
            <a:xfrm rot="5400000" flipH="1">
              <a:off x="1388" y="1107"/>
              <a:ext cx="144" cy="504"/>
            </a:xfrm>
            <a:prstGeom prst="bentConnector3">
              <a:avLst>
                <a:gd name="adj1" fmla="val 1133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132101" name="_s56335"/>
            <p:cNvCxnSpPr>
              <a:cxnSpLocks noChangeShapeType="1"/>
              <a:stCxn id="132103" idx="0"/>
              <a:endCxn id="132102" idx="2"/>
            </p:cNvCxnSpPr>
            <p:nvPr/>
          </p:nvCxnSpPr>
          <p:spPr bwMode="auto">
            <a:xfrm rot="-5400000">
              <a:off x="884" y="1107"/>
              <a:ext cx="144" cy="504"/>
            </a:xfrm>
            <a:prstGeom prst="bentConnector3">
              <a:avLst>
                <a:gd name="adj1" fmla="val 1133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132102" name="_s56330"/>
            <p:cNvSpPr>
              <a:spLocks noChangeArrowheads="1"/>
            </p:cNvSpPr>
            <p:nvPr/>
          </p:nvSpPr>
          <p:spPr bwMode="auto">
            <a:xfrm>
              <a:off x="776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000" b="1">
                  <a:cs typeface="Arial" charset="0"/>
                </a:rPr>
                <a:t>Консолидированный бюджет </a:t>
              </a:r>
            </a:p>
            <a:p>
              <a:pPr algn="ctr"/>
              <a:r>
                <a:rPr lang="ru-RU" sz="2000" b="1">
                  <a:cs typeface="Arial" charset="0"/>
                </a:rPr>
                <a:t>Тонкинского муниципального</a:t>
              </a:r>
            </a:p>
            <a:p>
              <a:pPr algn="ctr"/>
              <a:r>
                <a:rPr lang="ru-RU" sz="2000" b="1">
                  <a:cs typeface="Arial" charset="0"/>
                </a:rPr>
                <a:t> района</a:t>
              </a:r>
            </a:p>
          </p:txBody>
        </p:sp>
        <p:sp>
          <p:nvSpPr>
            <p:cNvPr id="132103" name="_s56332"/>
            <p:cNvSpPr>
              <a:spLocks noChangeArrowheads="1"/>
            </p:cNvSpPr>
            <p:nvPr/>
          </p:nvSpPr>
          <p:spPr bwMode="auto">
            <a:xfrm>
              <a:off x="272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800" b="1">
                  <a:cs typeface="Arial" charset="0"/>
                </a:rPr>
                <a:t>Районный бюджет</a:t>
              </a:r>
            </a:p>
          </p:txBody>
        </p:sp>
        <p:sp>
          <p:nvSpPr>
            <p:cNvPr id="132104" name="_s56333"/>
            <p:cNvSpPr>
              <a:spLocks noChangeArrowheads="1"/>
            </p:cNvSpPr>
            <p:nvPr/>
          </p:nvSpPr>
          <p:spPr bwMode="auto">
            <a:xfrm>
              <a:off x="1280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400" b="1">
                  <a:cs typeface="Arial" charset="0"/>
                </a:rPr>
                <a:t>Бюджеты </a:t>
              </a:r>
            </a:p>
            <a:p>
              <a:pPr algn="ctr"/>
              <a:r>
                <a:rPr lang="ru-RU" sz="2400" b="1">
                  <a:cs typeface="Arial" charset="0"/>
                </a:rPr>
                <a:t>1 городского </a:t>
              </a:r>
            </a:p>
            <a:p>
              <a:pPr algn="ctr"/>
              <a:r>
                <a:rPr lang="ru-RU" sz="2400" b="1">
                  <a:cs typeface="Arial" charset="0"/>
                </a:rPr>
                <a:t>поселения и</a:t>
              </a:r>
            </a:p>
            <a:p>
              <a:pPr algn="ctr"/>
              <a:r>
                <a:rPr lang="ru-RU" sz="2400" b="1">
                  <a:cs typeface="Arial" charset="0"/>
                </a:rPr>
                <a:t>4 сельских</a:t>
              </a:r>
            </a:p>
            <a:p>
              <a:pPr algn="ctr"/>
              <a:r>
                <a:rPr lang="ru-RU" sz="2400" b="1">
                  <a:cs typeface="Arial" charset="0"/>
                </a:rPr>
                <a:t> поселений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object 2"/>
          <p:cNvSpPr>
            <a:spLocks noChangeArrowheads="1"/>
          </p:cNvSpPr>
          <p:nvPr/>
        </p:nvSpPr>
        <p:spPr bwMode="auto">
          <a:xfrm>
            <a:off x="611188" y="2781300"/>
            <a:ext cx="2254250" cy="2933700"/>
          </a:xfrm>
          <a:custGeom>
            <a:avLst/>
            <a:gdLst>
              <a:gd name="T0" fmla="*/ 0 w 2254326"/>
              <a:gd name="T1" fmla="*/ 0 h 2934614"/>
              <a:gd name="T2" fmla="*/ 2254326 w 2254326"/>
              <a:gd name="T3" fmla="*/ 2934614 h 2934614"/>
            </a:gdLst>
            <a:ahLst/>
            <a:cxnLst/>
            <a:rect l="T0" t="T1" r="T2" b="T3"/>
            <a:pathLst>
              <a:path w="2254326" h="2934614">
                <a:moveTo>
                  <a:pt x="2141550" y="0"/>
                </a:moveTo>
                <a:lnTo>
                  <a:pt x="104534" y="291"/>
                </a:lnTo>
                <a:lnTo>
                  <a:pt x="63552" y="11252"/>
                </a:lnTo>
                <a:lnTo>
                  <a:pt x="30357" y="35753"/>
                </a:lnTo>
                <a:lnTo>
                  <a:pt x="8117" y="70644"/>
                </a:lnTo>
                <a:lnTo>
                  <a:pt x="0" y="112775"/>
                </a:lnTo>
                <a:lnTo>
                  <a:pt x="288" y="2830030"/>
                </a:lnTo>
                <a:lnTo>
                  <a:pt x="11244" y="2871029"/>
                </a:lnTo>
                <a:lnTo>
                  <a:pt x="35746" y="2904240"/>
                </a:lnTo>
                <a:lnTo>
                  <a:pt x="70626" y="2926492"/>
                </a:lnTo>
                <a:lnTo>
                  <a:pt x="112712" y="2934614"/>
                </a:lnTo>
                <a:lnTo>
                  <a:pt x="2149726" y="2934322"/>
                </a:lnTo>
                <a:lnTo>
                  <a:pt x="2190716" y="2923354"/>
                </a:lnTo>
                <a:lnTo>
                  <a:pt x="2223934" y="2898850"/>
                </a:lnTo>
                <a:lnTo>
                  <a:pt x="2246198" y="2863976"/>
                </a:lnTo>
                <a:lnTo>
                  <a:pt x="2254326" y="2821901"/>
                </a:lnTo>
                <a:lnTo>
                  <a:pt x="2254030" y="104534"/>
                </a:lnTo>
                <a:lnTo>
                  <a:pt x="2243036" y="63522"/>
                </a:lnTo>
                <a:lnTo>
                  <a:pt x="2218506" y="30330"/>
                </a:lnTo>
                <a:lnTo>
                  <a:pt x="2183617" y="8107"/>
                </a:lnTo>
                <a:lnTo>
                  <a:pt x="2141550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83" name="object 3"/>
          <p:cNvSpPr>
            <a:spLocks noChangeArrowheads="1"/>
          </p:cNvSpPr>
          <p:nvPr/>
        </p:nvSpPr>
        <p:spPr bwMode="auto">
          <a:xfrm>
            <a:off x="611188" y="2781300"/>
            <a:ext cx="2254250" cy="2933700"/>
          </a:xfrm>
          <a:custGeom>
            <a:avLst/>
            <a:gdLst>
              <a:gd name="T0" fmla="*/ 0 w 2254326"/>
              <a:gd name="T1" fmla="*/ 0 h 2934614"/>
              <a:gd name="T2" fmla="*/ 2254326 w 2254326"/>
              <a:gd name="T3" fmla="*/ 2934614 h 2934614"/>
            </a:gdLst>
            <a:ahLst/>
            <a:cxnLst/>
            <a:rect l="T0" t="T1" r="T2" b="T3"/>
            <a:pathLst>
              <a:path w="2254326" h="2934614">
                <a:moveTo>
                  <a:pt x="0" y="112775"/>
                </a:moveTo>
                <a:lnTo>
                  <a:pt x="8117" y="70644"/>
                </a:lnTo>
                <a:lnTo>
                  <a:pt x="30357" y="35753"/>
                </a:lnTo>
                <a:lnTo>
                  <a:pt x="63552" y="11252"/>
                </a:lnTo>
                <a:lnTo>
                  <a:pt x="104534" y="291"/>
                </a:lnTo>
                <a:lnTo>
                  <a:pt x="2141550" y="0"/>
                </a:lnTo>
                <a:lnTo>
                  <a:pt x="2156174" y="939"/>
                </a:lnTo>
                <a:lnTo>
                  <a:pt x="2196202" y="14101"/>
                </a:lnTo>
                <a:lnTo>
                  <a:pt x="2227991" y="40331"/>
                </a:lnTo>
                <a:lnTo>
                  <a:pt x="2248362" y="76479"/>
                </a:lnTo>
                <a:lnTo>
                  <a:pt x="2254326" y="2821901"/>
                </a:lnTo>
                <a:lnTo>
                  <a:pt x="2253383" y="2836531"/>
                </a:lnTo>
                <a:lnTo>
                  <a:pt x="2240190" y="2876557"/>
                </a:lnTo>
                <a:lnTo>
                  <a:pt x="2213921" y="2908327"/>
                </a:lnTo>
                <a:lnTo>
                  <a:pt x="2177759" y="2928671"/>
                </a:lnTo>
                <a:lnTo>
                  <a:pt x="112712" y="2934614"/>
                </a:lnTo>
                <a:lnTo>
                  <a:pt x="98078" y="2933672"/>
                </a:lnTo>
                <a:lnTo>
                  <a:pt x="58042" y="2920488"/>
                </a:lnTo>
                <a:lnTo>
                  <a:pt x="26269" y="2894231"/>
                </a:lnTo>
                <a:lnTo>
                  <a:pt x="5930" y="2858072"/>
                </a:lnTo>
                <a:lnTo>
                  <a:pt x="0" y="112775"/>
                </a:lnTo>
                <a:close/>
              </a:path>
            </a:pathLst>
          </a:custGeom>
          <a:noFill/>
          <a:ln w="25399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84" name="object 4"/>
          <p:cNvSpPr>
            <a:spLocks noChangeArrowheads="1"/>
          </p:cNvSpPr>
          <p:nvPr/>
        </p:nvSpPr>
        <p:spPr bwMode="auto">
          <a:xfrm>
            <a:off x="2938463" y="2763838"/>
            <a:ext cx="1982787" cy="2728912"/>
          </a:xfrm>
          <a:custGeom>
            <a:avLst/>
            <a:gdLst>
              <a:gd name="T0" fmla="*/ 0 w 1983101"/>
              <a:gd name="T1" fmla="*/ 0 h 2728849"/>
              <a:gd name="T2" fmla="*/ 1983101 w 1983101"/>
              <a:gd name="T3" fmla="*/ 2728849 h 2728849"/>
            </a:gdLst>
            <a:ahLst/>
            <a:cxnLst/>
            <a:rect l="T0" t="T1" r="T2" b="T3"/>
            <a:pathLst>
              <a:path w="1983101" h="2728849">
                <a:moveTo>
                  <a:pt x="1883916" y="0"/>
                </a:moveTo>
                <a:lnTo>
                  <a:pt x="98621" y="1"/>
                </a:lnTo>
                <a:lnTo>
                  <a:pt x="57040" y="9365"/>
                </a:lnTo>
                <a:lnTo>
                  <a:pt x="24185" y="34237"/>
                </a:lnTo>
                <a:lnTo>
                  <a:pt x="4173" y="70533"/>
                </a:lnTo>
                <a:lnTo>
                  <a:pt x="0" y="2630353"/>
                </a:lnTo>
                <a:lnTo>
                  <a:pt x="1149" y="2644925"/>
                </a:lnTo>
                <a:lnTo>
                  <a:pt x="16171" y="2684020"/>
                </a:lnTo>
                <a:lnTo>
                  <a:pt x="45356" y="2713000"/>
                </a:lnTo>
                <a:lnTo>
                  <a:pt x="84587" y="2727782"/>
                </a:lnTo>
                <a:lnTo>
                  <a:pt x="99185" y="2728849"/>
                </a:lnTo>
                <a:lnTo>
                  <a:pt x="1884480" y="2728847"/>
                </a:lnTo>
                <a:lnTo>
                  <a:pt x="1926061" y="2719483"/>
                </a:lnTo>
                <a:lnTo>
                  <a:pt x="1958916" y="2694611"/>
                </a:lnTo>
                <a:lnTo>
                  <a:pt x="1978928" y="2658315"/>
                </a:lnTo>
                <a:lnTo>
                  <a:pt x="1983101" y="98495"/>
                </a:lnTo>
                <a:lnTo>
                  <a:pt x="1981952" y="83923"/>
                </a:lnTo>
                <a:lnTo>
                  <a:pt x="1966930" y="44828"/>
                </a:lnTo>
                <a:lnTo>
                  <a:pt x="1937745" y="15848"/>
                </a:lnTo>
                <a:lnTo>
                  <a:pt x="1898514" y="1066"/>
                </a:lnTo>
                <a:lnTo>
                  <a:pt x="1883916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85" name="object 5"/>
          <p:cNvSpPr>
            <a:spLocks noChangeArrowheads="1"/>
          </p:cNvSpPr>
          <p:nvPr/>
        </p:nvSpPr>
        <p:spPr bwMode="auto">
          <a:xfrm>
            <a:off x="2938463" y="2763838"/>
            <a:ext cx="1982787" cy="2728912"/>
          </a:xfrm>
          <a:custGeom>
            <a:avLst/>
            <a:gdLst>
              <a:gd name="T0" fmla="*/ 0 w 1983104"/>
              <a:gd name="T1" fmla="*/ 0 h 2728849"/>
              <a:gd name="T2" fmla="*/ 1983104 w 1983104"/>
              <a:gd name="T3" fmla="*/ 2728849 h 2728849"/>
            </a:gdLst>
            <a:ahLst/>
            <a:cxnLst/>
            <a:rect l="T0" t="T1" r="T2" b="T3"/>
            <a:pathLst>
              <a:path w="1983104" h="2728849">
                <a:moveTo>
                  <a:pt x="0" y="99060"/>
                </a:moveTo>
                <a:lnTo>
                  <a:pt x="9164" y="57417"/>
                </a:lnTo>
                <a:lnTo>
                  <a:pt x="33914" y="24475"/>
                </a:lnTo>
                <a:lnTo>
                  <a:pt x="70135" y="4319"/>
                </a:lnTo>
                <a:lnTo>
                  <a:pt x="1883918" y="0"/>
                </a:lnTo>
                <a:lnTo>
                  <a:pt x="1898516" y="1066"/>
                </a:lnTo>
                <a:lnTo>
                  <a:pt x="1937747" y="15848"/>
                </a:lnTo>
                <a:lnTo>
                  <a:pt x="1966931" y="44828"/>
                </a:lnTo>
                <a:lnTo>
                  <a:pt x="1981954" y="83923"/>
                </a:lnTo>
                <a:lnTo>
                  <a:pt x="1983105" y="2629789"/>
                </a:lnTo>
                <a:lnTo>
                  <a:pt x="1982035" y="2644384"/>
                </a:lnTo>
                <a:lnTo>
                  <a:pt x="1967218" y="2683580"/>
                </a:lnTo>
                <a:lnTo>
                  <a:pt x="1938187" y="2712714"/>
                </a:lnTo>
                <a:lnTo>
                  <a:pt x="1899058" y="2727701"/>
                </a:lnTo>
                <a:lnTo>
                  <a:pt x="99187" y="2728849"/>
                </a:lnTo>
                <a:lnTo>
                  <a:pt x="84588" y="2727782"/>
                </a:lnTo>
                <a:lnTo>
                  <a:pt x="45357" y="2713000"/>
                </a:lnTo>
                <a:lnTo>
                  <a:pt x="16173" y="2684020"/>
                </a:lnTo>
                <a:lnTo>
                  <a:pt x="1150" y="2644925"/>
                </a:lnTo>
                <a:lnTo>
                  <a:pt x="0" y="99060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86" name="object 6"/>
          <p:cNvSpPr>
            <a:spLocks noChangeArrowheads="1"/>
          </p:cNvSpPr>
          <p:nvPr/>
        </p:nvSpPr>
        <p:spPr bwMode="auto">
          <a:xfrm>
            <a:off x="2798763" y="4648200"/>
            <a:ext cx="300037" cy="352425"/>
          </a:xfrm>
          <a:custGeom>
            <a:avLst/>
            <a:gdLst>
              <a:gd name="T0" fmla="*/ 0 w 300228"/>
              <a:gd name="T1" fmla="*/ 0 h 353060"/>
              <a:gd name="T2" fmla="*/ 300228 w 300228"/>
              <a:gd name="T3" fmla="*/ 353060 h 353060"/>
            </a:gdLst>
            <a:ahLst/>
            <a:cxnLst/>
            <a:rect l="T0" t="T1" r="T2" b="T3"/>
            <a:pathLst>
              <a:path w="300228" h="353060">
                <a:moveTo>
                  <a:pt x="0" y="0"/>
                </a:moveTo>
                <a:lnTo>
                  <a:pt x="0" y="353060"/>
                </a:lnTo>
                <a:lnTo>
                  <a:pt x="300228" y="17653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87" name="object 7"/>
          <p:cNvSpPr>
            <a:spLocks noChangeArrowheads="1"/>
          </p:cNvSpPr>
          <p:nvPr/>
        </p:nvSpPr>
        <p:spPr bwMode="auto">
          <a:xfrm>
            <a:off x="2798763" y="4648200"/>
            <a:ext cx="300037" cy="352425"/>
          </a:xfrm>
          <a:custGeom>
            <a:avLst/>
            <a:gdLst>
              <a:gd name="T0" fmla="*/ 0 w 300228"/>
              <a:gd name="T1" fmla="*/ 0 h 353060"/>
              <a:gd name="T2" fmla="*/ 300228 w 300228"/>
              <a:gd name="T3" fmla="*/ 353060 h 353060"/>
            </a:gdLst>
            <a:ahLst/>
            <a:cxnLst/>
            <a:rect l="T0" t="T1" r="T2" b="T3"/>
            <a:pathLst>
              <a:path w="300228" h="353060">
                <a:moveTo>
                  <a:pt x="0" y="0"/>
                </a:moveTo>
                <a:lnTo>
                  <a:pt x="300228" y="176530"/>
                </a:lnTo>
                <a:lnTo>
                  <a:pt x="0" y="35306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4F81BC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88" name="object 8"/>
          <p:cNvSpPr>
            <a:spLocks noChangeArrowheads="1"/>
          </p:cNvSpPr>
          <p:nvPr/>
        </p:nvSpPr>
        <p:spPr bwMode="auto">
          <a:xfrm>
            <a:off x="4992688" y="2763838"/>
            <a:ext cx="1879600" cy="2579687"/>
          </a:xfrm>
          <a:custGeom>
            <a:avLst/>
            <a:gdLst>
              <a:gd name="T0" fmla="*/ 0 w 1880869"/>
              <a:gd name="T1" fmla="*/ 0 h 2579751"/>
              <a:gd name="T2" fmla="*/ 1880869 w 1880869"/>
              <a:gd name="T3" fmla="*/ 2579751 h 2579751"/>
            </a:gdLst>
            <a:ahLst/>
            <a:cxnLst/>
            <a:rect l="T0" t="T1" r="T2" b="T3"/>
            <a:pathLst>
              <a:path w="1880869" h="2579751">
                <a:moveTo>
                  <a:pt x="1786889" y="0"/>
                </a:moveTo>
                <a:lnTo>
                  <a:pt x="87142" y="253"/>
                </a:lnTo>
                <a:lnTo>
                  <a:pt x="46844" y="12693"/>
                </a:lnTo>
                <a:lnTo>
                  <a:pt x="16649" y="40585"/>
                </a:lnTo>
                <a:lnTo>
                  <a:pt x="1125" y="79398"/>
                </a:lnTo>
                <a:lnTo>
                  <a:pt x="0" y="93979"/>
                </a:lnTo>
                <a:lnTo>
                  <a:pt x="261" y="2492707"/>
                </a:lnTo>
                <a:lnTo>
                  <a:pt x="12758" y="2532962"/>
                </a:lnTo>
                <a:lnTo>
                  <a:pt x="40701" y="2563122"/>
                </a:lnTo>
                <a:lnTo>
                  <a:pt x="79532" y="2578627"/>
                </a:lnTo>
                <a:lnTo>
                  <a:pt x="94107" y="2579751"/>
                </a:lnTo>
                <a:lnTo>
                  <a:pt x="1793838" y="2579496"/>
                </a:lnTo>
                <a:lnTo>
                  <a:pt x="1834062" y="2567025"/>
                </a:lnTo>
                <a:lnTo>
                  <a:pt x="1864227" y="2539079"/>
                </a:lnTo>
                <a:lnTo>
                  <a:pt x="1879744" y="2500228"/>
                </a:lnTo>
                <a:lnTo>
                  <a:pt x="1880869" y="2485644"/>
                </a:lnTo>
                <a:lnTo>
                  <a:pt x="1880622" y="87114"/>
                </a:lnTo>
                <a:lnTo>
                  <a:pt x="1868182" y="46807"/>
                </a:lnTo>
                <a:lnTo>
                  <a:pt x="1840259" y="16629"/>
                </a:lnTo>
                <a:lnTo>
                  <a:pt x="1801451" y="1123"/>
                </a:lnTo>
                <a:lnTo>
                  <a:pt x="1786889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89" name="object 9"/>
          <p:cNvSpPr>
            <a:spLocks noChangeArrowheads="1"/>
          </p:cNvSpPr>
          <p:nvPr/>
        </p:nvSpPr>
        <p:spPr bwMode="auto">
          <a:xfrm>
            <a:off x="4992688" y="2763838"/>
            <a:ext cx="1879600" cy="2579687"/>
          </a:xfrm>
          <a:custGeom>
            <a:avLst/>
            <a:gdLst>
              <a:gd name="T0" fmla="*/ 0 w 1880869"/>
              <a:gd name="T1" fmla="*/ 0 h 2579751"/>
              <a:gd name="T2" fmla="*/ 1880869 w 1880869"/>
              <a:gd name="T3" fmla="*/ 2579751 h 2579751"/>
            </a:gdLst>
            <a:ahLst/>
            <a:cxnLst/>
            <a:rect l="T0" t="T1" r="T2" b="T3"/>
            <a:pathLst>
              <a:path w="1880869" h="2579751">
                <a:moveTo>
                  <a:pt x="0" y="93979"/>
                </a:moveTo>
                <a:lnTo>
                  <a:pt x="9619" y="52533"/>
                </a:lnTo>
                <a:lnTo>
                  <a:pt x="35431" y="20497"/>
                </a:lnTo>
                <a:lnTo>
                  <a:pt x="72869" y="2403"/>
                </a:lnTo>
                <a:lnTo>
                  <a:pt x="1786889" y="0"/>
                </a:lnTo>
                <a:lnTo>
                  <a:pt x="1801451" y="1123"/>
                </a:lnTo>
                <a:lnTo>
                  <a:pt x="1840259" y="16629"/>
                </a:lnTo>
                <a:lnTo>
                  <a:pt x="1868182" y="46807"/>
                </a:lnTo>
                <a:lnTo>
                  <a:pt x="1880622" y="87114"/>
                </a:lnTo>
                <a:lnTo>
                  <a:pt x="1880869" y="2485644"/>
                </a:lnTo>
                <a:lnTo>
                  <a:pt x="1879744" y="2500228"/>
                </a:lnTo>
                <a:lnTo>
                  <a:pt x="1864227" y="2539079"/>
                </a:lnTo>
                <a:lnTo>
                  <a:pt x="1834062" y="2567025"/>
                </a:lnTo>
                <a:lnTo>
                  <a:pt x="1793838" y="2579496"/>
                </a:lnTo>
                <a:lnTo>
                  <a:pt x="94107" y="2579751"/>
                </a:lnTo>
                <a:lnTo>
                  <a:pt x="79532" y="2578627"/>
                </a:lnTo>
                <a:lnTo>
                  <a:pt x="40701" y="2563122"/>
                </a:lnTo>
                <a:lnTo>
                  <a:pt x="12758" y="2532962"/>
                </a:lnTo>
                <a:lnTo>
                  <a:pt x="261" y="2492707"/>
                </a:lnTo>
                <a:lnTo>
                  <a:pt x="0" y="93979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90" name="object 10"/>
          <p:cNvSpPr>
            <a:spLocks noChangeArrowheads="1"/>
          </p:cNvSpPr>
          <p:nvPr/>
        </p:nvSpPr>
        <p:spPr bwMode="auto">
          <a:xfrm>
            <a:off x="4851400" y="4648200"/>
            <a:ext cx="300038" cy="352425"/>
          </a:xfrm>
          <a:custGeom>
            <a:avLst/>
            <a:gdLst>
              <a:gd name="T0" fmla="*/ 0 w 300227"/>
              <a:gd name="T1" fmla="*/ 0 h 353060"/>
              <a:gd name="T2" fmla="*/ 300227 w 300227"/>
              <a:gd name="T3" fmla="*/ 353060 h 353060"/>
            </a:gdLst>
            <a:ahLst/>
            <a:cxnLst/>
            <a:rect l="T0" t="T1" r="T2" b="T3"/>
            <a:pathLst>
              <a:path w="300227" h="353060">
                <a:moveTo>
                  <a:pt x="0" y="0"/>
                </a:moveTo>
                <a:lnTo>
                  <a:pt x="0" y="353060"/>
                </a:lnTo>
                <a:lnTo>
                  <a:pt x="300227" y="17653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91" name="object 11"/>
          <p:cNvSpPr>
            <a:spLocks noChangeArrowheads="1"/>
          </p:cNvSpPr>
          <p:nvPr/>
        </p:nvSpPr>
        <p:spPr bwMode="auto">
          <a:xfrm>
            <a:off x="4851400" y="4648200"/>
            <a:ext cx="300038" cy="352425"/>
          </a:xfrm>
          <a:custGeom>
            <a:avLst/>
            <a:gdLst>
              <a:gd name="T0" fmla="*/ 0 w 300227"/>
              <a:gd name="T1" fmla="*/ 0 h 353060"/>
              <a:gd name="T2" fmla="*/ 300227 w 300227"/>
              <a:gd name="T3" fmla="*/ 353060 h 353060"/>
            </a:gdLst>
            <a:ahLst/>
            <a:cxnLst/>
            <a:rect l="T0" t="T1" r="T2" b="T3"/>
            <a:pathLst>
              <a:path w="300227" h="353060">
                <a:moveTo>
                  <a:pt x="0" y="0"/>
                </a:moveTo>
                <a:lnTo>
                  <a:pt x="300227" y="176530"/>
                </a:lnTo>
                <a:lnTo>
                  <a:pt x="0" y="35306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4F81BC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92" name="object 12"/>
          <p:cNvSpPr>
            <a:spLocks noChangeArrowheads="1"/>
          </p:cNvSpPr>
          <p:nvPr/>
        </p:nvSpPr>
        <p:spPr bwMode="auto">
          <a:xfrm>
            <a:off x="6945313" y="2792413"/>
            <a:ext cx="1947862" cy="2524125"/>
          </a:xfrm>
          <a:custGeom>
            <a:avLst/>
            <a:gdLst>
              <a:gd name="T0" fmla="*/ 0 w 1946529"/>
              <a:gd name="T1" fmla="*/ 0 h 2523998"/>
              <a:gd name="T2" fmla="*/ 1946529 w 1946529"/>
              <a:gd name="T3" fmla="*/ 2523998 h 2523998"/>
            </a:gdLst>
            <a:ahLst/>
            <a:cxnLst/>
            <a:rect l="T0" t="T1" r="T2" b="T3"/>
            <a:pathLst>
              <a:path w="1946529" h="2523998">
                <a:moveTo>
                  <a:pt x="1849120" y="0"/>
                </a:moveTo>
                <a:lnTo>
                  <a:pt x="85086" y="757"/>
                </a:lnTo>
                <a:lnTo>
                  <a:pt x="45554" y="14880"/>
                </a:lnTo>
                <a:lnTo>
                  <a:pt x="16136" y="43610"/>
                </a:lnTo>
                <a:lnTo>
                  <a:pt x="1087" y="82690"/>
                </a:lnTo>
                <a:lnTo>
                  <a:pt x="0" y="97281"/>
                </a:lnTo>
                <a:lnTo>
                  <a:pt x="757" y="2438911"/>
                </a:lnTo>
                <a:lnTo>
                  <a:pt x="14880" y="2478443"/>
                </a:lnTo>
                <a:lnTo>
                  <a:pt x="43610" y="2507861"/>
                </a:lnTo>
                <a:lnTo>
                  <a:pt x="82690" y="2522910"/>
                </a:lnTo>
                <a:lnTo>
                  <a:pt x="97282" y="2523997"/>
                </a:lnTo>
                <a:lnTo>
                  <a:pt x="1861411" y="2523228"/>
                </a:lnTo>
                <a:lnTo>
                  <a:pt x="1900937" y="2509083"/>
                </a:lnTo>
                <a:lnTo>
                  <a:pt x="1930373" y="2480357"/>
                </a:lnTo>
                <a:lnTo>
                  <a:pt x="1945440" y="2441297"/>
                </a:lnTo>
                <a:lnTo>
                  <a:pt x="1946529" y="2426716"/>
                </a:lnTo>
                <a:lnTo>
                  <a:pt x="1945757" y="84992"/>
                </a:lnTo>
                <a:lnTo>
                  <a:pt x="1931578" y="45501"/>
                </a:lnTo>
                <a:lnTo>
                  <a:pt x="1902800" y="16116"/>
                </a:lnTo>
                <a:lnTo>
                  <a:pt x="1863704" y="1085"/>
                </a:lnTo>
                <a:lnTo>
                  <a:pt x="1849120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93" name="object 13"/>
          <p:cNvSpPr>
            <a:spLocks noChangeArrowheads="1"/>
          </p:cNvSpPr>
          <p:nvPr/>
        </p:nvSpPr>
        <p:spPr bwMode="auto">
          <a:xfrm>
            <a:off x="6945313" y="2792413"/>
            <a:ext cx="1947862" cy="2524125"/>
          </a:xfrm>
          <a:custGeom>
            <a:avLst/>
            <a:gdLst>
              <a:gd name="T0" fmla="*/ 0 w 1946529"/>
              <a:gd name="T1" fmla="*/ 0 h 2523998"/>
              <a:gd name="T2" fmla="*/ 1946529 w 1946529"/>
              <a:gd name="T3" fmla="*/ 2523998 h 2523998"/>
            </a:gdLst>
            <a:ahLst/>
            <a:cxnLst/>
            <a:rect l="T0" t="T1" r="T2" b="T3"/>
            <a:pathLst>
              <a:path w="1946529" h="2523998">
                <a:moveTo>
                  <a:pt x="0" y="97281"/>
                </a:moveTo>
                <a:lnTo>
                  <a:pt x="9313" y="55697"/>
                </a:lnTo>
                <a:lnTo>
                  <a:pt x="34414" y="23044"/>
                </a:lnTo>
                <a:lnTo>
                  <a:pt x="71048" y="3579"/>
                </a:lnTo>
                <a:lnTo>
                  <a:pt x="1849120" y="0"/>
                </a:lnTo>
                <a:lnTo>
                  <a:pt x="1863704" y="1085"/>
                </a:lnTo>
                <a:lnTo>
                  <a:pt x="1902800" y="16116"/>
                </a:lnTo>
                <a:lnTo>
                  <a:pt x="1931578" y="45501"/>
                </a:lnTo>
                <a:lnTo>
                  <a:pt x="1945757" y="84992"/>
                </a:lnTo>
                <a:lnTo>
                  <a:pt x="1946529" y="2426716"/>
                </a:lnTo>
                <a:lnTo>
                  <a:pt x="1945440" y="2441297"/>
                </a:lnTo>
                <a:lnTo>
                  <a:pt x="1930373" y="2480357"/>
                </a:lnTo>
                <a:lnTo>
                  <a:pt x="1900937" y="2509083"/>
                </a:lnTo>
                <a:lnTo>
                  <a:pt x="1861411" y="2523228"/>
                </a:lnTo>
                <a:lnTo>
                  <a:pt x="97282" y="2523997"/>
                </a:lnTo>
                <a:lnTo>
                  <a:pt x="82690" y="2522910"/>
                </a:lnTo>
                <a:lnTo>
                  <a:pt x="43610" y="2507861"/>
                </a:lnTo>
                <a:lnTo>
                  <a:pt x="14880" y="2478443"/>
                </a:lnTo>
                <a:lnTo>
                  <a:pt x="757" y="2438911"/>
                </a:lnTo>
                <a:lnTo>
                  <a:pt x="0" y="97281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94" name="object 14"/>
          <p:cNvSpPr>
            <a:spLocks noChangeArrowheads="1"/>
          </p:cNvSpPr>
          <p:nvPr/>
        </p:nvSpPr>
        <p:spPr bwMode="auto">
          <a:xfrm>
            <a:off x="6802438" y="4648200"/>
            <a:ext cx="300037" cy="352425"/>
          </a:xfrm>
          <a:custGeom>
            <a:avLst/>
            <a:gdLst>
              <a:gd name="T0" fmla="*/ 0 w 300227"/>
              <a:gd name="T1" fmla="*/ 0 h 353060"/>
              <a:gd name="T2" fmla="*/ 300227 w 300227"/>
              <a:gd name="T3" fmla="*/ 353060 h 353060"/>
            </a:gdLst>
            <a:ahLst/>
            <a:cxnLst/>
            <a:rect l="T0" t="T1" r="T2" b="T3"/>
            <a:pathLst>
              <a:path w="300227" h="353060">
                <a:moveTo>
                  <a:pt x="0" y="0"/>
                </a:moveTo>
                <a:lnTo>
                  <a:pt x="0" y="353060"/>
                </a:lnTo>
                <a:lnTo>
                  <a:pt x="300227" y="17653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95" name="object 15"/>
          <p:cNvSpPr>
            <a:spLocks noChangeArrowheads="1"/>
          </p:cNvSpPr>
          <p:nvPr/>
        </p:nvSpPr>
        <p:spPr bwMode="auto">
          <a:xfrm>
            <a:off x="6802438" y="4648200"/>
            <a:ext cx="300037" cy="352425"/>
          </a:xfrm>
          <a:custGeom>
            <a:avLst/>
            <a:gdLst>
              <a:gd name="T0" fmla="*/ 0 w 300227"/>
              <a:gd name="T1" fmla="*/ 0 h 353060"/>
              <a:gd name="T2" fmla="*/ 300227 w 300227"/>
              <a:gd name="T3" fmla="*/ 353060 h 353060"/>
            </a:gdLst>
            <a:ahLst/>
            <a:cxnLst/>
            <a:rect l="T0" t="T1" r="T2" b="T3"/>
            <a:pathLst>
              <a:path w="300227" h="353060">
                <a:moveTo>
                  <a:pt x="0" y="0"/>
                </a:moveTo>
                <a:lnTo>
                  <a:pt x="300227" y="176530"/>
                </a:lnTo>
                <a:lnTo>
                  <a:pt x="0" y="35306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4F81BC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96" name="object 16"/>
          <p:cNvSpPr>
            <a:spLocks noChangeArrowheads="1"/>
          </p:cNvSpPr>
          <p:nvPr/>
        </p:nvSpPr>
        <p:spPr bwMode="auto">
          <a:xfrm>
            <a:off x="593725" y="388938"/>
            <a:ext cx="8315325" cy="11128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97" name="object 17"/>
          <p:cNvSpPr txBox="1">
            <a:spLocks noChangeArrowheads="1"/>
          </p:cNvSpPr>
          <p:nvPr/>
        </p:nvSpPr>
        <p:spPr bwMode="auto">
          <a:xfrm>
            <a:off x="1042988" y="504825"/>
            <a:ext cx="763270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589213" indent="-2578100"/>
            <a: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 чем основывается проект районного бюджета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98" name="object 18"/>
          <p:cNvSpPr>
            <a:spLocks noChangeArrowheads="1"/>
          </p:cNvSpPr>
          <p:nvPr/>
        </p:nvSpPr>
        <p:spPr bwMode="auto">
          <a:xfrm>
            <a:off x="871538" y="1916113"/>
            <a:ext cx="7815262" cy="649287"/>
          </a:xfrm>
          <a:custGeom>
            <a:avLst/>
            <a:gdLst>
              <a:gd name="T0" fmla="*/ 0 w 7814691"/>
              <a:gd name="T1" fmla="*/ 0 h 648068"/>
              <a:gd name="T2" fmla="*/ 7814691 w 7814691"/>
              <a:gd name="T3" fmla="*/ 648068 h 648068"/>
            </a:gdLst>
            <a:ahLst/>
            <a:cxnLst/>
            <a:rect l="T0" t="T1" r="T2" b="T3"/>
            <a:pathLst>
              <a:path w="7814691" h="648068">
                <a:moveTo>
                  <a:pt x="0" y="648068"/>
                </a:moveTo>
                <a:lnTo>
                  <a:pt x="7814691" y="648068"/>
                </a:lnTo>
                <a:lnTo>
                  <a:pt x="7814691" y="0"/>
                </a:lnTo>
                <a:lnTo>
                  <a:pt x="0" y="0"/>
                </a:lnTo>
                <a:lnTo>
                  <a:pt x="0" y="648068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699" name="object 19"/>
          <p:cNvSpPr txBox="1">
            <a:spLocks noChangeArrowheads="1"/>
          </p:cNvSpPr>
          <p:nvPr/>
        </p:nvSpPr>
        <p:spPr bwMode="auto">
          <a:xfrm>
            <a:off x="468313" y="1958975"/>
            <a:ext cx="83518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000" b="1">
                <a:latin typeface="Times New Roman" pitchFamily="18" charset="0"/>
                <a:cs typeface="Times New Roman" pitchFamily="18" charset="0"/>
              </a:rPr>
              <a:t>Проект районного бюджета составляется и утверждается на один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>
                <a:latin typeface="Times New Roman" pitchFamily="18" charset="0"/>
                <a:cs typeface="Times New Roman" pitchFamily="18" charset="0"/>
              </a:rPr>
              <a:t>год и основывается на: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0" name="object 25"/>
          <p:cNvSpPr txBox="1">
            <a:spLocks noChangeArrowheads="1"/>
          </p:cNvSpPr>
          <p:nvPr/>
        </p:nvSpPr>
        <p:spPr bwMode="auto">
          <a:xfrm>
            <a:off x="6956425" y="2963863"/>
            <a:ext cx="1912938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19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Муниципальных программах Тонкинского муниципального района</a:t>
            </a:r>
            <a:endParaRPr lang="ru-RU" sz="19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1" name="object 26"/>
          <p:cNvSpPr txBox="1">
            <a:spLocks noChangeArrowheads="1"/>
          </p:cNvSpPr>
          <p:nvPr/>
        </p:nvSpPr>
        <p:spPr bwMode="auto">
          <a:xfrm>
            <a:off x="5110163" y="2963863"/>
            <a:ext cx="1720850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19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Основных направлениях бюджетной и налоговой политики Тонкинского муниципального района</a:t>
            </a:r>
            <a:endParaRPr lang="ru-RU" sz="19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2" name="object 27"/>
          <p:cNvSpPr txBox="1">
            <a:spLocks noChangeArrowheads="1"/>
          </p:cNvSpPr>
          <p:nvPr/>
        </p:nvSpPr>
        <p:spPr bwMode="auto">
          <a:xfrm>
            <a:off x="2995613" y="2963863"/>
            <a:ext cx="1900237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19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Прогнозе социально- экономического развития Тонкинского муниципального района</a:t>
            </a:r>
            <a:endParaRPr lang="ru-RU" sz="19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3" name="object 28"/>
          <p:cNvSpPr txBox="1">
            <a:spLocks noChangeArrowheads="1"/>
          </p:cNvSpPr>
          <p:nvPr/>
        </p:nvSpPr>
        <p:spPr bwMode="auto">
          <a:xfrm>
            <a:off x="950913" y="2981325"/>
            <a:ext cx="156368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Бюджетном послании Президента Российской Федерации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rgbClr val="F5F5C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object 5"/>
          <p:cNvSpPr>
            <a:spLocks noChangeArrowheads="1"/>
          </p:cNvSpPr>
          <p:nvPr/>
        </p:nvSpPr>
        <p:spPr bwMode="auto">
          <a:xfrm>
            <a:off x="1042988" y="2349500"/>
            <a:ext cx="0" cy="2663825"/>
          </a:xfrm>
          <a:custGeom>
            <a:avLst/>
            <a:gdLst>
              <a:gd name="T0" fmla="*/ 0 h 2664333"/>
              <a:gd name="T1" fmla="*/ 2664333 h 2664333"/>
            </a:gdLst>
            <a:ahLst/>
            <a:cxnLst/>
            <a:rect l="0" t="T0" r="0" b="T1"/>
            <a:pathLst>
              <a:path h="2664333">
                <a:moveTo>
                  <a:pt x="0" y="0"/>
                </a:moveTo>
                <a:lnTo>
                  <a:pt x="0" y="2664333"/>
                </a:lnTo>
              </a:path>
            </a:pathLst>
          </a:custGeom>
          <a:noFill/>
          <a:ln w="15875">
            <a:solidFill>
              <a:srgbClr val="497DBA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2707" name="object 6"/>
          <p:cNvSpPr txBox="1">
            <a:spLocks noChangeArrowheads="1"/>
          </p:cNvSpPr>
          <p:nvPr/>
        </p:nvSpPr>
        <p:spPr bwMode="auto">
          <a:xfrm>
            <a:off x="1062038" y="1341438"/>
            <a:ext cx="73977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Доходы бюджета – безвозмездные и безвозвратные поступления денежных средств в бюджет</a:t>
            </a:r>
            <a:endParaRPr lang="ru-RU" sz="240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708" name="object 7"/>
          <p:cNvSpPr>
            <a:spLocks noChangeArrowheads="1"/>
          </p:cNvSpPr>
          <p:nvPr/>
        </p:nvSpPr>
        <p:spPr bwMode="auto">
          <a:xfrm>
            <a:off x="468313" y="2155825"/>
            <a:ext cx="2719387" cy="4314825"/>
          </a:xfrm>
          <a:custGeom>
            <a:avLst/>
            <a:gdLst>
              <a:gd name="T0" fmla="*/ 0 w 2719616"/>
              <a:gd name="T1" fmla="*/ 0 h 4315383"/>
              <a:gd name="T2" fmla="*/ 2719616 w 2719616"/>
              <a:gd name="T3" fmla="*/ 4315383 h 4315383"/>
            </a:gdLst>
            <a:ahLst/>
            <a:cxnLst/>
            <a:rect l="T0" t="T1" r="T2" b="T3"/>
            <a:pathLst>
              <a:path w="2719616" h="4315383">
                <a:moveTo>
                  <a:pt x="2447709" y="0"/>
                </a:moveTo>
                <a:lnTo>
                  <a:pt x="271957" y="0"/>
                </a:lnTo>
                <a:lnTo>
                  <a:pt x="249652" y="900"/>
                </a:lnTo>
                <a:lnTo>
                  <a:pt x="206601" y="7898"/>
                </a:lnTo>
                <a:lnTo>
                  <a:pt x="166097" y="21357"/>
                </a:lnTo>
                <a:lnTo>
                  <a:pt x="128699" y="40720"/>
                </a:lnTo>
                <a:lnTo>
                  <a:pt x="94968" y="65429"/>
                </a:lnTo>
                <a:lnTo>
                  <a:pt x="65463" y="94923"/>
                </a:lnTo>
                <a:lnTo>
                  <a:pt x="40744" y="128646"/>
                </a:lnTo>
                <a:lnTo>
                  <a:pt x="21371" y="166038"/>
                </a:lnTo>
                <a:lnTo>
                  <a:pt x="7903" y="206541"/>
                </a:lnTo>
                <a:lnTo>
                  <a:pt x="901" y="249596"/>
                </a:lnTo>
                <a:lnTo>
                  <a:pt x="0" y="271906"/>
                </a:lnTo>
                <a:lnTo>
                  <a:pt x="0" y="4043413"/>
                </a:lnTo>
                <a:lnTo>
                  <a:pt x="3559" y="4087527"/>
                </a:lnTo>
                <a:lnTo>
                  <a:pt x="13864" y="4129376"/>
                </a:lnTo>
                <a:lnTo>
                  <a:pt x="30354" y="4168398"/>
                </a:lnTo>
                <a:lnTo>
                  <a:pt x="52470" y="4204034"/>
                </a:lnTo>
                <a:lnTo>
                  <a:pt x="79652" y="4235724"/>
                </a:lnTo>
                <a:lnTo>
                  <a:pt x="111341" y="4262908"/>
                </a:lnTo>
                <a:lnTo>
                  <a:pt x="146975" y="4285026"/>
                </a:lnTo>
                <a:lnTo>
                  <a:pt x="185996" y="4301518"/>
                </a:lnTo>
                <a:lnTo>
                  <a:pt x="227843" y="4311824"/>
                </a:lnTo>
                <a:lnTo>
                  <a:pt x="271957" y="4315383"/>
                </a:lnTo>
                <a:lnTo>
                  <a:pt x="2447709" y="4315383"/>
                </a:lnTo>
                <a:lnTo>
                  <a:pt x="2491800" y="4311824"/>
                </a:lnTo>
                <a:lnTo>
                  <a:pt x="2533631" y="4301518"/>
                </a:lnTo>
                <a:lnTo>
                  <a:pt x="2572641" y="4285026"/>
                </a:lnTo>
                <a:lnTo>
                  <a:pt x="2608269" y="4262908"/>
                </a:lnTo>
                <a:lnTo>
                  <a:pt x="2639955" y="4235724"/>
                </a:lnTo>
                <a:lnTo>
                  <a:pt x="2667137" y="4204034"/>
                </a:lnTo>
                <a:lnTo>
                  <a:pt x="2689255" y="4168398"/>
                </a:lnTo>
                <a:lnTo>
                  <a:pt x="2705748" y="4129376"/>
                </a:lnTo>
                <a:lnTo>
                  <a:pt x="2716055" y="4087527"/>
                </a:lnTo>
                <a:lnTo>
                  <a:pt x="2719616" y="4043413"/>
                </a:lnTo>
                <a:lnTo>
                  <a:pt x="2719616" y="271906"/>
                </a:lnTo>
                <a:lnTo>
                  <a:pt x="2716055" y="227785"/>
                </a:lnTo>
                <a:lnTo>
                  <a:pt x="2705748" y="185936"/>
                </a:lnTo>
                <a:lnTo>
                  <a:pt x="2689255" y="146918"/>
                </a:lnTo>
                <a:lnTo>
                  <a:pt x="2667137" y="111291"/>
                </a:lnTo>
                <a:lnTo>
                  <a:pt x="2639955" y="79613"/>
                </a:lnTo>
                <a:lnTo>
                  <a:pt x="2608269" y="52441"/>
                </a:lnTo>
                <a:lnTo>
                  <a:pt x="2572641" y="30336"/>
                </a:lnTo>
                <a:lnTo>
                  <a:pt x="2533631" y="13855"/>
                </a:lnTo>
                <a:lnTo>
                  <a:pt x="2491800" y="3556"/>
                </a:lnTo>
                <a:lnTo>
                  <a:pt x="2447709" y="0"/>
                </a:lnTo>
                <a:close/>
              </a:path>
            </a:pathLst>
          </a:custGeom>
          <a:solidFill>
            <a:srgbClr val="D0D7E8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7725" y="2359025"/>
            <a:ext cx="1960563" cy="2857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b="1" dirty="0">
                <a:latin typeface="Times New Roman"/>
                <a:cs typeface="Times New Roman"/>
              </a:rPr>
              <a:t>Н</a:t>
            </a:r>
            <a:r>
              <a:rPr b="1" spc="10" dirty="0">
                <a:latin typeface="Times New Roman"/>
                <a:cs typeface="Times New Roman"/>
              </a:rPr>
              <a:t>а</a:t>
            </a:r>
            <a:r>
              <a:rPr b="1" dirty="0">
                <a:latin typeface="Times New Roman"/>
                <a:cs typeface="Times New Roman"/>
              </a:rPr>
              <a:t>ло</a:t>
            </a:r>
            <a:r>
              <a:rPr b="1" spc="-55" dirty="0">
                <a:latin typeface="Times New Roman"/>
                <a:cs typeface="Times New Roman"/>
              </a:rPr>
              <a:t>г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dirty="0">
                <a:latin typeface="Times New Roman"/>
                <a:cs typeface="Times New Roman"/>
              </a:rPr>
              <a:t>вые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д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spc="-75" dirty="0">
                <a:latin typeface="Times New Roman"/>
                <a:cs typeface="Times New Roman"/>
              </a:rPr>
              <a:t>х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dirty="0">
                <a:latin typeface="Times New Roman"/>
                <a:cs typeface="Times New Roman"/>
              </a:rPr>
              <a:t>ды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2710" name="object 9"/>
          <p:cNvSpPr txBox="1">
            <a:spLocks noChangeArrowheads="1"/>
          </p:cNvSpPr>
          <p:nvPr/>
        </p:nvSpPr>
        <p:spPr bwMode="auto">
          <a:xfrm>
            <a:off x="493713" y="3016250"/>
            <a:ext cx="2668587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>
              <a:lnSpc>
                <a:spcPct val="86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        ( налог на доходы физических лиц, единый налог на вмененный доход, налог на имущество физических лиц, земельный налог,акцизы и др.)</a:t>
            </a:r>
          </a:p>
        </p:txBody>
      </p:sp>
      <p:sp>
        <p:nvSpPr>
          <p:cNvPr id="72711" name="object 10"/>
          <p:cNvSpPr>
            <a:spLocks noChangeArrowheads="1"/>
          </p:cNvSpPr>
          <p:nvPr/>
        </p:nvSpPr>
        <p:spPr bwMode="auto">
          <a:xfrm>
            <a:off x="3392488" y="2155825"/>
            <a:ext cx="2719387" cy="4314825"/>
          </a:xfrm>
          <a:custGeom>
            <a:avLst/>
            <a:gdLst>
              <a:gd name="T0" fmla="*/ 0 w 2719704"/>
              <a:gd name="T1" fmla="*/ 0 h 4315383"/>
              <a:gd name="T2" fmla="*/ 2719704 w 2719704"/>
              <a:gd name="T3" fmla="*/ 4315383 h 4315383"/>
            </a:gdLst>
            <a:ahLst/>
            <a:cxnLst/>
            <a:rect l="T0" t="T1" r="T2" b="T3"/>
            <a:pathLst>
              <a:path w="2719704" h="4315383">
                <a:moveTo>
                  <a:pt x="2447670" y="0"/>
                </a:moveTo>
                <a:lnTo>
                  <a:pt x="272033" y="0"/>
                </a:lnTo>
                <a:lnTo>
                  <a:pt x="249722" y="900"/>
                </a:lnTo>
                <a:lnTo>
                  <a:pt x="206660" y="7898"/>
                </a:lnTo>
                <a:lnTo>
                  <a:pt x="166145" y="21357"/>
                </a:lnTo>
                <a:lnTo>
                  <a:pt x="128737" y="40720"/>
                </a:lnTo>
                <a:lnTo>
                  <a:pt x="94996" y="65429"/>
                </a:lnTo>
                <a:lnTo>
                  <a:pt x="65483" y="94923"/>
                </a:lnTo>
                <a:lnTo>
                  <a:pt x="40756" y="128646"/>
                </a:lnTo>
                <a:lnTo>
                  <a:pt x="21377" y="166038"/>
                </a:lnTo>
                <a:lnTo>
                  <a:pt x="7905" y="206541"/>
                </a:lnTo>
                <a:lnTo>
                  <a:pt x="901" y="249596"/>
                </a:lnTo>
                <a:lnTo>
                  <a:pt x="0" y="271906"/>
                </a:lnTo>
                <a:lnTo>
                  <a:pt x="0" y="4043413"/>
                </a:lnTo>
                <a:lnTo>
                  <a:pt x="3560" y="4087527"/>
                </a:lnTo>
                <a:lnTo>
                  <a:pt x="13868" y="4129376"/>
                </a:lnTo>
                <a:lnTo>
                  <a:pt x="30363" y="4168398"/>
                </a:lnTo>
                <a:lnTo>
                  <a:pt x="52486" y="4204034"/>
                </a:lnTo>
                <a:lnTo>
                  <a:pt x="79676" y="4235724"/>
                </a:lnTo>
                <a:lnTo>
                  <a:pt x="111373" y="4262908"/>
                </a:lnTo>
                <a:lnTo>
                  <a:pt x="147018" y="4285026"/>
                </a:lnTo>
                <a:lnTo>
                  <a:pt x="186049" y="4301518"/>
                </a:lnTo>
                <a:lnTo>
                  <a:pt x="227908" y="4311824"/>
                </a:lnTo>
                <a:lnTo>
                  <a:pt x="272033" y="4315383"/>
                </a:lnTo>
                <a:lnTo>
                  <a:pt x="2447670" y="4315383"/>
                </a:lnTo>
                <a:lnTo>
                  <a:pt x="2491796" y="4311824"/>
                </a:lnTo>
                <a:lnTo>
                  <a:pt x="2533655" y="4301518"/>
                </a:lnTo>
                <a:lnTo>
                  <a:pt x="2572686" y="4285026"/>
                </a:lnTo>
                <a:lnTo>
                  <a:pt x="2608331" y="4262908"/>
                </a:lnTo>
                <a:lnTo>
                  <a:pt x="2640028" y="4235724"/>
                </a:lnTo>
                <a:lnTo>
                  <a:pt x="2667218" y="4204034"/>
                </a:lnTo>
                <a:lnTo>
                  <a:pt x="2689341" y="4168398"/>
                </a:lnTo>
                <a:lnTo>
                  <a:pt x="2705836" y="4129376"/>
                </a:lnTo>
                <a:lnTo>
                  <a:pt x="2716144" y="4087527"/>
                </a:lnTo>
                <a:lnTo>
                  <a:pt x="2719704" y="4043413"/>
                </a:lnTo>
                <a:lnTo>
                  <a:pt x="2719704" y="271906"/>
                </a:lnTo>
                <a:lnTo>
                  <a:pt x="2716144" y="227785"/>
                </a:lnTo>
                <a:lnTo>
                  <a:pt x="2705836" y="185936"/>
                </a:lnTo>
                <a:lnTo>
                  <a:pt x="2689341" y="146918"/>
                </a:lnTo>
                <a:lnTo>
                  <a:pt x="2667218" y="111291"/>
                </a:lnTo>
                <a:lnTo>
                  <a:pt x="2640028" y="79613"/>
                </a:lnTo>
                <a:lnTo>
                  <a:pt x="2608331" y="52441"/>
                </a:lnTo>
                <a:lnTo>
                  <a:pt x="2572686" y="30336"/>
                </a:lnTo>
                <a:lnTo>
                  <a:pt x="2533655" y="13855"/>
                </a:lnTo>
                <a:lnTo>
                  <a:pt x="2491796" y="3556"/>
                </a:lnTo>
                <a:lnTo>
                  <a:pt x="2447670" y="0"/>
                </a:lnTo>
                <a:close/>
              </a:path>
            </a:pathLst>
          </a:custGeom>
          <a:solidFill>
            <a:srgbClr val="D0D7E8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56013" y="2324100"/>
            <a:ext cx="2193925" cy="2857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b="1" dirty="0">
                <a:latin typeface="Times New Roman"/>
                <a:cs typeface="Times New Roman"/>
              </a:rPr>
              <a:t>Н</a:t>
            </a:r>
            <a:r>
              <a:rPr b="1" spc="5" dirty="0">
                <a:latin typeface="Times New Roman"/>
                <a:cs typeface="Times New Roman"/>
              </a:rPr>
              <a:t>е</a:t>
            </a:r>
            <a:r>
              <a:rPr b="1" dirty="0">
                <a:latin typeface="Times New Roman"/>
                <a:cs typeface="Times New Roman"/>
              </a:rPr>
              <a:t>н</a:t>
            </a:r>
            <a:r>
              <a:rPr b="1" spc="5" dirty="0">
                <a:latin typeface="Times New Roman"/>
                <a:cs typeface="Times New Roman"/>
              </a:rPr>
              <a:t>а</a:t>
            </a:r>
            <a:r>
              <a:rPr b="1" dirty="0">
                <a:latin typeface="Times New Roman"/>
                <a:cs typeface="Times New Roman"/>
              </a:rPr>
              <a:t>ло</a:t>
            </a:r>
            <a:r>
              <a:rPr b="1" spc="-55" dirty="0">
                <a:latin typeface="Times New Roman"/>
                <a:cs typeface="Times New Roman"/>
              </a:rPr>
              <a:t>г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dirty="0">
                <a:latin typeface="Times New Roman"/>
                <a:cs typeface="Times New Roman"/>
              </a:rPr>
              <a:t>вые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д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spc="-75" dirty="0">
                <a:latin typeface="Times New Roman"/>
                <a:cs typeface="Times New Roman"/>
              </a:rPr>
              <a:t>х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dirty="0">
                <a:latin typeface="Times New Roman"/>
                <a:cs typeface="Times New Roman"/>
              </a:rPr>
              <a:t>ды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2713" name="object 12"/>
          <p:cNvSpPr txBox="1">
            <a:spLocks noChangeArrowheads="1"/>
          </p:cNvSpPr>
          <p:nvPr/>
        </p:nvSpPr>
        <p:spPr bwMode="auto">
          <a:xfrm>
            <a:off x="3438525" y="3019425"/>
            <a:ext cx="2627313" cy="26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-1588" algn="ctr">
              <a:lnSpc>
                <a:spcPct val="86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законодательством РФ (доходы от использования государственного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72714" name="object 13"/>
          <p:cNvSpPr>
            <a:spLocks noChangeArrowheads="1"/>
          </p:cNvSpPr>
          <p:nvPr/>
        </p:nvSpPr>
        <p:spPr bwMode="auto">
          <a:xfrm>
            <a:off x="6315075" y="2155825"/>
            <a:ext cx="2720975" cy="4314825"/>
          </a:xfrm>
          <a:custGeom>
            <a:avLst/>
            <a:gdLst>
              <a:gd name="T0" fmla="*/ 0 w 2719578"/>
              <a:gd name="T1" fmla="*/ 0 h 4315383"/>
              <a:gd name="T2" fmla="*/ 2719578 w 2719578"/>
              <a:gd name="T3" fmla="*/ 4315383 h 4315383"/>
            </a:gdLst>
            <a:ahLst/>
            <a:cxnLst/>
            <a:rect l="T0" t="T1" r="T2" b="T3"/>
            <a:pathLst>
              <a:path w="2719578" h="4315383">
                <a:moveTo>
                  <a:pt x="2447670" y="0"/>
                </a:moveTo>
                <a:lnTo>
                  <a:pt x="271907" y="0"/>
                </a:lnTo>
                <a:lnTo>
                  <a:pt x="249613" y="900"/>
                </a:lnTo>
                <a:lnTo>
                  <a:pt x="206582" y="7898"/>
                </a:lnTo>
                <a:lnTo>
                  <a:pt x="166092" y="21357"/>
                </a:lnTo>
                <a:lnTo>
                  <a:pt x="128702" y="40720"/>
                </a:lnTo>
                <a:lnTo>
                  <a:pt x="94975" y="65429"/>
                </a:lnTo>
                <a:lnTo>
                  <a:pt x="65471" y="94923"/>
                </a:lnTo>
                <a:lnTo>
                  <a:pt x="40751" y="128646"/>
                </a:lnTo>
                <a:lnTo>
                  <a:pt x="21375" y="166038"/>
                </a:lnTo>
                <a:lnTo>
                  <a:pt x="7905" y="206541"/>
                </a:lnTo>
                <a:lnTo>
                  <a:pt x="901" y="249596"/>
                </a:lnTo>
                <a:lnTo>
                  <a:pt x="0" y="271906"/>
                </a:lnTo>
                <a:lnTo>
                  <a:pt x="0" y="4043413"/>
                </a:lnTo>
                <a:lnTo>
                  <a:pt x="3560" y="4087527"/>
                </a:lnTo>
                <a:lnTo>
                  <a:pt x="13867" y="4129376"/>
                </a:lnTo>
                <a:lnTo>
                  <a:pt x="30360" y="4168398"/>
                </a:lnTo>
                <a:lnTo>
                  <a:pt x="52478" y="4204034"/>
                </a:lnTo>
                <a:lnTo>
                  <a:pt x="79660" y="4235724"/>
                </a:lnTo>
                <a:lnTo>
                  <a:pt x="111346" y="4262908"/>
                </a:lnTo>
                <a:lnTo>
                  <a:pt x="146974" y="4285026"/>
                </a:lnTo>
                <a:lnTo>
                  <a:pt x="185984" y="4301518"/>
                </a:lnTo>
                <a:lnTo>
                  <a:pt x="227815" y="4311824"/>
                </a:lnTo>
                <a:lnTo>
                  <a:pt x="271907" y="4315383"/>
                </a:lnTo>
                <a:lnTo>
                  <a:pt x="2447670" y="4315383"/>
                </a:lnTo>
                <a:lnTo>
                  <a:pt x="2491792" y="4311824"/>
                </a:lnTo>
                <a:lnTo>
                  <a:pt x="2533641" y="4301518"/>
                </a:lnTo>
                <a:lnTo>
                  <a:pt x="2572659" y="4285026"/>
                </a:lnTo>
                <a:lnTo>
                  <a:pt x="2608286" y="4262908"/>
                </a:lnTo>
                <a:lnTo>
                  <a:pt x="2639964" y="4235724"/>
                </a:lnTo>
                <a:lnTo>
                  <a:pt x="2667136" y="4204034"/>
                </a:lnTo>
                <a:lnTo>
                  <a:pt x="2689241" y="4168398"/>
                </a:lnTo>
                <a:lnTo>
                  <a:pt x="2705722" y="4129376"/>
                </a:lnTo>
                <a:lnTo>
                  <a:pt x="2716021" y="4087527"/>
                </a:lnTo>
                <a:lnTo>
                  <a:pt x="2719578" y="4043413"/>
                </a:lnTo>
                <a:lnTo>
                  <a:pt x="2719578" y="271906"/>
                </a:lnTo>
                <a:lnTo>
                  <a:pt x="2716021" y="227785"/>
                </a:lnTo>
                <a:lnTo>
                  <a:pt x="2705722" y="185936"/>
                </a:lnTo>
                <a:lnTo>
                  <a:pt x="2689241" y="146918"/>
                </a:lnTo>
                <a:lnTo>
                  <a:pt x="2667136" y="111291"/>
                </a:lnTo>
                <a:lnTo>
                  <a:pt x="2639964" y="79613"/>
                </a:lnTo>
                <a:lnTo>
                  <a:pt x="2608286" y="52441"/>
                </a:lnTo>
                <a:lnTo>
                  <a:pt x="2572659" y="30336"/>
                </a:lnTo>
                <a:lnTo>
                  <a:pt x="2533641" y="13855"/>
                </a:lnTo>
                <a:lnTo>
                  <a:pt x="2491792" y="3556"/>
                </a:lnTo>
                <a:lnTo>
                  <a:pt x="2447670" y="0"/>
                </a:lnTo>
                <a:close/>
              </a:path>
            </a:pathLst>
          </a:custGeom>
          <a:solidFill>
            <a:srgbClr val="D0D7E8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2715" name="object 14"/>
          <p:cNvSpPr txBox="1">
            <a:spLocks noChangeArrowheads="1"/>
          </p:cNvSpPr>
          <p:nvPr/>
        </p:nvSpPr>
        <p:spPr bwMode="auto">
          <a:xfrm>
            <a:off x="6367463" y="2184400"/>
            <a:ext cx="2616200" cy="345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588" algn="ctr"/>
            <a:r>
              <a:rPr lang="ru-RU" b="1">
                <a:latin typeface="Times New Roman" pitchFamily="18" charset="0"/>
                <a:cs typeface="Times New Roman" pitchFamily="18" charset="0"/>
              </a:rPr>
              <a:t>Безвозмездные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marL="1588" algn="ctr">
              <a:lnSpc>
                <a:spcPts val="1863"/>
              </a:lnSpc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поступления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marL="1588">
              <a:lnSpc>
                <a:spcPts val="700"/>
              </a:lnSpc>
              <a:spcBef>
                <a:spcPts val="25"/>
              </a:spcBef>
            </a:pPr>
            <a:endParaRPr lang="ru-RU" sz="700">
              <a:latin typeface="Calibri" pitchFamily="34" charset="0"/>
            </a:endParaRPr>
          </a:p>
          <a:p>
            <a:pPr marL="1588" algn="ctr">
              <a:lnSpc>
                <a:spcPct val="86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субвенций, субсидий,  поступления от юридических и физических лиц, кроме налоговых и неналоговых доходов)</a:t>
            </a:r>
          </a:p>
        </p:txBody>
      </p:sp>
      <p:sp>
        <p:nvSpPr>
          <p:cNvPr id="72716" name="object 4"/>
          <p:cNvSpPr txBox="1">
            <a:spLocks noChangeArrowheads="1"/>
          </p:cNvSpPr>
          <p:nvPr/>
        </p:nvSpPr>
        <p:spPr bwMode="auto">
          <a:xfrm>
            <a:off x="539750" y="404813"/>
            <a:ext cx="8208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/>
            <a: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Из чего складываются доходы бюджета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object 5"/>
          <p:cNvSpPr>
            <a:spLocks noChangeArrowheads="1"/>
          </p:cNvSpPr>
          <p:nvPr/>
        </p:nvSpPr>
        <p:spPr bwMode="auto">
          <a:xfrm>
            <a:off x="8328025" y="6378575"/>
            <a:ext cx="717550" cy="280988"/>
          </a:xfrm>
          <a:custGeom>
            <a:avLst/>
            <a:gdLst>
              <a:gd name="T0" fmla="*/ 0 w 719073"/>
              <a:gd name="T1" fmla="*/ 0 h 280898"/>
              <a:gd name="T2" fmla="*/ 719073 w 719073"/>
              <a:gd name="T3" fmla="*/ 280898 h 280898"/>
            </a:gdLst>
            <a:ahLst/>
            <a:cxnLst/>
            <a:rect l="T0" t="T1" r="T2" b="T3"/>
            <a:pathLst>
              <a:path w="719073" h="280898">
                <a:moveTo>
                  <a:pt x="359536" y="0"/>
                </a:moveTo>
                <a:lnTo>
                  <a:pt x="301203" y="1838"/>
                </a:lnTo>
                <a:lnTo>
                  <a:pt x="245872" y="7159"/>
                </a:lnTo>
                <a:lnTo>
                  <a:pt x="194282" y="15676"/>
                </a:lnTo>
                <a:lnTo>
                  <a:pt x="147172" y="27097"/>
                </a:lnTo>
                <a:lnTo>
                  <a:pt x="105282" y="41135"/>
                </a:lnTo>
                <a:lnTo>
                  <a:pt x="69352" y="57500"/>
                </a:lnTo>
                <a:lnTo>
                  <a:pt x="28245" y="85778"/>
                </a:lnTo>
                <a:lnTo>
                  <a:pt x="4704" y="117666"/>
                </a:lnTo>
                <a:lnTo>
                  <a:pt x="0" y="140449"/>
                </a:lnTo>
                <a:lnTo>
                  <a:pt x="1191" y="151968"/>
                </a:lnTo>
                <a:lnTo>
                  <a:pt x="28245" y="195120"/>
                </a:lnTo>
                <a:lnTo>
                  <a:pt x="69352" y="223398"/>
                </a:lnTo>
                <a:lnTo>
                  <a:pt x="105282" y="239763"/>
                </a:lnTo>
                <a:lnTo>
                  <a:pt x="147172" y="253801"/>
                </a:lnTo>
                <a:lnTo>
                  <a:pt x="194282" y="265222"/>
                </a:lnTo>
                <a:lnTo>
                  <a:pt x="245872" y="273738"/>
                </a:lnTo>
                <a:lnTo>
                  <a:pt x="301203" y="279060"/>
                </a:lnTo>
                <a:lnTo>
                  <a:pt x="359536" y="280898"/>
                </a:lnTo>
                <a:lnTo>
                  <a:pt x="389032" y="280433"/>
                </a:lnTo>
                <a:lnTo>
                  <a:pt x="445957" y="276816"/>
                </a:lnTo>
                <a:lnTo>
                  <a:pt x="499510" y="269861"/>
                </a:lnTo>
                <a:lnTo>
                  <a:pt x="548952" y="259856"/>
                </a:lnTo>
                <a:lnTo>
                  <a:pt x="593544" y="247091"/>
                </a:lnTo>
                <a:lnTo>
                  <a:pt x="632547" y="231853"/>
                </a:lnTo>
                <a:lnTo>
                  <a:pt x="678954" y="204995"/>
                </a:lnTo>
                <a:lnTo>
                  <a:pt x="708628" y="174202"/>
                </a:lnTo>
                <a:lnTo>
                  <a:pt x="719073" y="140449"/>
                </a:lnTo>
                <a:lnTo>
                  <a:pt x="717882" y="128929"/>
                </a:lnTo>
                <a:lnTo>
                  <a:pt x="690828" y="85778"/>
                </a:lnTo>
                <a:lnTo>
                  <a:pt x="649721" y="57500"/>
                </a:lnTo>
                <a:lnTo>
                  <a:pt x="613790" y="41135"/>
                </a:lnTo>
                <a:lnTo>
                  <a:pt x="571901" y="27097"/>
                </a:lnTo>
                <a:lnTo>
                  <a:pt x="524791" y="15676"/>
                </a:lnTo>
                <a:lnTo>
                  <a:pt x="473202" y="7159"/>
                </a:lnTo>
                <a:lnTo>
                  <a:pt x="417870" y="1838"/>
                </a:lnTo>
                <a:lnTo>
                  <a:pt x="35953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31" name="object 9"/>
          <p:cNvSpPr>
            <a:spLocks noChangeArrowheads="1"/>
          </p:cNvSpPr>
          <p:nvPr/>
        </p:nvSpPr>
        <p:spPr bwMode="auto">
          <a:xfrm>
            <a:off x="3059113" y="2541588"/>
            <a:ext cx="2657475" cy="21145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32" name="object 10"/>
          <p:cNvSpPr txBox="1">
            <a:spLocks noChangeArrowheads="1"/>
          </p:cNvSpPr>
          <p:nvPr/>
        </p:nvSpPr>
        <p:spPr bwMode="auto">
          <a:xfrm>
            <a:off x="3571875" y="3860800"/>
            <a:ext cx="1435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1200" u="sng">
                <a:latin typeface="Candara" pitchFamily="34" charset="0"/>
              </a:rPr>
              <a:t>Районный</a:t>
            </a:r>
            <a:r>
              <a:rPr lang="ru-RU" sz="1200" u="sng">
                <a:latin typeface="Candara" pitchFamily="34" charset="0"/>
                <a:hlinkClick r:id="rId3"/>
              </a:rPr>
              <a:t> бюджет и   бюджеты</a:t>
            </a:r>
            <a:r>
              <a:rPr lang="ru-RU" sz="1200" u="sng">
                <a:latin typeface="Candara" pitchFamily="34" charset="0"/>
              </a:rPr>
              <a:t> поселений</a:t>
            </a:r>
          </a:p>
        </p:txBody>
      </p:sp>
      <p:sp>
        <p:nvSpPr>
          <p:cNvPr id="73733" name="object 11"/>
          <p:cNvSpPr>
            <a:spLocks noChangeArrowheads="1"/>
          </p:cNvSpPr>
          <p:nvPr/>
        </p:nvSpPr>
        <p:spPr bwMode="auto">
          <a:xfrm>
            <a:off x="211138" y="1403350"/>
            <a:ext cx="2870200" cy="230663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34" name="object 12"/>
          <p:cNvSpPr txBox="1">
            <a:spLocks noChangeArrowheads="1"/>
          </p:cNvSpPr>
          <p:nvPr/>
        </p:nvSpPr>
        <p:spPr bwMode="auto">
          <a:xfrm>
            <a:off x="420688" y="1708150"/>
            <a:ext cx="228917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/>
            <a:r>
              <a:rPr lang="ru-RU" sz="1400" b="1">
                <a:latin typeface="Calibri" pitchFamily="34" charset="0"/>
              </a:rPr>
              <a:t>Налог на доходы физических лиц</a:t>
            </a:r>
            <a:endParaRPr lang="ru-RU" sz="1400">
              <a:latin typeface="Calibri" pitchFamily="34" charset="0"/>
            </a:endParaRPr>
          </a:p>
          <a:p>
            <a:pPr marL="12700" algn="ctr"/>
            <a:r>
              <a:rPr lang="ru-RU" sz="1400" b="1">
                <a:latin typeface="Calibri" pitchFamily="34" charset="0"/>
              </a:rPr>
              <a:t>гл.23 Налогового кодекса РФ, ставка налога 13%,</a:t>
            </a:r>
            <a:endParaRPr lang="ru-RU" sz="1400">
              <a:latin typeface="Calibri" pitchFamily="34" charset="0"/>
            </a:endParaRPr>
          </a:p>
          <a:p>
            <a:pPr marL="12700" algn="ctr"/>
            <a:r>
              <a:rPr lang="ru-RU" sz="1400" b="1">
                <a:latin typeface="Calibri" pitchFamily="34" charset="0"/>
              </a:rPr>
              <a:t>в отдельных случаях 9%, 30%</a:t>
            </a:r>
            <a:endParaRPr lang="ru-RU" sz="1400">
              <a:latin typeface="Calibri" pitchFamily="34" charset="0"/>
            </a:endParaRPr>
          </a:p>
          <a:p>
            <a:pPr marL="12700" algn="ctr"/>
            <a:r>
              <a:rPr lang="ru-RU" sz="1400" b="1">
                <a:latin typeface="Calibri" pitchFamily="34" charset="0"/>
              </a:rPr>
              <a:t>и 35%</a:t>
            </a:r>
            <a:endParaRPr lang="ru-RU" sz="1400">
              <a:latin typeface="Calibri" pitchFamily="34" charset="0"/>
            </a:endParaRPr>
          </a:p>
        </p:txBody>
      </p:sp>
      <p:sp>
        <p:nvSpPr>
          <p:cNvPr id="73735" name="object 13"/>
          <p:cNvSpPr>
            <a:spLocks noChangeArrowheads="1"/>
          </p:cNvSpPr>
          <p:nvPr/>
        </p:nvSpPr>
        <p:spPr bwMode="auto">
          <a:xfrm>
            <a:off x="5713413" y="1403350"/>
            <a:ext cx="3221037" cy="227488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36" name="object 14"/>
          <p:cNvSpPr txBox="1">
            <a:spLocks noChangeArrowheads="1"/>
          </p:cNvSpPr>
          <p:nvPr/>
        </p:nvSpPr>
        <p:spPr bwMode="auto">
          <a:xfrm>
            <a:off x="5934075" y="1447800"/>
            <a:ext cx="2620963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519113" algn="ctr"/>
            <a:r>
              <a:rPr lang="ru-RU" sz="1400" b="1">
                <a:latin typeface="Calibri" pitchFamily="34" charset="0"/>
              </a:rPr>
              <a:t>Налог на имущество физических лиц</a:t>
            </a:r>
            <a:endParaRPr lang="ru-RU" sz="1400">
              <a:latin typeface="Calibri" pitchFamily="34" charset="0"/>
            </a:endParaRPr>
          </a:p>
          <a:p>
            <a:pPr marL="519113" algn="ctr"/>
            <a:r>
              <a:rPr lang="ru-RU" sz="1400" b="1">
                <a:latin typeface="Calibri" pitchFamily="34" charset="0"/>
              </a:rPr>
              <a:t>Ставка налога при стоимости имущества:</a:t>
            </a:r>
            <a:endParaRPr lang="ru-RU" sz="1400">
              <a:latin typeface="Calibri" pitchFamily="34" charset="0"/>
            </a:endParaRPr>
          </a:p>
          <a:p>
            <a:pPr marL="519113" algn="ctr"/>
            <a:r>
              <a:rPr lang="ru-RU" sz="1400" b="1">
                <a:latin typeface="Calibri" pitchFamily="34" charset="0"/>
              </a:rPr>
              <a:t>до 300 тыс. руб. – 0,1% ;</a:t>
            </a:r>
            <a:endParaRPr lang="ru-RU" sz="1400">
              <a:latin typeface="Calibri" pitchFamily="34" charset="0"/>
            </a:endParaRPr>
          </a:p>
          <a:p>
            <a:pPr marL="519113" algn="ctr"/>
            <a:r>
              <a:rPr lang="ru-RU" sz="1400" b="1">
                <a:latin typeface="Calibri" pitchFamily="34" charset="0"/>
              </a:rPr>
              <a:t>от 300 тыс. руб. до 500 тыс. руб. – от 0,11% до 0,3%;</a:t>
            </a:r>
            <a:endParaRPr lang="ru-RU" sz="1400">
              <a:latin typeface="Calibri" pitchFamily="34" charset="0"/>
            </a:endParaRPr>
          </a:p>
          <a:p>
            <a:pPr marL="519113" algn="ctr">
              <a:lnSpc>
                <a:spcPts val="1688"/>
              </a:lnSpc>
              <a:spcBef>
                <a:spcPts val="50"/>
              </a:spcBef>
            </a:pPr>
            <a:r>
              <a:rPr lang="ru-RU" sz="1400" b="1">
                <a:latin typeface="Calibri" pitchFamily="34" charset="0"/>
              </a:rPr>
              <a:t>свыше 500 тыс. рублей  - от 0,31% до 0,5%</a:t>
            </a:r>
            <a:endParaRPr lang="ru-RU" sz="1400">
              <a:latin typeface="Calibri" pitchFamily="34" charset="0"/>
            </a:endParaRPr>
          </a:p>
        </p:txBody>
      </p:sp>
      <p:sp>
        <p:nvSpPr>
          <p:cNvPr id="73737" name="object 15"/>
          <p:cNvSpPr>
            <a:spLocks noChangeArrowheads="1"/>
          </p:cNvSpPr>
          <p:nvPr/>
        </p:nvSpPr>
        <p:spPr bwMode="auto">
          <a:xfrm>
            <a:off x="211138" y="3925888"/>
            <a:ext cx="3013075" cy="240506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38" name="object 16"/>
          <p:cNvSpPr txBox="1">
            <a:spLocks noChangeArrowheads="1"/>
          </p:cNvSpPr>
          <p:nvPr/>
        </p:nvSpPr>
        <p:spPr bwMode="auto">
          <a:xfrm>
            <a:off x="495300" y="4235450"/>
            <a:ext cx="2284413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1400" b="1">
                <a:latin typeface="Calibri" pitchFamily="34" charset="0"/>
              </a:rPr>
              <a:t>Госпошлина</a:t>
            </a:r>
            <a:endParaRPr lang="ru-RU" sz="1400">
              <a:latin typeface="Calibri" pitchFamily="34" charset="0"/>
            </a:endParaRPr>
          </a:p>
          <a:p>
            <a:pPr algn="ctr"/>
            <a:r>
              <a:rPr lang="ru-RU" sz="1400" b="1">
                <a:latin typeface="Calibri" pitchFamily="34" charset="0"/>
              </a:rPr>
              <a:t>гл. 25.3 Налогового кодекса РФ</a:t>
            </a:r>
            <a:endParaRPr lang="ru-RU" sz="1400">
              <a:latin typeface="Calibri" pitchFamily="34" charset="0"/>
            </a:endParaRPr>
          </a:p>
        </p:txBody>
      </p:sp>
      <p:sp>
        <p:nvSpPr>
          <p:cNvPr id="73739" name="object 17"/>
          <p:cNvSpPr>
            <a:spLocks noChangeArrowheads="1"/>
          </p:cNvSpPr>
          <p:nvPr/>
        </p:nvSpPr>
        <p:spPr bwMode="auto">
          <a:xfrm>
            <a:off x="5684838" y="3887788"/>
            <a:ext cx="3249612" cy="2519362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40" name="object 18"/>
          <p:cNvSpPr txBox="1">
            <a:spLocks noChangeArrowheads="1"/>
          </p:cNvSpPr>
          <p:nvPr/>
        </p:nvSpPr>
        <p:spPr bwMode="auto">
          <a:xfrm>
            <a:off x="5984875" y="4203700"/>
            <a:ext cx="2490788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93663" indent="446088"/>
            <a:r>
              <a:rPr lang="ru-RU" sz="1400" b="1">
                <a:latin typeface="Calibri" pitchFamily="34" charset="0"/>
              </a:rPr>
              <a:t>Земельный  налог Ставка налога от кадастровой</a:t>
            </a:r>
            <a:endParaRPr lang="ru-RU" sz="1400">
              <a:latin typeface="Calibri" pitchFamily="34" charset="0"/>
            </a:endParaRPr>
          </a:p>
          <a:p>
            <a:pPr marL="93663" indent="446088" algn="ctr"/>
            <a:r>
              <a:rPr lang="ru-RU" sz="1400" b="1">
                <a:latin typeface="Calibri" pitchFamily="34" charset="0"/>
              </a:rPr>
              <a:t>стоимости земельных участков: 0,3% по участкам, занятым</a:t>
            </a:r>
            <a:endParaRPr lang="ru-RU" sz="1400">
              <a:latin typeface="Calibri" pitchFamily="34" charset="0"/>
            </a:endParaRPr>
          </a:p>
          <a:p>
            <a:pPr marL="93663" indent="446088" algn="ctr"/>
            <a:r>
              <a:rPr lang="ru-RU" sz="1400" b="1">
                <a:latin typeface="Calibri" pitchFamily="34" charset="0"/>
              </a:rPr>
              <a:t>жилищным фондом, с/х назначения,  для личного подсобного хозяйства, дачного хозяйства; 1,5% - в отношении других участков</a:t>
            </a:r>
            <a:endParaRPr lang="ru-RU" sz="1400">
              <a:latin typeface="Calibri" pitchFamily="34" charset="0"/>
            </a:endParaRPr>
          </a:p>
        </p:txBody>
      </p:sp>
      <p:sp>
        <p:nvSpPr>
          <p:cNvPr id="73741" name="object 19"/>
          <p:cNvSpPr>
            <a:spLocks noChangeArrowheads="1"/>
          </p:cNvSpPr>
          <p:nvPr/>
        </p:nvSpPr>
        <p:spPr bwMode="auto">
          <a:xfrm>
            <a:off x="2870200" y="4557713"/>
            <a:ext cx="765175" cy="619125"/>
          </a:xfrm>
          <a:custGeom>
            <a:avLst/>
            <a:gdLst>
              <a:gd name="T0" fmla="*/ 0 w 765937"/>
              <a:gd name="T1" fmla="*/ 0 h 620013"/>
              <a:gd name="T2" fmla="*/ 765937 w 765937"/>
              <a:gd name="T3" fmla="*/ 620013 h 620013"/>
            </a:gdLst>
            <a:ahLst/>
            <a:cxnLst/>
            <a:rect l="T0" t="T1" r="T2" b="T3"/>
            <a:pathLst>
              <a:path w="765937" h="620013">
                <a:moveTo>
                  <a:pt x="380364" y="0"/>
                </a:moveTo>
                <a:lnTo>
                  <a:pt x="448690" y="124333"/>
                </a:lnTo>
                <a:lnTo>
                  <a:pt x="0" y="371221"/>
                </a:lnTo>
                <a:lnTo>
                  <a:pt x="192785" y="427228"/>
                </a:lnTo>
                <a:lnTo>
                  <a:pt x="136778" y="620013"/>
                </a:lnTo>
                <a:lnTo>
                  <a:pt x="585597" y="373125"/>
                </a:lnTo>
                <a:lnTo>
                  <a:pt x="690154" y="373125"/>
                </a:lnTo>
                <a:lnTo>
                  <a:pt x="765937" y="111887"/>
                </a:lnTo>
                <a:lnTo>
                  <a:pt x="380364" y="0"/>
                </a:lnTo>
                <a:close/>
              </a:path>
              <a:path w="765937" h="620013">
                <a:moveTo>
                  <a:pt x="690154" y="373125"/>
                </a:moveTo>
                <a:lnTo>
                  <a:pt x="585597" y="373125"/>
                </a:lnTo>
                <a:lnTo>
                  <a:pt x="654050" y="497586"/>
                </a:lnTo>
                <a:lnTo>
                  <a:pt x="690154" y="373125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42" name="object 20"/>
          <p:cNvSpPr>
            <a:spLocks noChangeArrowheads="1"/>
          </p:cNvSpPr>
          <p:nvPr/>
        </p:nvSpPr>
        <p:spPr bwMode="auto">
          <a:xfrm>
            <a:off x="2870200" y="4557713"/>
            <a:ext cx="765175" cy="619125"/>
          </a:xfrm>
          <a:custGeom>
            <a:avLst/>
            <a:gdLst>
              <a:gd name="T0" fmla="*/ 0 w 765937"/>
              <a:gd name="T1" fmla="*/ 0 h 620013"/>
              <a:gd name="T2" fmla="*/ 765937 w 765937"/>
              <a:gd name="T3" fmla="*/ 620013 h 620013"/>
            </a:gdLst>
            <a:ahLst/>
            <a:cxnLst/>
            <a:rect l="T0" t="T1" r="T2" b="T3"/>
            <a:pathLst>
              <a:path w="765937" h="620013">
                <a:moveTo>
                  <a:pt x="0" y="371221"/>
                </a:moveTo>
                <a:lnTo>
                  <a:pt x="448690" y="124333"/>
                </a:lnTo>
                <a:lnTo>
                  <a:pt x="380364" y="0"/>
                </a:lnTo>
                <a:lnTo>
                  <a:pt x="765937" y="111887"/>
                </a:lnTo>
                <a:lnTo>
                  <a:pt x="654050" y="497586"/>
                </a:lnTo>
                <a:lnTo>
                  <a:pt x="585597" y="373125"/>
                </a:lnTo>
                <a:lnTo>
                  <a:pt x="136778" y="620013"/>
                </a:lnTo>
                <a:lnTo>
                  <a:pt x="192785" y="427228"/>
                </a:lnTo>
                <a:lnTo>
                  <a:pt x="0" y="371221"/>
                </a:lnTo>
                <a:close/>
              </a:path>
            </a:pathLst>
          </a:custGeom>
          <a:noFill/>
          <a:ln w="25399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43" name="object 21"/>
          <p:cNvSpPr>
            <a:spLocks noChangeArrowheads="1"/>
          </p:cNvSpPr>
          <p:nvPr/>
        </p:nvSpPr>
        <p:spPr bwMode="auto">
          <a:xfrm>
            <a:off x="5084763" y="2286000"/>
            <a:ext cx="757237" cy="658813"/>
          </a:xfrm>
          <a:custGeom>
            <a:avLst/>
            <a:gdLst>
              <a:gd name="T0" fmla="*/ 0 w 757174"/>
              <a:gd name="T1" fmla="*/ 0 h 657478"/>
              <a:gd name="T2" fmla="*/ 757174 w 757174"/>
              <a:gd name="T3" fmla="*/ 657478 h 657478"/>
            </a:gdLst>
            <a:ahLst/>
            <a:cxnLst/>
            <a:rect l="T0" t="T1" r="T2" b="T3"/>
            <a:pathLst>
              <a:path w="757174" h="657478">
                <a:moveTo>
                  <a:pt x="80010" y="166115"/>
                </a:moveTo>
                <a:lnTo>
                  <a:pt x="0" y="577468"/>
                </a:lnTo>
                <a:lnTo>
                  <a:pt x="411352" y="657478"/>
                </a:lnTo>
                <a:lnTo>
                  <a:pt x="328549" y="534670"/>
                </a:lnTo>
                <a:lnTo>
                  <a:pt x="692767" y="289051"/>
                </a:lnTo>
                <a:lnTo>
                  <a:pt x="162940" y="289051"/>
                </a:lnTo>
                <a:lnTo>
                  <a:pt x="80010" y="166115"/>
                </a:lnTo>
                <a:close/>
              </a:path>
              <a:path w="757174" h="657478">
                <a:moveTo>
                  <a:pt x="591565" y="0"/>
                </a:moveTo>
                <a:lnTo>
                  <a:pt x="162940" y="289051"/>
                </a:lnTo>
                <a:lnTo>
                  <a:pt x="692767" y="289051"/>
                </a:lnTo>
                <a:lnTo>
                  <a:pt x="757174" y="245617"/>
                </a:lnTo>
                <a:lnTo>
                  <a:pt x="551561" y="205612"/>
                </a:lnTo>
                <a:lnTo>
                  <a:pt x="591565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44" name="object 22"/>
          <p:cNvSpPr>
            <a:spLocks noChangeArrowheads="1"/>
          </p:cNvSpPr>
          <p:nvPr/>
        </p:nvSpPr>
        <p:spPr bwMode="auto">
          <a:xfrm>
            <a:off x="5084763" y="2286000"/>
            <a:ext cx="757237" cy="658813"/>
          </a:xfrm>
          <a:custGeom>
            <a:avLst/>
            <a:gdLst>
              <a:gd name="T0" fmla="*/ 0 w 757174"/>
              <a:gd name="T1" fmla="*/ 0 h 657478"/>
              <a:gd name="T2" fmla="*/ 757174 w 757174"/>
              <a:gd name="T3" fmla="*/ 657478 h 657478"/>
            </a:gdLst>
            <a:ahLst/>
            <a:cxnLst/>
            <a:rect l="T0" t="T1" r="T2" b="T3"/>
            <a:pathLst>
              <a:path w="757174" h="657478">
                <a:moveTo>
                  <a:pt x="757174" y="245617"/>
                </a:moveTo>
                <a:lnTo>
                  <a:pt x="328549" y="534670"/>
                </a:lnTo>
                <a:lnTo>
                  <a:pt x="411352" y="657478"/>
                </a:lnTo>
                <a:lnTo>
                  <a:pt x="0" y="577468"/>
                </a:lnTo>
                <a:lnTo>
                  <a:pt x="80010" y="166115"/>
                </a:lnTo>
                <a:lnTo>
                  <a:pt x="162940" y="289051"/>
                </a:lnTo>
                <a:lnTo>
                  <a:pt x="591565" y="0"/>
                </a:lnTo>
                <a:lnTo>
                  <a:pt x="551561" y="205612"/>
                </a:lnTo>
                <a:lnTo>
                  <a:pt x="757174" y="245617"/>
                </a:lnTo>
                <a:close/>
              </a:path>
            </a:pathLst>
          </a:custGeom>
          <a:noFill/>
          <a:ln w="25399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45" name="object 23"/>
          <p:cNvSpPr>
            <a:spLocks noChangeArrowheads="1"/>
          </p:cNvSpPr>
          <p:nvPr/>
        </p:nvSpPr>
        <p:spPr bwMode="auto">
          <a:xfrm>
            <a:off x="5078413" y="4562475"/>
            <a:ext cx="565150" cy="584200"/>
          </a:xfrm>
          <a:custGeom>
            <a:avLst/>
            <a:gdLst>
              <a:gd name="T0" fmla="*/ 0 w 565153"/>
              <a:gd name="T1" fmla="*/ 0 h 584580"/>
              <a:gd name="T2" fmla="*/ 565153 w 565153"/>
              <a:gd name="T3" fmla="*/ 584580 h 584580"/>
            </a:gdLst>
            <a:ahLst/>
            <a:cxnLst/>
            <a:rect l="T0" t="T1" r="T2" b="T3"/>
            <a:pathLst>
              <a:path w="565153" h="584580">
                <a:moveTo>
                  <a:pt x="565153" y="371093"/>
                </a:moveTo>
                <a:lnTo>
                  <a:pt x="176275" y="371093"/>
                </a:lnTo>
                <a:lnTo>
                  <a:pt x="548258" y="584580"/>
                </a:lnTo>
                <a:lnTo>
                  <a:pt x="495553" y="389889"/>
                </a:lnTo>
                <a:lnTo>
                  <a:pt x="565153" y="371093"/>
                </a:lnTo>
                <a:close/>
              </a:path>
              <a:path w="565153" h="584580">
                <a:moveTo>
                  <a:pt x="389381" y="0"/>
                </a:moveTo>
                <a:lnTo>
                  <a:pt x="0" y="105282"/>
                </a:lnTo>
                <a:lnTo>
                  <a:pt x="105282" y="494664"/>
                </a:lnTo>
                <a:lnTo>
                  <a:pt x="176275" y="371093"/>
                </a:lnTo>
                <a:lnTo>
                  <a:pt x="565153" y="371093"/>
                </a:lnTo>
                <a:lnTo>
                  <a:pt x="690244" y="337311"/>
                </a:lnTo>
                <a:lnTo>
                  <a:pt x="318388" y="123697"/>
                </a:lnTo>
                <a:lnTo>
                  <a:pt x="389381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46" name="object 24"/>
          <p:cNvSpPr>
            <a:spLocks noChangeArrowheads="1"/>
          </p:cNvSpPr>
          <p:nvPr/>
        </p:nvSpPr>
        <p:spPr bwMode="auto">
          <a:xfrm>
            <a:off x="5078413" y="4562475"/>
            <a:ext cx="690562" cy="584200"/>
          </a:xfrm>
          <a:custGeom>
            <a:avLst/>
            <a:gdLst>
              <a:gd name="T0" fmla="*/ 0 w 690244"/>
              <a:gd name="T1" fmla="*/ 0 h 584580"/>
              <a:gd name="T2" fmla="*/ 690244 w 690244"/>
              <a:gd name="T3" fmla="*/ 584580 h 584580"/>
            </a:gdLst>
            <a:ahLst/>
            <a:cxnLst/>
            <a:rect l="T0" t="T1" r="T2" b="T3"/>
            <a:pathLst>
              <a:path w="690244" h="584580">
                <a:moveTo>
                  <a:pt x="548258" y="584580"/>
                </a:moveTo>
                <a:lnTo>
                  <a:pt x="176275" y="371093"/>
                </a:lnTo>
                <a:lnTo>
                  <a:pt x="105282" y="494664"/>
                </a:lnTo>
                <a:lnTo>
                  <a:pt x="0" y="105282"/>
                </a:lnTo>
                <a:lnTo>
                  <a:pt x="389381" y="0"/>
                </a:lnTo>
                <a:lnTo>
                  <a:pt x="318388" y="123697"/>
                </a:lnTo>
                <a:lnTo>
                  <a:pt x="690244" y="337311"/>
                </a:lnTo>
                <a:lnTo>
                  <a:pt x="495553" y="389889"/>
                </a:lnTo>
                <a:lnTo>
                  <a:pt x="548258" y="584580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3747" name="AutoShape 25"/>
          <p:cNvSpPr>
            <a:spLocks noChangeArrowheads="1"/>
          </p:cNvSpPr>
          <p:nvPr/>
        </p:nvSpPr>
        <p:spPr bwMode="auto">
          <a:xfrm rot="1796516">
            <a:off x="2746375" y="2544763"/>
            <a:ext cx="692150" cy="569912"/>
          </a:xfrm>
          <a:prstGeom prst="notchedRightArrow">
            <a:avLst>
              <a:gd name="adj1" fmla="val 50000"/>
              <a:gd name="adj2" fmla="val 303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3748" name="Text Box 26"/>
          <p:cNvSpPr txBox="1">
            <a:spLocks noChangeArrowheads="1"/>
          </p:cNvSpPr>
          <p:nvPr/>
        </p:nvSpPr>
        <p:spPr bwMode="auto">
          <a:xfrm>
            <a:off x="611188" y="280988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3749" name="Text Box 27"/>
          <p:cNvSpPr txBox="1">
            <a:spLocks noChangeArrowheads="1"/>
          </p:cNvSpPr>
          <p:nvPr/>
        </p:nvSpPr>
        <p:spPr bwMode="auto">
          <a:xfrm>
            <a:off x="1116013" y="260350"/>
            <a:ext cx="684053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FF"/>
                </a:solidFill>
              </a:rPr>
              <a:t>Какие налоги уплачивают жители Тонкинского муниципального района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2"/>
          <p:cNvSpPr>
            <a:spLocks noGrp="1"/>
          </p:cNvSpPr>
          <p:nvPr>
            <p:ph type="title" idx="4294967295"/>
          </p:nvPr>
        </p:nvSpPr>
        <p:spPr>
          <a:solidFill>
            <a:srgbClr val="99CCFF"/>
          </a:solidFill>
        </p:spPr>
        <p:txBody>
          <a:bodyPr/>
          <a:lstStyle/>
          <a:p>
            <a:r>
              <a:rPr lang="ru-RU" sz="2800" b="1" smtClean="0">
                <a:solidFill>
                  <a:srgbClr val="0000FF"/>
                </a:solidFill>
              </a:rPr>
              <a:t>Сколько доходов поступает в консолидированный бюджет района</a:t>
            </a:r>
            <a:br>
              <a:rPr lang="ru-RU" sz="2800" b="1" smtClean="0">
                <a:solidFill>
                  <a:srgbClr val="0000FF"/>
                </a:solidFill>
              </a:rPr>
            </a:br>
            <a:r>
              <a:rPr lang="ru-RU" sz="2800" b="1" smtClean="0">
                <a:solidFill>
                  <a:srgbClr val="0000FF"/>
                </a:solidFill>
              </a:rPr>
              <a:t>на исполнение собственных полномочий</a:t>
            </a:r>
          </a:p>
        </p:txBody>
      </p:sp>
      <p:graphicFrame>
        <p:nvGraphicFramePr>
          <p:cNvPr id="128003" name="Object 3"/>
          <p:cNvGraphicFramePr>
            <a:graphicFrameLocks noChangeAspect="1"/>
          </p:cNvGraphicFramePr>
          <p:nvPr>
            <p:ph type="chart" idx="4294967295"/>
          </p:nvPr>
        </p:nvGraphicFramePr>
        <p:xfrm>
          <a:off x="539750" y="1484313"/>
          <a:ext cx="8229600" cy="3457575"/>
        </p:xfrm>
        <a:graphic>
          <a:graphicData uri="http://schemas.openxmlformats.org/presentationml/2006/ole">
            <p:oleObj spid="_x0000_s128003" name="Диаграмма" r:id="rId3" imgW="8229600" imgH="1866900" progId="MSGraph.Chart.8">
              <p:embed followColorScheme="full"/>
            </p:oleObj>
          </a:graphicData>
        </a:graphic>
      </p:graphicFrame>
      <p:sp>
        <p:nvSpPr>
          <p:cNvPr id="128005" name="AutoShape 4"/>
          <p:cNvSpPr>
            <a:spLocks noChangeArrowheads="1"/>
          </p:cNvSpPr>
          <p:nvPr/>
        </p:nvSpPr>
        <p:spPr bwMode="auto">
          <a:xfrm rot="10800000">
            <a:off x="1763713" y="4941888"/>
            <a:ext cx="2016125" cy="15827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b="1"/>
              <a:t>20,6</a:t>
            </a:r>
          </a:p>
          <a:p>
            <a:pPr algn="ctr"/>
            <a:r>
              <a:rPr lang="ru-RU" b="1"/>
              <a:t>тыс.рублей</a:t>
            </a:r>
          </a:p>
          <a:p>
            <a:pPr algn="ctr"/>
            <a:r>
              <a:rPr lang="ru-RU" b="1"/>
              <a:t>на 1 жителя</a:t>
            </a:r>
          </a:p>
        </p:txBody>
      </p:sp>
      <p:sp>
        <p:nvSpPr>
          <p:cNvPr id="128006" name="AutoShape 5"/>
          <p:cNvSpPr>
            <a:spLocks noChangeArrowheads="1"/>
          </p:cNvSpPr>
          <p:nvPr/>
        </p:nvSpPr>
        <p:spPr bwMode="auto">
          <a:xfrm rot="10800000">
            <a:off x="3851275" y="4941888"/>
            <a:ext cx="1944688" cy="15827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b="1"/>
              <a:t>21,7</a:t>
            </a:r>
          </a:p>
          <a:p>
            <a:pPr algn="ctr"/>
            <a:r>
              <a:rPr lang="ru-RU" b="1"/>
              <a:t>тыс.рублей</a:t>
            </a:r>
          </a:p>
          <a:p>
            <a:pPr algn="ctr"/>
            <a:r>
              <a:rPr lang="ru-RU" b="1"/>
              <a:t>на 1 жителя</a:t>
            </a:r>
          </a:p>
        </p:txBody>
      </p:sp>
      <p:sp>
        <p:nvSpPr>
          <p:cNvPr id="128007" name="AutoShape 6"/>
          <p:cNvSpPr>
            <a:spLocks noChangeArrowheads="1"/>
          </p:cNvSpPr>
          <p:nvPr/>
        </p:nvSpPr>
        <p:spPr bwMode="auto">
          <a:xfrm rot="10800000">
            <a:off x="5867400" y="4941888"/>
            <a:ext cx="2017713" cy="15827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b="1"/>
              <a:t>20,8</a:t>
            </a:r>
          </a:p>
          <a:p>
            <a:pPr algn="ctr"/>
            <a:r>
              <a:rPr lang="ru-RU" b="1"/>
              <a:t>тыс.рублей</a:t>
            </a:r>
          </a:p>
          <a:p>
            <a:pPr algn="ctr"/>
            <a:r>
              <a:rPr lang="ru-RU" b="1"/>
              <a:t>на 1 жителя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6" name="Rectangle 2"/>
          <p:cNvSpPr>
            <a:spLocks noGrp="1"/>
          </p:cNvSpPr>
          <p:nvPr>
            <p:ph type="title"/>
          </p:nvPr>
        </p:nvSpPr>
        <p:spPr>
          <a:solidFill>
            <a:srgbClr val="FFCCCC"/>
          </a:solidFill>
          <a:ln>
            <a:solidFill>
              <a:srgbClr val="CC99FF"/>
            </a:solidFill>
          </a:ln>
        </p:spPr>
        <p:txBody>
          <a:bodyPr/>
          <a:lstStyle/>
          <a:p>
            <a:r>
              <a:rPr lang="ru-RU" sz="2600" smtClean="0"/>
              <a:t>Сколько налоговых и неналоговых доходов поступает</a:t>
            </a:r>
            <a:br>
              <a:rPr lang="ru-RU" sz="2600" smtClean="0"/>
            </a:br>
            <a:r>
              <a:rPr lang="ru-RU" sz="2600" smtClean="0"/>
              <a:t>в консолидированный бюджет района</a:t>
            </a:r>
          </a:p>
        </p:txBody>
      </p:sp>
      <p:graphicFrame>
        <p:nvGraphicFramePr>
          <p:cNvPr id="45065" name="Object 9"/>
          <p:cNvGraphicFramePr>
            <a:graphicFrameLocks noGrp="1" noChangeAspect="1"/>
          </p:cNvGraphicFramePr>
          <p:nvPr>
            <p:ph idx="1"/>
          </p:nvPr>
        </p:nvGraphicFramePr>
        <p:xfrm>
          <a:off x="363538" y="1366838"/>
          <a:ext cx="7793037" cy="4652962"/>
        </p:xfrm>
        <a:graphic>
          <a:graphicData uri="http://schemas.openxmlformats.org/presentationml/2006/ole">
            <p:oleObj spid="_x0000_s45065" name="Диаграмма" r:id="rId3" imgW="7753502" imgH="4629302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ru-RU" sz="3200" b="1" smtClean="0">
                <a:solidFill>
                  <a:srgbClr val="0033CC"/>
                </a:solidFill>
                <a:latin typeface="Cambria" pitchFamily="18" charset="0"/>
              </a:rPr>
              <a:t>Как зачисляются налоги на территории района</a:t>
            </a:r>
          </a:p>
        </p:txBody>
      </p:sp>
      <p:graphicFrame>
        <p:nvGraphicFramePr>
          <p:cNvPr id="76850" name="Group 50"/>
          <p:cNvGraphicFramePr>
            <a:graphicFrameLocks noGrp="1"/>
          </p:cNvGraphicFramePr>
          <p:nvPr/>
        </p:nvGraphicFramePr>
        <p:xfrm>
          <a:off x="468313" y="1341438"/>
          <a:ext cx="8229600" cy="4873625"/>
        </p:xfrm>
        <a:graphic>
          <a:graphicData uri="http://schemas.openxmlformats.org/drawingml/2006/table">
            <a:tbl>
              <a:tblPr/>
              <a:tblGrid>
                <a:gridCol w="298450"/>
                <a:gridCol w="3816350"/>
                <a:gridCol w="2057400"/>
                <a:gridCol w="2057400"/>
              </a:tblGrid>
              <a:tr h="287338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Налоги и сборы, установленные законодательством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Уровни бюджета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5813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Бюджет муниципального района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Бюджеты поселений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 row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Федеральные</a:t>
                      </a:r>
                    </a:p>
                  </a:txBody>
                  <a:tcPr marL="0" marR="0" marT="0" marB="0" vert="eaVert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1.Акцизы на нефтепродукты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0,9095%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2.Налог на доходы физических лиц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88 %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3.Налоги со специальными налоговыми режимами, в том числе: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единый налог на вмененный доход</a:t>
                      </a:r>
                    </a:p>
                  </a:txBody>
                  <a:tcPr marL="108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единый сельскохозяйственный налог</a:t>
                      </a:r>
                    </a:p>
                  </a:txBody>
                  <a:tcPr marL="108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45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4.Государственная пошлина ( в зависимости от установленных полномочий)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местные</a:t>
                      </a:r>
                    </a:p>
                  </a:txBody>
                  <a:tcPr marL="0" marR="0" marT="90000" marB="0" vert="eaVert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1.Налог на имущество физических лиц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2. Земельный налог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7" name="Rectang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000" smtClean="0">
                <a:latin typeface="Arial" charset="0"/>
              </a:rPr>
              <a:t>Каковы основные параметры районного бюджета</a:t>
            </a:r>
            <a:r>
              <a:rPr lang="ru-RU" sz="4000" smtClean="0">
                <a:solidFill>
                  <a:srgbClr val="0000FF"/>
                </a:solidFill>
                <a:latin typeface="Arial" charset="0"/>
              </a:rPr>
              <a:t/>
            </a:r>
            <a:br>
              <a:rPr lang="ru-RU" sz="4000" smtClean="0">
                <a:solidFill>
                  <a:srgbClr val="0000FF"/>
                </a:solidFill>
                <a:latin typeface="Arial" charset="0"/>
              </a:rPr>
            </a:br>
            <a:endParaRPr lang="ru-RU" sz="4000" smtClean="0">
              <a:solidFill>
                <a:srgbClr val="0000FF"/>
              </a:solidFill>
              <a:latin typeface="Arial" charset="0"/>
            </a:endParaRPr>
          </a:p>
        </p:txBody>
      </p:sp>
      <p:graphicFrame>
        <p:nvGraphicFramePr>
          <p:cNvPr id="70665" name="Object 9"/>
          <p:cNvGraphicFramePr>
            <a:graphicFrameLocks noGrp="1" noChangeAspect="1"/>
          </p:cNvGraphicFramePr>
          <p:nvPr>
            <p:ph idx="4294967295"/>
          </p:nvPr>
        </p:nvGraphicFramePr>
        <p:xfrm>
          <a:off x="334963" y="1524000"/>
          <a:ext cx="8791575" cy="4919663"/>
        </p:xfrm>
        <a:graphic>
          <a:graphicData uri="http://schemas.openxmlformats.org/presentationml/2006/ole">
            <p:oleObj spid="_x0000_s70665" name="Лист" r:id="rId3" imgW="7591349" imgH="4248302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3" name="Rectang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9933FF"/>
                </a:solidFill>
              </a:rPr>
              <a:t>Из каких поступлений формируются доходы районного бюджета</a:t>
            </a:r>
            <a:r>
              <a:rPr lang="ru-RU" sz="4000" smtClean="0"/>
              <a:t> </a:t>
            </a:r>
          </a:p>
        </p:txBody>
      </p:sp>
      <p:graphicFrame>
        <p:nvGraphicFramePr>
          <p:cNvPr id="24619" name="Object 4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627313" y="1268413"/>
          <a:ext cx="3960812" cy="3960812"/>
        </p:xfrm>
        <a:graphic>
          <a:graphicData uri="http://schemas.openxmlformats.org/presentationml/2006/ole">
            <p:oleObj spid="_x0000_s24619" name="Диаграмма" r:id="rId3" imgW="7848600" imgH="6896100" progId="MSGraph.Chart.8">
              <p:embed followColorScheme="full"/>
            </p:oleObj>
          </a:graphicData>
        </a:graphic>
      </p:graphicFrame>
      <p:graphicFrame>
        <p:nvGraphicFramePr>
          <p:cNvPr id="24620" name="Object 4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-360363" y="1301750"/>
          <a:ext cx="3836988" cy="4503738"/>
        </p:xfrm>
        <a:graphic>
          <a:graphicData uri="http://schemas.openxmlformats.org/presentationml/2006/ole">
            <p:oleObj spid="_x0000_s24620" name="Диаграмма" r:id="rId4" imgW="3848100" imgH="4086149" progId="MSGraph.Chart.8">
              <p:embed followColorScheme="full"/>
            </p:oleObj>
          </a:graphicData>
        </a:graphic>
      </p:graphicFrame>
      <p:graphicFrame>
        <p:nvGraphicFramePr>
          <p:cNvPr id="24621" name="Object 45"/>
          <p:cNvGraphicFramePr>
            <a:graphicFrameLocks noGrp="1" noChangeAspect="1"/>
          </p:cNvGraphicFramePr>
          <p:nvPr>
            <p:ph sz="half" idx="3"/>
          </p:nvPr>
        </p:nvGraphicFramePr>
        <p:xfrm>
          <a:off x="5368925" y="1503363"/>
          <a:ext cx="4013200" cy="3995737"/>
        </p:xfrm>
        <a:graphic>
          <a:graphicData uri="http://schemas.openxmlformats.org/presentationml/2006/ole">
            <p:oleObj spid="_x0000_s24621" name="Диаграмма" r:id="rId5" imgW="4238549" imgH="4219651" progId="MSGraph.Chart.8">
              <p:embed followColorScheme="full"/>
            </p:oleObj>
          </a:graphicData>
        </a:graphic>
      </p:graphicFrame>
      <p:sp>
        <p:nvSpPr>
          <p:cNvPr id="24624" name="Text Box 29"/>
          <p:cNvSpPr txBox="1">
            <a:spLocks noChangeArrowheads="1"/>
          </p:cNvSpPr>
          <p:nvPr/>
        </p:nvSpPr>
        <p:spPr bwMode="auto">
          <a:xfrm>
            <a:off x="684213" y="5876925"/>
            <a:ext cx="7632700" cy="3667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исполнено 2013               ожидаемое  2014 	    прогноз 2015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/>
          <p:cNvSpPr>
            <a:spLocks noGrp="1"/>
          </p:cNvSpPr>
          <p:nvPr>
            <p:ph type="title"/>
          </p:nvPr>
        </p:nvSpPr>
        <p:spPr>
          <a:xfrm>
            <a:off x="1042988" y="333375"/>
            <a:ext cx="6624637" cy="792163"/>
          </a:xfrm>
        </p:spPr>
        <p:txBody>
          <a:bodyPr/>
          <a:lstStyle/>
          <a:p>
            <a:r>
              <a:rPr lang="ru-RU" sz="2400" b="1" smtClean="0">
                <a:solidFill>
                  <a:srgbClr val="3333CC"/>
                </a:solidFill>
              </a:rPr>
              <a:t>Какие основные виды налоговых и неналоговых доходов поступят в районный бюджет</a:t>
            </a:r>
            <a:br>
              <a:rPr lang="ru-RU" sz="2400" b="1" smtClean="0">
                <a:solidFill>
                  <a:srgbClr val="3333CC"/>
                </a:solidFill>
              </a:rPr>
            </a:br>
            <a:endParaRPr lang="ru-RU" sz="2400" b="1" smtClean="0">
              <a:solidFill>
                <a:srgbClr val="3333CC"/>
              </a:solidFill>
            </a:endParaRPr>
          </a:p>
        </p:txBody>
      </p:sp>
      <p:graphicFrame>
        <p:nvGraphicFramePr>
          <p:cNvPr id="79917" name="Group 45"/>
          <p:cNvGraphicFramePr>
            <a:graphicFrameLocks noGrp="1"/>
          </p:cNvGraphicFramePr>
          <p:nvPr/>
        </p:nvGraphicFramePr>
        <p:xfrm>
          <a:off x="900113" y="1268413"/>
          <a:ext cx="7705725" cy="5338762"/>
        </p:xfrm>
        <a:graphic>
          <a:graphicData uri="http://schemas.openxmlformats.org/drawingml/2006/table">
            <a:tbl>
              <a:tblPr/>
              <a:tblGrid>
                <a:gridCol w="1927225"/>
                <a:gridCol w="1925637"/>
                <a:gridCol w="1927225"/>
                <a:gridCol w="1925638"/>
              </a:tblGrid>
              <a:tr h="9080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Наименование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Ожидаемое исполнение в 2014 году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Прогноз на 2015 год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Рост к 2014 году, 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9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Налоговые и неналоговые доходы всего,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из них: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35,6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58,5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164,3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25,3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50,2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198,4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Акцизы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Единый налог на вмененный доход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4,1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4,4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107,3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Аренда земли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112,5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9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Аренда имущества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107,7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4"/>
          <p:cNvSpPr>
            <a:spLocks noGrp="1"/>
          </p:cNvSpPr>
          <p:nvPr>
            <p:ph type="title"/>
          </p:nvPr>
        </p:nvSpPr>
        <p:spPr>
          <a:solidFill>
            <a:srgbClr val="CCFFFF"/>
          </a:solidFill>
          <a:ln>
            <a:solidFill>
              <a:srgbClr val="99CCFF"/>
            </a:solidFill>
          </a:ln>
        </p:spPr>
        <p:txBody>
          <a:bodyPr/>
          <a:lstStyle/>
          <a:p>
            <a:r>
              <a:rPr lang="ru-RU" sz="2800" smtClean="0">
                <a:latin typeface="Arial" charset="0"/>
              </a:rPr>
              <a:t>Как формируются и используются средства дорожных фондов консолидированного бюджета района</a:t>
            </a:r>
          </a:p>
        </p:txBody>
      </p:sp>
      <p:sp>
        <p:nvSpPr>
          <p:cNvPr id="135170" name="AutoShape 8"/>
          <p:cNvSpPr>
            <a:spLocks noChangeArrowheads="1"/>
          </p:cNvSpPr>
          <p:nvPr/>
        </p:nvSpPr>
        <p:spPr bwMode="auto">
          <a:xfrm>
            <a:off x="250825" y="5734050"/>
            <a:ext cx="2520950" cy="485775"/>
          </a:xfrm>
          <a:prstGeom prst="chevron">
            <a:avLst>
              <a:gd name="adj" fmla="val 12973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      О млн. руб.</a:t>
            </a:r>
          </a:p>
        </p:txBody>
      </p:sp>
      <p:sp>
        <p:nvSpPr>
          <p:cNvPr id="135171" name="Text Box 9"/>
          <p:cNvSpPr txBox="1">
            <a:spLocks noChangeArrowheads="1"/>
          </p:cNvSpPr>
          <p:nvPr/>
        </p:nvSpPr>
        <p:spPr bwMode="auto">
          <a:xfrm>
            <a:off x="900113" y="4816475"/>
            <a:ext cx="7488237" cy="376238"/>
          </a:xfrm>
          <a:prstGeom prst="rect">
            <a:avLst/>
          </a:prstGeom>
          <a:solidFill>
            <a:srgbClr val="99CCFF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Объем расходов дорожных фондов района</a:t>
            </a:r>
          </a:p>
        </p:txBody>
      </p:sp>
      <p:sp>
        <p:nvSpPr>
          <p:cNvPr id="135172" name="AutoShape 10"/>
          <p:cNvSpPr>
            <a:spLocks noChangeArrowheads="1"/>
          </p:cNvSpPr>
          <p:nvPr/>
        </p:nvSpPr>
        <p:spPr bwMode="auto">
          <a:xfrm>
            <a:off x="3419475" y="5734050"/>
            <a:ext cx="2447925" cy="485775"/>
          </a:xfrm>
          <a:prstGeom prst="chevron">
            <a:avLst>
              <a:gd name="adj" fmla="val 12598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         7,0 млн. руб.</a:t>
            </a:r>
          </a:p>
        </p:txBody>
      </p:sp>
      <p:sp>
        <p:nvSpPr>
          <p:cNvPr id="135173" name="AutoShape 11"/>
          <p:cNvSpPr>
            <a:spLocks noChangeArrowheads="1"/>
          </p:cNvSpPr>
          <p:nvPr/>
        </p:nvSpPr>
        <p:spPr bwMode="auto">
          <a:xfrm>
            <a:off x="6300788" y="5734050"/>
            <a:ext cx="2559050" cy="485775"/>
          </a:xfrm>
          <a:prstGeom prst="chevron">
            <a:avLst>
              <a:gd name="adj" fmla="val 13169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          4,8 млн. руб.</a:t>
            </a:r>
          </a:p>
        </p:txBody>
      </p:sp>
      <p:sp>
        <p:nvSpPr>
          <p:cNvPr id="135174" name="Text Box 13"/>
          <p:cNvSpPr txBox="1">
            <a:spLocks noChangeArrowheads="1"/>
          </p:cNvSpPr>
          <p:nvPr/>
        </p:nvSpPr>
        <p:spPr bwMode="auto">
          <a:xfrm>
            <a:off x="971550" y="6308725"/>
            <a:ext cx="1296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2013</a:t>
            </a:r>
            <a:r>
              <a:rPr lang="ru-RU"/>
              <a:t> </a:t>
            </a:r>
            <a:r>
              <a:rPr lang="ru-RU" b="1"/>
              <a:t>год</a:t>
            </a:r>
          </a:p>
        </p:txBody>
      </p:sp>
      <p:sp>
        <p:nvSpPr>
          <p:cNvPr id="135175" name="Text Box 14"/>
          <p:cNvSpPr txBox="1">
            <a:spLocks noChangeArrowheads="1"/>
          </p:cNvSpPr>
          <p:nvPr/>
        </p:nvSpPr>
        <p:spPr bwMode="auto">
          <a:xfrm>
            <a:off x="4067175" y="6308725"/>
            <a:ext cx="1135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2014 год</a:t>
            </a:r>
          </a:p>
        </p:txBody>
      </p:sp>
      <p:sp>
        <p:nvSpPr>
          <p:cNvPr id="135176" name="Text Box 15"/>
          <p:cNvSpPr txBox="1">
            <a:spLocks noChangeArrowheads="1"/>
          </p:cNvSpPr>
          <p:nvPr/>
        </p:nvSpPr>
        <p:spPr bwMode="auto">
          <a:xfrm>
            <a:off x="6443663" y="6308725"/>
            <a:ext cx="2130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Прогноз 2015 год</a:t>
            </a:r>
          </a:p>
        </p:txBody>
      </p:sp>
      <p:sp>
        <p:nvSpPr>
          <p:cNvPr id="135177" name="Oval 16"/>
          <p:cNvSpPr>
            <a:spLocks noChangeArrowheads="1"/>
          </p:cNvSpPr>
          <p:nvPr/>
        </p:nvSpPr>
        <p:spPr bwMode="auto">
          <a:xfrm>
            <a:off x="539750" y="1989138"/>
            <a:ext cx="2089150" cy="1871662"/>
          </a:xfrm>
          <a:prstGeom prst="ellipse">
            <a:avLst/>
          </a:prstGeom>
          <a:solidFill>
            <a:srgbClr val="FF99CC"/>
          </a:solidFill>
          <a:ln w="9525">
            <a:solidFill>
              <a:srgbClr val="993366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ru-RU"/>
              <a:t>Акцизы на </a:t>
            </a:r>
          </a:p>
          <a:p>
            <a:pPr algn="ctr"/>
            <a:r>
              <a:rPr lang="ru-RU"/>
              <a:t>Нефтепродукты –</a:t>
            </a:r>
          </a:p>
          <a:p>
            <a:pPr algn="ctr"/>
            <a:r>
              <a:rPr lang="ru-RU"/>
              <a:t>4,8 млн. руб.</a:t>
            </a:r>
          </a:p>
        </p:txBody>
      </p:sp>
      <p:sp>
        <p:nvSpPr>
          <p:cNvPr id="135178" name="AutoShape 19"/>
          <p:cNvSpPr>
            <a:spLocks noChangeArrowheads="1"/>
          </p:cNvSpPr>
          <p:nvPr/>
        </p:nvSpPr>
        <p:spPr bwMode="auto">
          <a:xfrm>
            <a:off x="1979613" y="3716338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5179" name="AutoShape 21"/>
          <p:cNvSpPr>
            <a:spLocks noChangeArrowheads="1"/>
          </p:cNvSpPr>
          <p:nvPr/>
        </p:nvSpPr>
        <p:spPr bwMode="auto">
          <a:xfrm>
            <a:off x="6084888" y="1844675"/>
            <a:ext cx="2879725" cy="2592388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8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Дорожная</a:t>
            </a:r>
          </a:p>
          <a:p>
            <a:pPr algn="ctr"/>
            <a:r>
              <a:rPr lang="ru-RU" b="1"/>
              <a:t> деятельность, </a:t>
            </a:r>
          </a:p>
          <a:p>
            <a:pPr algn="ctr"/>
            <a:r>
              <a:rPr lang="ru-RU" b="1"/>
              <a:t>строительство,</a:t>
            </a:r>
          </a:p>
          <a:p>
            <a:pPr algn="ctr"/>
            <a:r>
              <a:rPr lang="ru-RU" b="1"/>
              <a:t> кап. Ремонт, </a:t>
            </a:r>
          </a:p>
          <a:p>
            <a:pPr algn="ctr"/>
            <a:r>
              <a:rPr lang="ru-RU" b="1"/>
              <a:t>ремонт, содержание </a:t>
            </a:r>
          </a:p>
          <a:p>
            <a:pPr algn="ctr"/>
            <a:r>
              <a:rPr lang="ru-RU" b="1"/>
              <a:t>дорог общего</a:t>
            </a:r>
          </a:p>
          <a:p>
            <a:pPr algn="ctr"/>
            <a:r>
              <a:rPr lang="ru-RU" b="1"/>
              <a:t> пользования местного </a:t>
            </a:r>
          </a:p>
          <a:p>
            <a:pPr algn="ctr"/>
            <a:r>
              <a:rPr lang="ru-RU" b="1"/>
              <a:t>значения – 4,8 млн. руб.</a:t>
            </a:r>
          </a:p>
        </p:txBody>
      </p:sp>
      <p:pic>
        <p:nvPicPr>
          <p:cNvPr id="135180" name="Picture 23" descr="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13100" y="2354263"/>
            <a:ext cx="2571750" cy="1714500"/>
          </a:xfrm>
        </p:spPr>
      </p:pic>
      <p:sp>
        <p:nvSpPr>
          <p:cNvPr id="135181" name="AutoShape 24"/>
          <p:cNvSpPr>
            <a:spLocks noChangeArrowheads="1"/>
          </p:cNvSpPr>
          <p:nvPr/>
        </p:nvSpPr>
        <p:spPr bwMode="auto">
          <a:xfrm>
            <a:off x="5219700" y="40767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9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2800" smtClean="0">
                <a:latin typeface="Arial" charset="0"/>
              </a:rPr>
              <a:t>Финансовая помощь нижестоящим бюджетам на исполнение собственных полномочий</a:t>
            </a:r>
            <a:br>
              <a:rPr lang="ru-RU" sz="2800" smtClean="0">
                <a:latin typeface="Arial" charset="0"/>
              </a:rPr>
            </a:br>
            <a:endParaRPr lang="ru-RU" sz="2800" smtClean="0">
              <a:latin typeface="Arial" charset="0"/>
            </a:endParaRPr>
          </a:p>
        </p:txBody>
      </p:sp>
      <p:graphicFrame>
        <p:nvGraphicFramePr>
          <p:cNvPr id="107523" name="Object 3"/>
          <p:cNvGraphicFramePr>
            <a:graphicFrameLocks noChangeAspect="1"/>
          </p:cNvGraphicFramePr>
          <p:nvPr>
            <p:ph sz="half" idx="4294967295"/>
          </p:nvPr>
        </p:nvGraphicFramePr>
        <p:xfrm>
          <a:off x="490538" y="1628775"/>
          <a:ext cx="3986212" cy="4524375"/>
        </p:xfrm>
        <a:graphic>
          <a:graphicData uri="http://schemas.openxmlformats.org/presentationml/2006/ole">
            <p:oleObj spid="_x0000_s107523" name="Диаграмма" r:id="rId3" imgW="4019702" imgH="4562551" progId="MSGraph.Chart.8">
              <p:embed followColorScheme="full"/>
            </p:oleObj>
          </a:graphicData>
        </a:graphic>
      </p:graphicFrame>
      <p:sp>
        <p:nvSpPr>
          <p:cNvPr id="107530" name="Text Box 9"/>
          <p:cNvSpPr txBox="1">
            <a:spLocks noChangeArrowheads="1"/>
          </p:cNvSpPr>
          <p:nvPr/>
        </p:nvSpPr>
        <p:spPr bwMode="auto">
          <a:xfrm>
            <a:off x="1042988" y="1125538"/>
            <a:ext cx="3765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Структура финансовой помощи в 2015 году, млн. руб.</a:t>
            </a:r>
          </a:p>
        </p:txBody>
      </p:sp>
      <p:sp>
        <p:nvSpPr>
          <p:cNvPr id="107531" name="AutoShape 10"/>
          <p:cNvSpPr>
            <a:spLocks noChangeArrowheads="1"/>
          </p:cNvSpPr>
          <p:nvPr/>
        </p:nvSpPr>
        <p:spPr bwMode="auto">
          <a:xfrm>
            <a:off x="0" y="1773238"/>
            <a:ext cx="1835150" cy="863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/>
              <a:t>Трансферты на </a:t>
            </a:r>
          </a:p>
          <a:p>
            <a:pPr algn="ctr"/>
            <a:r>
              <a:rPr lang="ru-RU" sz="1400"/>
              <a:t>сбалансированность</a:t>
            </a:r>
          </a:p>
        </p:txBody>
      </p:sp>
      <p:sp>
        <p:nvSpPr>
          <p:cNvPr id="107532" name="AutoShape 11"/>
          <p:cNvSpPr>
            <a:spLocks noChangeArrowheads="1"/>
          </p:cNvSpPr>
          <p:nvPr/>
        </p:nvSpPr>
        <p:spPr bwMode="auto">
          <a:xfrm>
            <a:off x="3563938" y="1989138"/>
            <a:ext cx="1511300" cy="10588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/>
              <a:t>Дотация на </a:t>
            </a:r>
          </a:p>
          <a:p>
            <a:pPr algn="ctr"/>
            <a:r>
              <a:rPr lang="ru-RU" sz="1400"/>
              <a:t>выравнивание </a:t>
            </a:r>
          </a:p>
          <a:p>
            <a:pPr algn="ctr"/>
            <a:r>
              <a:rPr lang="ru-RU" sz="1400"/>
              <a:t>обеспеченности</a:t>
            </a:r>
          </a:p>
          <a:p>
            <a:pPr algn="ctr"/>
            <a:r>
              <a:rPr lang="ru-RU" sz="1400"/>
              <a:t> поселений</a:t>
            </a:r>
          </a:p>
        </p:txBody>
      </p:sp>
      <p:sp>
        <p:nvSpPr>
          <p:cNvPr id="107533" name="Text Box 13"/>
          <p:cNvSpPr txBox="1">
            <a:spLocks noChangeArrowheads="1"/>
          </p:cNvSpPr>
          <p:nvPr/>
        </p:nvSpPr>
        <p:spPr bwMode="auto">
          <a:xfrm>
            <a:off x="1692275" y="3644900"/>
            <a:ext cx="14398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/>
              <a:t>10,0</a:t>
            </a:r>
          </a:p>
          <a:p>
            <a:pPr algn="ctr"/>
            <a:r>
              <a:rPr lang="ru-RU" sz="1400" b="1"/>
              <a:t> млн. руб</a:t>
            </a:r>
            <a:r>
              <a:rPr lang="ru-RU" sz="1400"/>
              <a:t>.</a:t>
            </a:r>
          </a:p>
        </p:txBody>
      </p:sp>
      <p:graphicFrame>
        <p:nvGraphicFramePr>
          <p:cNvPr id="107528" name="Object 8"/>
          <p:cNvGraphicFramePr>
            <a:graphicFrameLocks noChangeAspect="1"/>
          </p:cNvGraphicFramePr>
          <p:nvPr/>
        </p:nvGraphicFramePr>
        <p:xfrm>
          <a:off x="5219700" y="1768475"/>
          <a:ext cx="3744913" cy="4884738"/>
        </p:xfrm>
        <a:graphic>
          <a:graphicData uri="http://schemas.openxmlformats.org/presentationml/2006/ole">
            <p:oleObj spid="_x0000_s107528" name="Диаграмма" r:id="rId4" imgW="6667500" imgH="4067251" progId="MSGraph.Chart.8">
              <p:embed followColorScheme="full"/>
            </p:oleObj>
          </a:graphicData>
        </a:graphic>
      </p:graphicFrame>
      <p:sp>
        <p:nvSpPr>
          <p:cNvPr id="107534" name="Text Box 15"/>
          <p:cNvSpPr txBox="1">
            <a:spLocks noChangeArrowheads="1"/>
          </p:cNvSpPr>
          <p:nvPr/>
        </p:nvSpPr>
        <p:spPr bwMode="auto">
          <a:xfrm>
            <a:off x="5580063" y="1052513"/>
            <a:ext cx="35639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Собственные доходы</a:t>
            </a:r>
          </a:p>
          <a:p>
            <a:pPr algn="ctr"/>
            <a:r>
              <a:rPr lang="ru-RU"/>
              <a:t>Поселений в 2015 году </a:t>
            </a:r>
          </a:p>
          <a:p>
            <a:pPr algn="ctr"/>
            <a:r>
              <a:rPr lang="ru-RU"/>
              <a:t>в расчете на 1 жителя</a:t>
            </a:r>
          </a:p>
          <a:p>
            <a:pPr algn="ctr"/>
            <a:r>
              <a:rPr lang="ru-RU"/>
              <a:t>(рублей)</a:t>
            </a:r>
          </a:p>
        </p:txBody>
      </p:sp>
      <p:sp>
        <p:nvSpPr>
          <p:cNvPr id="107535" name="Text Box 16"/>
          <p:cNvSpPr txBox="1">
            <a:spLocks noChangeArrowheads="1"/>
          </p:cNvSpPr>
          <p:nvPr/>
        </p:nvSpPr>
        <p:spPr bwMode="auto">
          <a:xfrm rot="5400000">
            <a:off x="6076157" y="5380831"/>
            <a:ext cx="1441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/>
              <a:t>До выравнивания</a:t>
            </a:r>
          </a:p>
        </p:txBody>
      </p:sp>
      <p:sp>
        <p:nvSpPr>
          <p:cNvPr id="107536" name="Text Box 18"/>
          <p:cNvSpPr txBox="1">
            <a:spLocks noChangeArrowheads="1"/>
          </p:cNvSpPr>
          <p:nvPr/>
        </p:nvSpPr>
        <p:spPr bwMode="auto">
          <a:xfrm>
            <a:off x="7524750" y="4581525"/>
            <a:ext cx="366713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ru-RU" sz="1200"/>
              <a:t>После выравнивания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38"/>
          <p:cNvSpPr>
            <a:spLocks noChangeArrowheads="1"/>
          </p:cNvSpPr>
          <p:nvPr/>
        </p:nvSpPr>
        <p:spPr bwMode="auto">
          <a:xfrm>
            <a:off x="5675313" y="4411663"/>
            <a:ext cx="18415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300"/>
          </a:p>
        </p:txBody>
      </p:sp>
      <p:sp>
        <p:nvSpPr>
          <p:cNvPr id="137218" name="object 2"/>
          <p:cNvSpPr>
            <a:spLocks noChangeArrowheads="1"/>
          </p:cNvSpPr>
          <p:nvPr/>
        </p:nvSpPr>
        <p:spPr bwMode="auto">
          <a:xfrm>
            <a:off x="549275" y="322263"/>
            <a:ext cx="8564563" cy="12890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180000" rIns="0" bIns="0">
            <a:spAutoFit/>
          </a:bodyPr>
          <a:lstStyle/>
          <a:p>
            <a:pPr algn="ctr"/>
            <a:r>
              <a:rPr lang="ru-RU" sz="2400" b="1">
                <a:solidFill>
                  <a:srgbClr val="FFFFFF"/>
                </a:solidFill>
                <a:latin typeface="Times New Roman" pitchFamily="18" charset="0"/>
              </a:rPr>
              <a:t>Как распределяются расходы по основным</a:t>
            </a:r>
            <a:endParaRPr lang="ru-RU" sz="2400">
              <a:latin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FFFFFF"/>
                </a:solidFill>
                <a:latin typeface="Times New Roman" pitchFamily="18" charset="0"/>
              </a:rPr>
              <a:t>функциям государства</a:t>
            </a:r>
            <a:endParaRPr lang="ru-RU" sz="2400">
              <a:latin typeface="Times New Roman" pitchFamily="18" charset="0"/>
            </a:endParaRPr>
          </a:p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137219" name="object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marL="1270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1800" b="1" smtClean="0">
                <a:latin typeface="Times New Roman" pitchFamily="18" charset="0"/>
              </a:rPr>
              <a:t>Расходы бюджета </a:t>
            </a:r>
            <a:r>
              <a:rPr lang="ru-RU" sz="1800" smtClean="0">
                <a:latin typeface="Times New Roman" pitchFamily="18" charset="0"/>
              </a:rPr>
              <a:t>– выплачиваемые из бюджета денежные средства, за исключением средств, являющихся источниками финансирования дефицита бюджета.</a:t>
            </a:r>
          </a:p>
          <a:p>
            <a:pPr marL="1270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1800" b="1" smtClean="0">
                <a:latin typeface="Times New Roman" pitchFamily="18" charset="0"/>
              </a:rPr>
              <a:t>Формирование расходов </a:t>
            </a:r>
            <a:r>
              <a:rPr lang="ru-RU" sz="1800" smtClean="0">
                <a:latin typeface="Times New Roman" pitchFamily="18" charset="0"/>
              </a:rPr>
              <a:t>осуществляется в соответствии с расходными обязательствами, законодательно закрепленными  за  соответствующими уровнями бюджетов</a:t>
            </a:r>
          </a:p>
          <a:p>
            <a:pPr marL="1270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1800" b="1" smtClean="0">
                <a:latin typeface="Times New Roman" pitchFamily="18" charset="0"/>
              </a:rPr>
              <a:t>Принципы формирования расходов бюджета: </a:t>
            </a:r>
            <a:r>
              <a:rPr lang="ru-RU" sz="1800" smtClean="0">
                <a:latin typeface="Times New Roman" pitchFamily="18" charset="0"/>
              </a:rPr>
              <a:t>по разделам, по ведомствам, по муниципальным программам.</a:t>
            </a:r>
          </a:p>
        </p:txBody>
      </p:sp>
      <p:sp>
        <p:nvSpPr>
          <p:cNvPr id="21" name="object 5"/>
          <p:cNvSpPr txBox="1"/>
          <p:nvPr/>
        </p:nvSpPr>
        <p:spPr>
          <a:xfrm>
            <a:off x="467562" y="5208523"/>
            <a:ext cx="377825" cy="1492250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marR="6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dirty="0">
                <a:latin typeface="Times New Roman"/>
                <a:cs typeface="Times New Roman"/>
              </a:rPr>
              <a:t>Общ</a:t>
            </a:r>
            <a:r>
              <a:rPr sz="1200" spc="-10" dirty="0">
                <a:latin typeface="Times New Roman"/>
                <a:cs typeface="Times New Roman"/>
              </a:rPr>
              <a:t>е</a:t>
            </a:r>
            <a:r>
              <a:rPr sz="1200" spc="-25" dirty="0">
                <a:latin typeface="Times New Roman"/>
                <a:cs typeface="Times New Roman"/>
              </a:rPr>
              <a:t>г</a:t>
            </a:r>
            <a:r>
              <a:rPr sz="1200" spc="20" dirty="0">
                <a:latin typeface="Times New Roman"/>
                <a:cs typeface="Times New Roman"/>
              </a:rPr>
              <a:t>о</a:t>
            </a:r>
            <a:r>
              <a:rPr sz="1200" spc="-20" dirty="0">
                <a:latin typeface="Times New Roman"/>
                <a:cs typeface="Times New Roman"/>
              </a:rPr>
              <a:t>с</a:t>
            </a:r>
            <a:r>
              <a:rPr sz="1200" spc="-110" dirty="0">
                <a:latin typeface="Times New Roman"/>
                <a:cs typeface="Times New Roman"/>
              </a:rPr>
              <a:t>у</a:t>
            </a:r>
            <a:r>
              <a:rPr sz="1200" dirty="0">
                <a:latin typeface="Times New Roman"/>
                <a:cs typeface="Times New Roman"/>
              </a:rPr>
              <a:t>д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тв</a:t>
            </a:r>
            <a:r>
              <a:rPr sz="1200" spc="-10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нные 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опр</a:t>
            </a:r>
            <a:r>
              <a:rPr sz="1200" spc="20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ы</a:t>
            </a:r>
          </a:p>
        </p:txBody>
      </p:sp>
      <p:sp>
        <p:nvSpPr>
          <p:cNvPr id="26" name="object 6"/>
          <p:cNvSpPr txBox="1"/>
          <p:nvPr/>
        </p:nvSpPr>
        <p:spPr>
          <a:xfrm>
            <a:off x="1115872" y="5333339"/>
            <a:ext cx="1212850" cy="1355090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marR="4019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-10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цион</a:t>
            </a:r>
            <a:r>
              <a:rPr sz="1200" spc="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льн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я оборо</a:t>
            </a:r>
            <a:r>
              <a:rPr sz="1200" spc="5" dirty="0">
                <a:latin typeface="Times New Roman"/>
                <a:cs typeface="Times New Roman"/>
              </a:rPr>
              <a:t>н</a:t>
            </a:r>
            <a:r>
              <a:rPr sz="1200" dirty="0">
                <a:latin typeface="Times New Roman"/>
                <a:cs typeface="Times New Roman"/>
              </a:rPr>
              <a:t>а</a:t>
            </a:r>
          </a:p>
          <a:p>
            <a:pPr fontAlgn="auto">
              <a:lnSpc>
                <a:spcPts val="800"/>
              </a:lnSpc>
              <a:spcBef>
                <a:spcPts val="12"/>
              </a:spcBef>
              <a:spcAft>
                <a:spcPts val="0"/>
              </a:spcAft>
              <a:defRPr/>
            </a:pPr>
            <a:endParaRPr sz="800" dirty="0">
              <a:latin typeface="+mn-lt"/>
            </a:endParaRPr>
          </a:p>
          <a:p>
            <a:pPr marL="12700" marR="6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-10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цион</a:t>
            </a:r>
            <a:r>
              <a:rPr sz="1200" spc="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льн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я </a:t>
            </a:r>
            <a:r>
              <a:rPr sz="1200" spc="-15" dirty="0">
                <a:latin typeface="Times New Roman"/>
                <a:cs typeface="Times New Roman"/>
              </a:rPr>
              <a:t>б</a:t>
            </a:r>
            <a:r>
              <a:rPr sz="1200" spc="5" dirty="0">
                <a:latin typeface="Times New Roman"/>
                <a:cs typeface="Times New Roman"/>
              </a:rPr>
              <a:t>е</a:t>
            </a:r>
            <a:r>
              <a:rPr sz="1200" spc="-10" dirty="0">
                <a:latin typeface="Times New Roman"/>
                <a:cs typeface="Times New Roman"/>
              </a:rPr>
              <a:t>з</a:t>
            </a:r>
            <a:r>
              <a:rPr sz="1200" dirty="0">
                <a:latin typeface="Times New Roman"/>
                <a:cs typeface="Times New Roman"/>
              </a:rPr>
              <a:t>оп</a:t>
            </a:r>
            <a:r>
              <a:rPr sz="1200" spc="-5" dirty="0">
                <a:latin typeface="Times New Roman"/>
                <a:cs typeface="Times New Roman"/>
              </a:rPr>
              <a:t>ас</a:t>
            </a: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20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ть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 пр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о</a:t>
            </a:r>
            <a:r>
              <a:rPr sz="1200" spc="-25" dirty="0">
                <a:latin typeface="Times New Roman"/>
                <a:cs typeface="Times New Roman"/>
              </a:rPr>
              <a:t>о</a:t>
            </a:r>
            <a:r>
              <a:rPr sz="1200" spc="10" dirty="0">
                <a:latin typeface="Times New Roman"/>
                <a:cs typeface="Times New Roman"/>
              </a:rPr>
              <a:t>х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нит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льн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я д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ят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льн</a:t>
            </a:r>
            <a:r>
              <a:rPr sz="1200" spc="20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ть</a:t>
            </a:r>
          </a:p>
        </p:txBody>
      </p:sp>
      <p:sp>
        <p:nvSpPr>
          <p:cNvPr id="27" name="object 7"/>
          <p:cNvSpPr txBox="1"/>
          <p:nvPr/>
        </p:nvSpPr>
        <p:spPr>
          <a:xfrm>
            <a:off x="3601663" y="5285485"/>
            <a:ext cx="378460" cy="139128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marR="6350" fontAlgn="auto">
              <a:lnSpc>
                <a:spcPct val="1000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200" dirty="0">
                <a:latin typeface="Times New Roman"/>
                <a:cs typeface="Times New Roman"/>
              </a:rPr>
              <a:t>О</a:t>
            </a:r>
            <a:r>
              <a:rPr sz="1200" spc="5" dirty="0">
                <a:latin typeface="Times New Roman"/>
                <a:cs typeface="Times New Roman"/>
              </a:rPr>
              <a:t>х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ок</a:t>
            </a:r>
            <a:r>
              <a:rPr sz="1200" spc="-15" dirty="0">
                <a:latin typeface="Times New Roman"/>
                <a:cs typeface="Times New Roman"/>
              </a:rPr>
              <a:t>р</a:t>
            </a:r>
            <a:r>
              <a:rPr sz="1200" spc="-50" dirty="0">
                <a:latin typeface="Times New Roman"/>
                <a:cs typeface="Times New Roman"/>
              </a:rPr>
              <a:t>у</a:t>
            </a:r>
            <a:r>
              <a:rPr sz="1200" dirty="0">
                <a:latin typeface="Times New Roman"/>
                <a:cs typeface="Times New Roman"/>
              </a:rPr>
              <a:t>ж</a:t>
            </a:r>
            <a:r>
              <a:rPr sz="1200" spc="-10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ющ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й 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20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ды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8"/>
          <p:cNvSpPr txBox="1"/>
          <p:nvPr/>
        </p:nvSpPr>
        <p:spPr>
          <a:xfrm>
            <a:off x="2446908" y="5672429"/>
            <a:ext cx="377825" cy="958850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marR="6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-10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цион</a:t>
            </a:r>
            <a:r>
              <a:rPr sz="1200" spc="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льн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я э</a:t>
            </a:r>
            <a:r>
              <a:rPr sz="1200" spc="-55" dirty="0">
                <a:latin typeface="Times New Roman"/>
                <a:cs typeface="Times New Roman"/>
              </a:rPr>
              <a:t>к</a:t>
            </a:r>
            <a:r>
              <a:rPr sz="1200" dirty="0">
                <a:latin typeface="Times New Roman"/>
                <a:cs typeface="Times New Roman"/>
              </a:rPr>
              <a:t>он</a:t>
            </a:r>
            <a:r>
              <a:rPr sz="1200" spc="-25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м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dirty="0">
                <a:latin typeface="Times New Roman"/>
                <a:cs typeface="Times New Roman"/>
              </a:rPr>
              <a:t>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9"/>
          <p:cNvSpPr txBox="1"/>
          <p:nvPr/>
        </p:nvSpPr>
        <p:spPr>
          <a:xfrm>
            <a:off x="2988817" y="5020919"/>
            <a:ext cx="377825" cy="1638300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marR="6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dirty="0">
                <a:latin typeface="Times New Roman"/>
                <a:cs typeface="Times New Roman"/>
              </a:rPr>
              <a:t>Жил</a:t>
            </a:r>
            <a:r>
              <a:rPr sz="1200" spc="5" dirty="0">
                <a:latin typeface="Times New Roman"/>
                <a:cs typeface="Times New Roman"/>
              </a:rPr>
              <a:t>и</a:t>
            </a:r>
            <a:r>
              <a:rPr sz="1200" dirty="0">
                <a:latin typeface="Times New Roman"/>
                <a:cs typeface="Times New Roman"/>
              </a:rPr>
              <a:t>щно- </a:t>
            </a:r>
            <a:r>
              <a:rPr sz="1200" spc="-60" dirty="0">
                <a:latin typeface="Times New Roman"/>
                <a:cs typeface="Times New Roman"/>
              </a:rPr>
              <a:t>к</a:t>
            </a:r>
            <a:r>
              <a:rPr sz="1200" spc="-25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мм</a:t>
            </a:r>
            <a:r>
              <a:rPr sz="1200" spc="-40" dirty="0">
                <a:latin typeface="Times New Roman"/>
                <a:cs typeface="Times New Roman"/>
              </a:rPr>
              <a:t>у</a:t>
            </a: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льн</a:t>
            </a:r>
            <a:r>
              <a:rPr sz="1200" spc="10" dirty="0">
                <a:latin typeface="Times New Roman"/>
                <a:cs typeface="Times New Roman"/>
              </a:rPr>
              <a:t>о</a:t>
            </a:r>
            <a:r>
              <a:rPr sz="1200" dirty="0">
                <a:latin typeface="Times New Roman"/>
                <a:cs typeface="Times New Roman"/>
              </a:rPr>
              <a:t>е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х</a:t>
            </a:r>
            <a:r>
              <a:rPr sz="1200" dirty="0">
                <a:latin typeface="Times New Roman"/>
                <a:cs typeface="Times New Roman"/>
              </a:rPr>
              <a:t>озяй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т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10"/>
          <p:cNvSpPr txBox="1"/>
          <p:nvPr/>
        </p:nvSpPr>
        <p:spPr>
          <a:xfrm>
            <a:off x="4314697" y="5761431"/>
            <a:ext cx="194945" cy="861060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dirty="0">
                <a:latin typeface="Times New Roman"/>
                <a:cs typeface="Times New Roman"/>
              </a:rPr>
              <a:t>Обр</a:t>
            </a:r>
            <a:r>
              <a:rPr sz="1200" spc="-10" dirty="0">
                <a:latin typeface="Times New Roman"/>
                <a:cs typeface="Times New Roman"/>
              </a:rPr>
              <a:t>аз</a:t>
            </a:r>
            <a:r>
              <a:rPr sz="1200" dirty="0">
                <a:latin typeface="Times New Roman"/>
                <a:cs typeface="Times New Roman"/>
              </a:rPr>
              <a:t>о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ние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11"/>
          <p:cNvSpPr txBox="1"/>
          <p:nvPr/>
        </p:nvSpPr>
        <p:spPr>
          <a:xfrm>
            <a:off x="4838065" y="5202123"/>
            <a:ext cx="194945" cy="144716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spc="-85" dirty="0">
                <a:latin typeface="Times New Roman"/>
                <a:cs typeface="Times New Roman"/>
              </a:rPr>
              <a:t>Ку</a:t>
            </a:r>
            <a:r>
              <a:rPr sz="1200" dirty="0">
                <a:latin typeface="Times New Roman"/>
                <a:cs typeface="Times New Roman"/>
              </a:rPr>
              <a:t>л</a:t>
            </a:r>
            <a:r>
              <a:rPr sz="1200" spc="-45" dirty="0">
                <a:latin typeface="Times New Roman"/>
                <a:cs typeface="Times New Roman"/>
              </a:rPr>
              <a:t>ь</a:t>
            </a:r>
            <a:r>
              <a:rPr sz="1200" spc="-10" dirty="0">
                <a:latin typeface="Times New Roman"/>
                <a:cs typeface="Times New Roman"/>
              </a:rPr>
              <a:t>т</a:t>
            </a:r>
            <a:r>
              <a:rPr sz="1200" spc="-40" dirty="0">
                <a:latin typeface="Times New Roman"/>
                <a:cs typeface="Times New Roman"/>
              </a:rPr>
              <a:t>у</a:t>
            </a:r>
            <a:r>
              <a:rPr sz="1200" dirty="0">
                <a:latin typeface="Times New Roman"/>
                <a:cs typeface="Times New Roman"/>
              </a:rPr>
              <a:t>ра 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spc="-40" dirty="0">
                <a:latin typeface="Times New Roman"/>
                <a:cs typeface="Times New Roman"/>
              </a:rPr>
              <a:t>у</a:t>
            </a:r>
            <a:r>
              <a:rPr sz="1200" spc="-5" dirty="0">
                <a:latin typeface="Times New Roman"/>
                <a:cs typeface="Times New Roman"/>
              </a:rPr>
              <a:t>сс</a:t>
            </a:r>
            <a:r>
              <a:rPr sz="1200" dirty="0">
                <a:latin typeface="Times New Roman"/>
                <a:cs typeface="Times New Roman"/>
              </a:rPr>
              <a:t>т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16"/>
          <p:cNvSpPr txBox="1"/>
          <p:nvPr/>
        </p:nvSpPr>
        <p:spPr>
          <a:xfrm>
            <a:off x="5534914" y="5517896"/>
            <a:ext cx="194945" cy="114109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spc="-30" dirty="0">
                <a:latin typeface="Times New Roman"/>
                <a:cs typeface="Times New Roman"/>
              </a:rPr>
              <a:t>З</a:t>
            </a:r>
            <a:r>
              <a:rPr sz="1200" dirty="0">
                <a:latin typeface="Times New Roman"/>
                <a:cs typeface="Times New Roman"/>
              </a:rPr>
              <a:t>др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о</a:t>
            </a:r>
            <a:r>
              <a:rPr sz="1200" spc="-25" dirty="0">
                <a:latin typeface="Times New Roman"/>
                <a:cs typeface="Times New Roman"/>
              </a:rPr>
              <a:t>о</a:t>
            </a:r>
            <a:r>
              <a:rPr sz="1200" spc="10" dirty="0">
                <a:latin typeface="Times New Roman"/>
                <a:cs typeface="Times New Roman"/>
              </a:rPr>
              <a:t>х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ние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17"/>
          <p:cNvSpPr txBox="1"/>
          <p:nvPr/>
        </p:nvSpPr>
        <p:spPr>
          <a:xfrm>
            <a:off x="6110985" y="5190845"/>
            <a:ext cx="194945" cy="144081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dirty="0">
                <a:latin typeface="Times New Roman"/>
                <a:cs typeface="Times New Roman"/>
              </a:rPr>
              <a:t>Соци</a:t>
            </a:r>
            <a:r>
              <a:rPr sz="1200" spc="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льн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я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</a:t>
            </a:r>
            <a:r>
              <a:rPr sz="1200" spc="-15" dirty="0">
                <a:latin typeface="Times New Roman"/>
                <a:cs typeface="Times New Roman"/>
              </a:rPr>
              <a:t>о</a:t>
            </a:r>
            <a:r>
              <a:rPr sz="1200" dirty="0">
                <a:latin typeface="Times New Roman"/>
                <a:cs typeface="Times New Roman"/>
              </a:rPr>
              <a:t>л</a:t>
            </a:r>
            <a:r>
              <a:rPr sz="1200" spc="5" dirty="0">
                <a:latin typeface="Times New Roman"/>
                <a:cs typeface="Times New Roman"/>
              </a:rPr>
              <a:t>и</a:t>
            </a:r>
            <a:r>
              <a:rPr sz="1200" dirty="0">
                <a:latin typeface="Times New Roman"/>
                <a:cs typeface="Times New Roman"/>
              </a:rPr>
              <a:t>ти</a:t>
            </a:r>
            <a:r>
              <a:rPr sz="1200" spc="-20" dirty="0">
                <a:latin typeface="Times New Roman"/>
                <a:cs typeface="Times New Roman"/>
              </a:rPr>
              <a:t>к</a:t>
            </a:r>
            <a:r>
              <a:rPr sz="1200" dirty="0">
                <a:latin typeface="Times New Roman"/>
                <a:cs typeface="Times New Roman"/>
              </a:rPr>
              <a:t>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18"/>
          <p:cNvSpPr txBox="1"/>
          <p:nvPr/>
        </p:nvSpPr>
        <p:spPr>
          <a:xfrm>
            <a:off x="6601332" y="5070906"/>
            <a:ext cx="378460" cy="155892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dirty="0">
                <a:latin typeface="Times New Roman"/>
                <a:cs typeface="Times New Roman"/>
              </a:rPr>
              <a:t>Физи</a:t>
            </a:r>
            <a:r>
              <a:rPr sz="1200" spc="-5" dirty="0">
                <a:latin typeface="Times New Roman"/>
                <a:cs typeface="Times New Roman"/>
              </a:rPr>
              <a:t>ч</a:t>
            </a:r>
            <a:r>
              <a:rPr sz="1200" spc="15" dirty="0">
                <a:latin typeface="Times New Roman"/>
                <a:cs typeface="Times New Roman"/>
              </a:rPr>
              <a:t>е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я  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spc="-85" dirty="0">
                <a:latin typeface="Times New Roman"/>
                <a:cs typeface="Times New Roman"/>
              </a:rPr>
              <a:t>у</a:t>
            </a:r>
            <a:r>
              <a:rPr sz="1200" dirty="0">
                <a:latin typeface="Times New Roman"/>
                <a:cs typeface="Times New Roman"/>
              </a:rPr>
              <a:t>л</a:t>
            </a:r>
            <a:r>
              <a:rPr sz="1200" spc="-45" dirty="0">
                <a:latin typeface="Times New Roman"/>
                <a:cs typeface="Times New Roman"/>
              </a:rPr>
              <a:t>ь</a:t>
            </a:r>
            <a:r>
              <a:rPr sz="1200" spc="-10" dirty="0">
                <a:latin typeface="Times New Roman"/>
                <a:cs typeface="Times New Roman"/>
              </a:rPr>
              <a:t>т</a:t>
            </a:r>
            <a:r>
              <a:rPr sz="1200" spc="-40" dirty="0">
                <a:latin typeface="Times New Roman"/>
                <a:cs typeface="Times New Roman"/>
              </a:rPr>
              <a:t>у</a:t>
            </a:r>
            <a:r>
              <a:rPr sz="1200" spc="10" dirty="0">
                <a:latin typeface="Times New Roman"/>
                <a:cs typeface="Times New Roman"/>
              </a:rPr>
              <a:t>р</a:t>
            </a:r>
            <a:r>
              <a:rPr sz="1200" dirty="0">
                <a:latin typeface="Times New Roman"/>
                <a:cs typeface="Times New Roman"/>
              </a:rPr>
              <a:t>а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</a:t>
            </a:r>
            <a:endParaRPr sz="1200">
              <a:latin typeface="Times New Roman"/>
              <a:cs typeface="Times New Roman"/>
            </a:endParaRP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spc="-10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по</a:t>
            </a:r>
            <a:r>
              <a:rPr sz="1200" spc="-15" dirty="0">
                <a:latin typeface="Times New Roman"/>
                <a:cs typeface="Times New Roman"/>
              </a:rPr>
              <a:t>р</a:t>
            </a:r>
            <a:r>
              <a:rPr sz="1200" dirty="0">
                <a:latin typeface="Times New Roman"/>
                <a:cs typeface="Times New Roman"/>
              </a:rPr>
              <a:t>т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19"/>
          <p:cNvSpPr txBox="1"/>
          <p:nvPr/>
        </p:nvSpPr>
        <p:spPr>
          <a:xfrm>
            <a:off x="7242936" y="5419445"/>
            <a:ext cx="377825" cy="1257300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marR="6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dirty="0">
                <a:latin typeface="Times New Roman"/>
                <a:cs typeface="Times New Roman"/>
              </a:rPr>
              <a:t>Ср</a:t>
            </a:r>
            <a:r>
              <a:rPr sz="1200" spc="-20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д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т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а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м</a:t>
            </a:r>
            <a:r>
              <a:rPr sz="1200" spc="-5" dirty="0">
                <a:latin typeface="Times New Roman"/>
                <a:cs typeface="Times New Roman"/>
              </a:rPr>
              <a:t>асс</a:t>
            </a:r>
            <a:r>
              <a:rPr sz="1200" dirty="0">
                <a:latin typeface="Times New Roman"/>
                <a:cs typeface="Times New Roman"/>
              </a:rPr>
              <a:t>о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ой инфо</a:t>
            </a:r>
            <a:r>
              <a:rPr sz="1200" spc="-10" dirty="0">
                <a:latin typeface="Times New Roman"/>
                <a:cs typeface="Times New Roman"/>
              </a:rPr>
              <a:t>р</a:t>
            </a:r>
            <a:r>
              <a:rPr sz="1200" spc="-20" dirty="0">
                <a:latin typeface="Times New Roman"/>
                <a:cs typeface="Times New Roman"/>
              </a:rPr>
              <a:t>м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ции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20"/>
          <p:cNvSpPr txBox="1"/>
          <p:nvPr/>
        </p:nvSpPr>
        <p:spPr>
          <a:xfrm>
            <a:off x="7942198" y="5143296"/>
            <a:ext cx="194945" cy="1587500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dirty="0">
                <a:latin typeface="Times New Roman"/>
                <a:cs typeface="Times New Roman"/>
              </a:rPr>
              <a:t>Об</a:t>
            </a:r>
            <a:r>
              <a:rPr sz="1200" spc="-10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л</a:t>
            </a:r>
            <a:r>
              <a:rPr sz="1200" spc="-50" dirty="0">
                <a:latin typeface="Times New Roman"/>
                <a:cs typeface="Times New Roman"/>
              </a:rPr>
              <a:t>у</a:t>
            </a:r>
            <a:r>
              <a:rPr sz="1200" dirty="0">
                <a:latin typeface="Times New Roman"/>
                <a:cs typeface="Times New Roman"/>
              </a:rPr>
              <a:t>жи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ние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г</a:t>
            </a:r>
            <a:r>
              <a:rPr sz="1200" spc="20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д</a:t>
            </a:r>
            <a:r>
              <a:rPr sz="1200" spc="-15" dirty="0">
                <a:latin typeface="Times New Roman"/>
                <a:cs typeface="Times New Roman"/>
              </a:rPr>
              <a:t>о</a:t>
            </a:r>
            <a:r>
              <a:rPr sz="1200" dirty="0">
                <a:latin typeface="Times New Roman"/>
                <a:cs typeface="Times New Roman"/>
              </a:rPr>
              <a:t>лга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21"/>
          <p:cNvSpPr txBox="1"/>
          <p:nvPr/>
        </p:nvSpPr>
        <p:spPr>
          <a:xfrm>
            <a:off x="8410956" y="5281371"/>
            <a:ext cx="377825" cy="108267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marR="6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spc="-15" dirty="0">
                <a:latin typeface="Times New Roman"/>
                <a:cs typeface="Times New Roman"/>
              </a:rPr>
              <a:t>М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spc="-15" dirty="0">
                <a:latin typeface="Times New Roman"/>
                <a:cs typeface="Times New Roman"/>
              </a:rPr>
              <a:t>ж</a:t>
            </a:r>
            <a:r>
              <a:rPr sz="1200" dirty="0">
                <a:latin typeface="Times New Roman"/>
                <a:cs typeface="Times New Roman"/>
              </a:rPr>
              <a:t>б</a:t>
            </a:r>
            <a:r>
              <a:rPr sz="1200" spc="-60" dirty="0">
                <a:latin typeface="Times New Roman"/>
                <a:cs typeface="Times New Roman"/>
              </a:rPr>
              <a:t>ю</a:t>
            </a:r>
            <a:r>
              <a:rPr sz="1200" dirty="0">
                <a:latin typeface="Times New Roman"/>
                <a:cs typeface="Times New Roman"/>
              </a:rPr>
              <a:t>д</a:t>
            </a:r>
            <a:r>
              <a:rPr sz="1200" spc="-15" dirty="0">
                <a:latin typeface="Times New Roman"/>
                <a:cs typeface="Times New Roman"/>
              </a:rPr>
              <a:t>ж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тные </a:t>
            </a:r>
            <a:r>
              <a:rPr sz="1200" spc="10" dirty="0">
                <a:latin typeface="Times New Roman"/>
                <a:cs typeface="Times New Roman"/>
              </a:rPr>
              <a:t>т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фе</a:t>
            </a:r>
            <a:r>
              <a:rPr sz="1200" spc="-15" dirty="0">
                <a:latin typeface="Times New Roman"/>
                <a:cs typeface="Times New Roman"/>
              </a:rPr>
              <a:t>р</a:t>
            </a:r>
            <a:r>
              <a:rPr sz="1200" dirty="0">
                <a:latin typeface="Times New Roman"/>
                <a:cs typeface="Times New Roman"/>
              </a:rPr>
              <a:t>ты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7233" name="object 22"/>
          <p:cNvSpPr>
            <a:spLocks noChangeArrowheads="1"/>
          </p:cNvSpPr>
          <p:nvPr/>
        </p:nvSpPr>
        <p:spPr bwMode="auto">
          <a:xfrm>
            <a:off x="360363" y="4264025"/>
            <a:ext cx="8629650" cy="62071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object 2"/>
          <p:cNvSpPr>
            <a:spLocks noChangeArrowheads="1"/>
          </p:cNvSpPr>
          <p:nvPr/>
        </p:nvSpPr>
        <p:spPr bwMode="auto">
          <a:xfrm>
            <a:off x="549275" y="322263"/>
            <a:ext cx="8564563" cy="89058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650" y="53975"/>
            <a:ext cx="8229600" cy="1143000"/>
          </a:xfrm>
        </p:spPr>
        <p:txBody>
          <a:bodyPr lIns="0" tIns="347725" rIns="0" bIns="0" rtlCol="0">
            <a:spAutoFit/>
          </a:bodyPr>
          <a:lstStyle/>
          <a:p>
            <a:pPr marL="1657350">
              <a:lnSpc>
                <a:spcPts val="3345"/>
              </a:lnSpc>
              <a:defRPr/>
            </a:pPr>
            <a:r>
              <a:rPr sz="2800" spc="-25" dirty="0"/>
              <a:t>Ч</a:t>
            </a:r>
            <a:r>
              <a:rPr sz="2800" spc="-60" dirty="0"/>
              <a:t>т</a:t>
            </a:r>
            <a:r>
              <a:rPr sz="2800" spc="-15" dirty="0"/>
              <a:t>о</a:t>
            </a:r>
            <a:r>
              <a:rPr sz="2800" spc="-5" dirty="0"/>
              <a:t> </a:t>
            </a:r>
            <a:r>
              <a:rPr sz="2800" spc="15" dirty="0"/>
              <a:t>т</a:t>
            </a:r>
            <a:r>
              <a:rPr sz="2800" spc="-15" dirty="0"/>
              <a:t>а</a:t>
            </a:r>
            <a:r>
              <a:rPr sz="2800" spc="-55" dirty="0"/>
              <a:t>к</a:t>
            </a:r>
            <a:r>
              <a:rPr sz="2800" spc="-15" dirty="0"/>
              <a:t>ое</a:t>
            </a:r>
            <a:r>
              <a:rPr sz="2800" dirty="0"/>
              <a:t> </a:t>
            </a:r>
            <a:r>
              <a:rPr sz="2800" spc="-20" dirty="0"/>
              <a:t>пр</a:t>
            </a:r>
            <a:r>
              <a:rPr sz="2800" spc="-10" dirty="0"/>
              <a:t>о</a:t>
            </a:r>
            <a:r>
              <a:rPr sz="2800" spc="-15" dirty="0"/>
              <a:t>гр</a:t>
            </a:r>
            <a:r>
              <a:rPr sz="2800" spc="-5" dirty="0"/>
              <a:t>а</a:t>
            </a:r>
            <a:r>
              <a:rPr sz="2800" spc="-20" dirty="0"/>
              <a:t>ммный</a:t>
            </a:r>
            <a:r>
              <a:rPr sz="2800" spc="20" dirty="0"/>
              <a:t> </a:t>
            </a:r>
            <a:r>
              <a:rPr sz="2800" spc="-15" dirty="0"/>
              <a:t>б</a:t>
            </a:r>
            <a:r>
              <a:rPr sz="2800" spc="-180" dirty="0"/>
              <a:t>ю</a:t>
            </a:r>
            <a:r>
              <a:rPr sz="2800" spc="-15" dirty="0"/>
              <a:t>д</a:t>
            </a:r>
            <a:r>
              <a:rPr sz="2800" spc="-60" dirty="0"/>
              <a:t>ж</a:t>
            </a:r>
            <a:r>
              <a:rPr sz="2800" spc="-15" dirty="0"/>
              <a:t>ет</a:t>
            </a:r>
            <a:endParaRPr sz="2800" dirty="0"/>
          </a:p>
        </p:txBody>
      </p:sp>
      <p:sp>
        <p:nvSpPr>
          <p:cNvPr id="139267" name="object 4"/>
          <p:cNvSpPr>
            <a:spLocks noChangeArrowheads="1"/>
          </p:cNvSpPr>
          <p:nvPr/>
        </p:nvSpPr>
        <p:spPr bwMode="auto">
          <a:xfrm>
            <a:off x="8501063" y="6446838"/>
            <a:ext cx="596900" cy="288925"/>
          </a:xfrm>
          <a:custGeom>
            <a:avLst/>
            <a:gdLst>
              <a:gd name="T0" fmla="*/ 0 w 596011"/>
              <a:gd name="T1" fmla="*/ 0 h 288919"/>
              <a:gd name="T2" fmla="*/ 596011 w 596011"/>
              <a:gd name="T3" fmla="*/ 288919 h 288919"/>
            </a:gdLst>
            <a:ahLst/>
            <a:cxnLst/>
            <a:rect l="T0" t="T1" r="T2" b="T3"/>
            <a:pathLst>
              <a:path w="596011" h="288919">
                <a:moveTo>
                  <a:pt x="297942" y="0"/>
                </a:moveTo>
                <a:lnTo>
                  <a:pt x="249603" y="1890"/>
                </a:lnTo>
                <a:lnTo>
                  <a:pt x="203752" y="7363"/>
                </a:lnTo>
                <a:lnTo>
                  <a:pt x="161001" y="16122"/>
                </a:lnTo>
                <a:lnTo>
                  <a:pt x="121962" y="27870"/>
                </a:lnTo>
                <a:lnTo>
                  <a:pt x="71705" y="50443"/>
                </a:lnTo>
                <a:lnTo>
                  <a:pt x="33247" y="78069"/>
                </a:lnTo>
                <a:lnTo>
                  <a:pt x="8656" y="109743"/>
                </a:lnTo>
                <a:lnTo>
                  <a:pt x="0" y="144462"/>
                </a:lnTo>
                <a:lnTo>
                  <a:pt x="987" y="156310"/>
                </a:lnTo>
                <a:lnTo>
                  <a:pt x="23407" y="200691"/>
                </a:lnTo>
                <a:lnTo>
                  <a:pt x="57473" y="229777"/>
                </a:lnTo>
                <a:lnTo>
                  <a:pt x="104026" y="254146"/>
                </a:lnTo>
                <a:lnTo>
                  <a:pt x="140979" y="267276"/>
                </a:lnTo>
                <a:lnTo>
                  <a:pt x="181951" y="277567"/>
                </a:lnTo>
                <a:lnTo>
                  <a:pt x="226329" y="284721"/>
                </a:lnTo>
                <a:lnTo>
                  <a:pt x="273500" y="288441"/>
                </a:lnTo>
                <a:lnTo>
                  <a:pt x="297942" y="288919"/>
                </a:lnTo>
                <a:lnTo>
                  <a:pt x="322384" y="288441"/>
                </a:lnTo>
                <a:lnTo>
                  <a:pt x="369562" y="284721"/>
                </a:lnTo>
                <a:lnTo>
                  <a:pt x="413952" y="277567"/>
                </a:lnTo>
                <a:lnTo>
                  <a:pt x="454940" y="267276"/>
                </a:lnTo>
                <a:lnTo>
                  <a:pt x="491911" y="254146"/>
                </a:lnTo>
                <a:lnTo>
                  <a:pt x="538493" y="229777"/>
                </a:lnTo>
                <a:lnTo>
                  <a:pt x="572583" y="200691"/>
                </a:lnTo>
                <a:lnTo>
                  <a:pt x="592109" y="167894"/>
                </a:lnTo>
                <a:lnTo>
                  <a:pt x="596011" y="144462"/>
                </a:lnTo>
                <a:lnTo>
                  <a:pt x="595022" y="132613"/>
                </a:lnTo>
                <a:lnTo>
                  <a:pt x="572583" y="88227"/>
                </a:lnTo>
                <a:lnTo>
                  <a:pt x="538493" y="59140"/>
                </a:lnTo>
                <a:lnTo>
                  <a:pt x="491911" y="34771"/>
                </a:lnTo>
                <a:lnTo>
                  <a:pt x="454940" y="21641"/>
                </a:lnTo>
                <a:lnTo>
                  <a:pt x="413952" y="11351"/>
                </a:lnTo>
                <a:lnTo>
                  <a:pt x="369562" y="4197"/>
                </a:lnTo>
                <a:lnTo>
                  <a:pt x="322384" y="478"/>
                </a:lnTo>
                <a:lnTo>
                  <a:pt x="297942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39268" name="object 5"/>
          <p:cNvSpPr>
            <a:spLocks noChangeArrowheads="1"/>
          </p:cNvSpPr>
          <p:nvPr/>
        </p:nvSpPr>
        <p:spPr bwMode="auto">
          <a:xfrm>
            <a:off x="8501063" y="6446838"/>
            <a:ext cx="596900" cy="288925"/>
          </a:xfrm>
          <a:custGeom>
            <a:avLst/>
            <a:gdLst>
              <a:gd name="T0" fmla="*/ 0 w 596011"/>
              <a:gd name="T1" fmla="*/ 0 h 288919"/>
              <a:gd name="T2" fmla="*/ 596011 w 596011"/>
              <a:gd name="T3" fmla="*/ 288919 h 288919"/>
            </a:gdLst>
            <a:ahLst/>
            <a:cxnLst/>
            <a:rect l="T0" t="T1" r="T2" b="T3"/>
            <a:pathLst>
              <a:path w="596011" h="288919">
                <a:moveTo>
                  <a:pt x="0" y="144462"/>
                </a:moveTo>
                <a:lnTo>
                  <a:pt x="15185" y="98797"/>
                </a:lnTo>
                <a:lnTo>
                  <a:pt x="44628" y="68361"/>
                </a:lnTo>
                <a:lnTo>
                  <a:pt x="87249" y="42308"/>
                </a:lnTo>
                <a:lnTo>
                  <a:pt x="140979" y="21641"/>
                </a:lnTo>
                <a:lnTo>
                  <a:pt x="181951" y="11351"/>
                </a:lnTo>
                <a:lnTo>
                  <a:pt x="226329" y="4197"/>
                </a:lnTo>
                <a:lnTo>
                  <a:pt x="273500" y="478"/>
                </a:lnTo>
                <a:lnTo>
                  <a:pt x="297942" y="0"/>
                </a:lnTo>
                <a:lnTo>
                  <a:pt x="322384" y="478"/>
                </a:lnTo>
                <a:lnTo>
                  <a:pt x="369562" y="4197"/>
                </a:lnTo>
                <a:lnTo>
                  <a:pt x="413952" y="11351"/>
                </a:lnTo>
                <a:lnTo>
                  <a:pt x="454940" y="21641"/>
                </a:lnTo>
                <a:lnTo>
                  <a:pt x="491911" y="34771"/>
                </a:lnTo>
                <a:lnTo>
                  <a:pt x="538493" y="59140"/>
                </a:lnTo>
                <a:lnTo>
                  <a:pt x="572583" y="88227"/>
                </a:lnTo>
                <a:lnTo>
                  <a:pt x="592109" y="121027"/>
                </a:lnTo>
                <a:lnTo>
                  <a:pt x="596011" y="144462"/>
                </a:lnTo>
                <a:lnTo>
                  <a:pt x="595022" y="156310"/>
                </a:lnTo>
                <a:lnTo>
                  <a:pt x="572583" y="200691"/>
                </a:lnTo>
                <a:lnTo>
                  <a:pt x="538493" y="229777"/>
                </a:lnTo>
                <a:lnTo>
                  <a:pt x="491911" y="254146"/>
                </a:lnTo>
                <a:lnTo>
                  <a:pt x="454940" y="267276"/>
                </a:lnTo>
                <a:lnTo>
                  <a:pt x="413952" y="277567"/>
                </a:lnTo>
                <a:lnTo>
                  <a:pt x="369562" y="284721"/>
                </a:lnTo>
                <a:lnTo>
                  <a:pt x="322384" y="288441"/>
                </a:lnTo>
                <a:lnTo>
                  <a:pt x="297942" y="288919"/>
                </a:lnTo>
                <a:lnTo>
                  <a:pt x="273500" y="288441"/>
                </a:lnTo>
                <a:lnTo>
                  <a:pt x="226329" y="284721"/>
                </a:lnTo>
                <a:lnTo>
                  <a:pt x="181951" y="277567"/>
                </a:lnTo>
                <a:lnTo>
                  <a:pt x="140979" y="267276"/>
                </a:lnTo>
                <a:lnTo>
                  <a:pt x="104026" y="254146"/>
                </a:lnTo>
                <a:lnTo>
                  <a:pt x="57473" y="229777"/>
                </a:lnTo>
                <a:lnTo>
                  <a:pt x="23407" y="200691"/>
                </a:lnTo>
                <a:lnTo>
                  <a:pt x="3898" y="167894"/>
                </a:lnTo>
                <a:lnTo>
                  <a:pt x="0" y="144462"/>
                </a:lnTo>
                <a:close/>
              </a:path>
            </a:pathLst>
          </a:custGeom>
          <a:noFill/>
          <a:ln w="25400">
            <a:solidFill>
              <a:srgbClr val="1F487C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39269" name="object 6"/>
          <p:cNvSpPr>
            <a:spLocks noChangeArrowheads="1"/>
          </p:cNvSpPr>
          <p:nvPr/>
        </p:nvSpPr>
        <p:spPr bwMode="auto">
          <a:xfrm>
            <a:off x="8510588" y="6380163"/>
            <a:ext cx="600075" cy="4778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39270" name="object 7"/>
          <p:cNvSpPr>
            <a:spLocks noChangeArrowheads="1"/>
          </p:cNvSpPr>
          <p:nvPr/>
        </p:nvSpPr>
        <p:spPr bwMode="auto">
          <a:xfrm>
            <a:off x="8802688" y="6380163"/>
            <a:ext cx="341312" cy="47783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39271" name="object 8"/>
          <p:cNvSpPr>
            <a:spLocks noChangeArrowheads="1"/>
          </p:cNvSpPr>
          <p:nvPr/>
        </p:nvSpPr>
        <p:spPr bwMode="auto">
          <a:xfrm>
            <a:off x="401638" y="3935413"/>
            <a:ext cx="2608262" cy="19589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39272" name="object 9"/>
          <p:cNvSpPr txBox="1">
            <a:spLocks noChangeArrowheads="1"/>
          </p:cNvSpPr>
          <p:nvPr/>
        </p:nvSpPr>
        <p:spPr bwMode="auto">
          <a:xfrm>
            <a:off x="661988" y="4144963"/>
            <a:ext cx="2087562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-1588" algn="ctr">
              <a:lnSpc>
                <a:spcPct val="9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139273" name="object 10"/>
          <p:cNvSpPr>
            <a:spLocks noChangeArrowheads="1"/>
          </p:cNvSpPr>
          <p:nvPr/>
        </p:nvSpPr>
        <p:spPr bwMode="auto">
          <a:xfrm>
            <a:off x="3232150" y="3760788"/>
            <a:ext cx="2608263" cy="2008187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39274" name="object 11"/>
          <p:cNvSpPr>
            <a:spLocks noChangeArrowheads="1"/>
          </p:cNvSpPr>
          <p:nvPr/>
        </p:nvSpPr>
        <p:spPr bwMode="auto">
          <a:xfrm>
            <a:off x="6151563" y="3552825"/>
            <a:ext cx="2608262" cy="195897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479425" y="1344613"/>
            <a:ext cx="8229600" cy="2633662"/>
          </a:xfrm>
        </p:spPr>
        <p:txBody>
          <a:bodyPr lIns="0" tIns="0" rIns="0" bIns="0">
            <a:spAutoFit/>
          </a:bodyPr>
          <a:lstStyle/>
          <a:p>
            <a:pPr marL="160338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/>
              <a:t>отличается от традиционного тем, что все или почти все расходы включены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1600" dirty="0" smtClean="0"/>
              <a:t>и каждая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1600" dirty="0" smtClean="0"/>
              <a:t>своей целью прямо увязана с тем или иным стратегическим итогом деятельности ведомства.</a:t>
            </a:r>
          </a:p>
          <a:p>
            <a:pPr marL="160338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Программное бюджетирование </a:t>
            </a:r>
            <a:r>
              <a:rPr lang="ru-RU" sz="1600" dirty="0" smtClean="0"/>
              <a:t>представляет собой методологию планирования, исполнения и контроля за исполнением бюджета, обеспечивающую взаимосвязь</a:t>
            </a:r>
          </a:p>
          <a:p>
            <a:pPr marL="160338">
              <a:defRPr/>
            </a:pPr>
            <a:r>
              <a:rPr lang="ru-RU" sz="1600" dirty="0" smtClean="0"/>
              <a:t>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</a:t>
            </a:r>
          </a:p>
          <a:p>
            <a:pPr marL="0" indent="0" algn="r">
              <a:lnSpc>
                <a:spcPts val="2138"/>
              </a:lnSpc>
              <a:buFont typeface="Arial" charset="0"/>
              <a:buNone/>
              <a:defRPr/>
            </a:pPr>
            <a:endParaRPr lang="ru-RU" sz="1600" dirty="0" smtClean="0"/>
          </a:p>
        </p:txBody>
      </p:sp>
      <p:sp>
        <p:nvSpPr>
          <p:cNvPr id="139276" name="object 13"/>
          <p:cNvSpPr txBox="1">
            <a:spLocks noChangeArrowheads="1"/>
          </p:cNvSpPr>
          <p:nvPr/>
        </p:nvSpPr>
        <p:spPr bwMode="auto">
          <a:xfrm>
            <a:off x="3492500" y="3913188"/>
            <a:ext cx="2087563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1588" algn="ctr"/>
            <a:r>
              <a:rPr lang="ru-RU">
                <a:latin typeface="Times New Roman" pitchFamily="18" charset="0"/>
                <a:cs typeface="Times New Roman" pitchFamily="18" charset="0"/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139277" name="object 14"/>
          <p:cNvSpPr txBox="1">
            <a:spLocks noChangeArrowheads="1"/>
          </p:cNvSpPr>
          <p:nvPr/>
        </p:nvSpPr>
        <p:spPr bwMode="auto">
          <a:xfrm>
            <a:off x="6415088" y="3771900"/>
            <a:ext cx="208121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/>
            <a:r>
              <a:rPr lang="ru-RU">
                <a:latin typeface="Times New Roman" pitchFamily="18" charset="0"/>
                <a:cs typeface="Times New Roman" pitchFamily="18" charset="0"/>
              </a:rPr>
              <a:t>Повышение качества</a:t>
            </a:r>
          </a:p>
          <a:p>
            <a:pPr marL="12700" algn="ctr"/>
            <a:r>
              <a:rPr lang="ru-RU">
                <a:latin typeface="Times New Roman" pitchFamily="18" charset="0"/>
                <a:cs typeface="Times New Roman" pitchFamily="18" charset="0"/>
              </a:rPr>
              <a:t>бюджетного планирования и исполнения бюджета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15950" y="6061075"/>
            <a:ext cx="7956550" cy="2857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ru-RU" b="1" spc="10" dirty="0">
                <a:latin typeface="Times New Roman"/>
                <a:cs typeface="Times New Roman"/>
              </a:rPr>
              <a:t>Районный</a:t>
            </a:r>
            <a:r>
              <a:rPr b="1" spc="1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б</a:t>
            </a:r>
            <a:r>
              <a:rPr b="1" spc="-105" dirty="0">
                <a:latin typeface="Times New Roman"/>
                <a:cs typeface="Times New Roman"/>
              </a:rPr>
              <a:t>ю</a:t>
            </a:r>
            <a:r>
              <a:rPr b="1" dirty="0">
                <a:latin typeface="Times New Roman"/>
                <a:cs typeface="Times New Roman"/>
              </a:rPr>
              <a:t>д</a:t>
            </a:r>
            <a:r>
              <a:rPr b="1" spc="-45" dirty="0">
                <a:latin typeface="Times New Roman"/>
                <a:cs typeface="Times New Roman"/>
              </a:rPr>
              <a:t>ж</a:t>
            </a:r>
            <a:r>
              <a:rPr b="1" dirty="0">
                <a:latin typeface="Times New Roman"/>
                <a:cs typeface="Times New Roman"/>
              </a:rPr>
              <a:t>ет</a:t>
            </a:r>
            <a:r>
              <a:rPr b="1" spc="25" dirty="0">
                <a:latin typeface="Times New Roman"/>
                <a:cs typeface="Times New Roman"/>
              </a:rPr>
              <a:t> </a:t>
            </a:r>
            <a:r>
              <a:rPr b="1" dirty="0" err="1">
                <a:latin typeface="Times New Roman"/>
                <a:cs typeface="Times New Roman"/>
              </a:rPr>
              <a:t>на</a:t>
            </a:r>
            <a:r>
              <a:rPr b="1" dirty="0">
                <a:latin typeface="Times New Roman"/>
                <a:cs typeface="Times New Roman"/>
              </a:rPr>
              <a:t> 201</a:t>
            </a:r>
            <a:r>
              <a:rPr b="1" spc="5" dirty="0">
                <a:latin typeface="Times New Roman"/>
                <a:cs typeface="Times New Roman"/>
              </a:rPr>
              <a:t>5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b="1" spc="-50" dirty="0" err="1">
                <a:latin typeface="Times New Roman"/>
                <a:cs typeface="Times New Roman"/>
              </a:rPr>
              <a:t>го</a:t>
            </a:r>
            <a:r>
              <a:rPr b="1" dirty="0" err="1">
                <a:latin typeface="Times New Roman"/>
                <a:cs typeface="Times New Roman"/>
              </a:rPr>
              <a:t>д</a:t>
            </a:r>
            <a:r>
              <a:rPr b="1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 </a:t>
            </a:r>
            <a:r>
              <a:rPr b="1" spc="-20" dirty="0">
                <a:latin typeface="Times New Roman"/>
                <a:cs typeface="Times New Roman"/>
              </a:rPr>
              <a:t>с</a:t>
            </a:r>
            <a:r>
              <a:rPr b="1" spc="-10" dirty="0">
                <a:latin typeface="Times New Roman"/>
                <a:cs typeface="Times New Roman"/>
              </a:rPr>
              <a:t>ф</a:t>
            </a:r>
            <a:r>
              <a:rPr b="1" dirty="0">
                <a:latin typeface="Times New Roman"/>
                <a:cs typeface="Times New Roman"/>
              </a:rPr>
              <a:t>о</a:t>
            </a:r>
            <a:r>
              <a:rPr b="1" spc="-30" dirty="0">
                <a:latin typeface="Times New Roman"/>
                <a:cs typeface="Times New Roman"/>
              </a:rPr>
              <a:t>р</a:t>
            </a:r>
            <a:r>
              <a:rPr b="1" dirty="0">
                <a:latin typeface="Times New Roman"/>
                <a:cs typeface="Times New Roman"/>
              </a:rPr>
              <a:t>м</a:t>
            </a:r>
            <a:r>
              <a:rPr b="1" spc="-10" dirty="0">
                <a:latin typeface="Times New Roman"/>
                <a:cs typeface="Times New Roman"/>
              </a:rPr>
              <a:t>и</a:t>
            </a:r>
            <a:r>
              <a:rPr b="1" dirty="0">
                <a:latin typeface="Times New Roman"/>
                <a:cs typeface="Times New Roman"/>
              </a:rPr>
              <a:t>р</a:t>
            </a:r>
            <a:r>
              <a:rPr b="1" spc="-55" dirty="0">
                <a:latin typeface="Times New Roman"/>
                <a:cs typeface="Times New Roman"/>
              </a:rPr>
              <a:t>о</a:t>
            </a:r>
            <a:r>
              <a:rPr b="1" dirty="0">
                <a:latin typeface="Times New Roman"/>
                <a:cs typeface="Times New Roman"/>
              </a:rPr>
              <a:t>ван</a:t>
            </a:r>
            <a:r>
              <a:rPr b="1" spc="2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в н</a:t>
            </a:r>
            <a:r>
              <a:rPr b="1" spc="-55" dirty="0">
                <a:latin typeface="Times New Roman"/>
                <a:cs typeface="Times New Roman"/>
              </a:rPr>
              <a:t>о</a:t>
            </a:r>
            <a:r>
              <a:rPr b="1" spc="-15" dirty="0">
                <a:latin typeface="Times New Roman"/>
                <a:cs typeface="Times New Roman"/>
              </a:rPr>
              <a:t>в</a:t>
            </a:r>
            <a:r>
              <a:rPr b="1" spc="-40" dirty="0">
                <a:latin typeface="Times New Roman"/>
                <a:cs typeface="Times New Roman"/>
              </a:rPr>
              <a:t>о</a:t>
            </a:r>
            <a:r>
              <a:rPr b="1" dirty="0">
                <a:latin typeface="Times New Roman"/>
                <a:cs typeface="Times New Roman"/>
              </a:rPr>
              <a:t>м «п</a:t>
            </a:r>
            <a:r>
              <a:rPr b="1" spc="-10" dirty="0">
                <a:latin typeface="Times New Roman"/>
                <a:cs typeface="Times New Roman"/>
              </a:rPr>
              <a:t>р</a:t>
            </a:r>
            <a:r>
              <a:rPr b="1" dirty="0">
                <a:latin typeface="Times New Roman"/>
                <a:cs typeface="Times New Roman"/>
              </a:rPr>
              <a:t>ог</a:t>
            </a:r>
            <a:r>
              <a:rPr b="1" spc="-10" dirty="0">
                <a:latin typeface="Times New Roman"/>
                <a:cs typeface="Times New Roman"/>
              </a:rPr>
              <a:t>р</a:t>
            </a:r>
            <a:r>
              <a:rPr b="1" dirty="0">
                <a:latin typeface="Times New Roman"/>
                <a:cs typeface="Times New Roman"/>
              </a:rPr>
              <a:t>амм</a:t>
            </a:r>
            <a:r>
              <a:rPr b="1" spc="-10" dirty="0">
                <a:latin typeface="Times New Roman"/>
                <a:cs typeface="Times New Roman"/>
              </a:rPr>
              <a:t>н</a:t>
            </a:r>
            <a:r>
              <a:rPr b="1" spc="-40" dirty="0">
                <a:latin typeface="Times New Roman"/>
                <a:cs typeface="Times New Roman"/>
              </a:rPr>
              <a:t>о</a:t>
            </a:r>
            <a:r>
              <a:rPr b="1" dirty="0">
                <a:latin typeface="Times New Roman"/>
                <a:cs typeface="Times New Roman"/>
              </a:rPr>
              <a:t>м»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39279" name="object 16"/>
          <p:cNvSpPr>
            <a:spLocks noChangeArrowheads="1"/>
          </p:cNvSpPr>
          <p:nvPr/>
        </p:nvSpPr>
        <p:spPr bwMode="auto">
          <a:xfrm>
            <a:off x="5795963" y="4437063"/>
            <a:ext cx="504825" cy="433387"/>
          </a:xfrm>
          <a:custGeom>
            <a:avLst/>
            <a:gdLst>
              <a:gd name="T0" fmla="*/ 0 w 504063"/>
              <a:gd name="T1" fmla="*/ 0 h 433450"/>
              <a:gd name="T2" fmla="*/ 504063 w 504063"/>
              <a:gd name="T3" fmla="*/ 433450 h 433450"/>
            </a:gdLst>
            <a:ahLst/>
            <a:cxnLst/>
            <a:rect l="T0" t="T1" r="T2" b="T3"/>
            <a:pathLst>
              <a:path w="504063" h="433450">
                <a:moveTo>
                  <a:pt x="287274" y="0"/>
                </a:moveTo>
                <a:lnTo>
                  <a:pt x="287274" y="108331"/>
                </a:lnTo>
                <a:lnTo>
                  <a:pt x="0" y="108331"/>
                </a:lnTo>
                <a:lnTo>
                  <a:pt x="108331" y="216788"/>
                </a:lnTo>
                <a:lnTo>
                  <a:pt x="0" y="325119"/>
                </a:lnTo>
                <a:lnTo>
                  <a:pt x="287274" y="325119"/>
                </a:lnTo>
                <a:lnTo>
                  <a:pt x="287274" y="433450"/>
                </a:lnTo>
                <a:lnTo>
                  <a:pt x="504063" y="216788"/>
                </a:lnTo>
                <a:lnTo>
                  <a:pt x="287274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39280" name="object 17"/>
          <p:cNvSpPr>
            <a:spLocks noChangeArrowheads="1"/>
          </p:cNvSpPr>
          <p:nvPr/>
        </p:nvSpPr>
        <p:spPr bwMode="auto">
          <a:xfrm>
            <a:off x="5795963" y="4437063"/>
            <a:ext cx="504825" cy="433387"/>
          </a:xfrm>
          <a:custGeom>
            <a:avLst/>
            <a:gdLst>
              <a:gd name="T0" fmla="*/ 0 w 504063"/>
              <a:gd name="T1" fmla="*/ 0 h 433450"/>
              <a:gd name="T2" fmla="*/ 504063 w 504063"/>
              <a:gd name="T3" fmla="*/ 433450 h 433450"/>
            </a:gdLst>
            <a:ahLst/>
            <a:cxnLst/>
            <a:rect l="T0" t="T1" r="T2" b="T3"/>
            <a:pathLst>
              <a:path w="504063" h="433450">
                <a:moveTo>
                  <a:pt x="0" y="108331"/>
                </a:moveTo>
                <a:lnTo>
                  <a:pt x="287274" y="108331"/>
                </a:lnTo>
                <a:lnTo>
                  <a:pt x="287274" y="0"/>
                </a:lnTo>
                <a:lnTo>
                  <a:pt x="504063" y="216788"/>
                </a:lnTo>
                <a:lnTo>
                  <a:pt x="287274" y="433450"/>
                </a:lnTo>
                <a:lnTo>
                  <a:pt x="287274" y="325119"/>
                </a:lnTo>
                <a:lnTo>
                  <a:pt x="0" y="325119"/>
                </a:lnTo>
                <a:lnTo>
                  <a:pt x="108331" y="216788"/>
                </a:lnTo>
                <a:lnTo>
                  <a:pt x="0" y="108331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39281" name="object 18"/>
          <p:cNvSpPr>
            <a:spLocks noChangeArrowheads="1"/>
          </p:cNvSpPr>
          <p:nvPr/>
        </p:nvSpPr>
        <p:spPr bwMode="auto">
          <a:xfrm>
            <a:off x="2874963" y="4718050"/>
            <a:ext cx="554037" cy="447675"/>
          </a:xfrm>
          <a:custGeom>
            <a:avLst/>
            <a:gdLst>
              <a:gd name="T0" fmla="*/ 0 w 553465"/>
              <a:gd name="T1" fmla="*/ 0 h 447421"/>
              <a:gd name="T2" fmla="*/ 553465 w 553465"/>
              <a:gd name="T3" fmla="*/ 447421 h 447421"/>
            </a:gdLst>
            <a:ahLst/>
            <a:cxnLst/>
            <a:rect l="T0" t="T1" r="T2" b="T3"/>
            <a:pathLst>
              <a:path w="553465" h="447421">
                <a:moveTo>
                  <a:pt x="329819" y="0"/>
                </a:moveTo>
                <a:lnTo>
                  <a:pt x="329819" y="111887"/>
                </a:lnTo>
                <a:lnTo>
                  <a:pt x="0" y="111887"/>
                </a:lnTo>
                <a:lnTo>
                  <a:pt x="111759" y="223647"/>
                </a:lnTo>
                <a:lnTo>
                  <a:pt x="0" y="335534"/>
                </a:lnTo>
                <a:lnTo>
                  <a:pt x="329819" y="335534"/>
                </a:lnTo>
                <a:lnTo>
                  <a:pt x="329819" y="447421"/>
                </a:lnTo>
                <a:lnTo>
                  <a:pt x="553465" y="223647"/>
                </a:lnTo>
                <a:lnTo>
                  <a:pt x="329819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39282" name="object 19"/>
          <p:cNvSpPr>
            <a:spLocks noChangeArrowheads="1"/>
          </p:cNvSpPr>
          <p:nvPr/>
        </p:nvSpPr>
        <p:spPr bwMode="auto">
          <a:xfrm>
            <a:off x="2874963" y="4718050"/>
            <a:ext cx="554037" cy="447675"/>
          </a:xfrm>
          <a:custGeom>
            <a:avLst/>
            <a:gdLst>
              <a:gd name="T0" fmla="*/ 0 w 553465"/>
              <a:gd name="T1" fmla="*/ 0 h 447421"/>
              <a:gd name="T2" fmla="*/ 553465 w 553465"/>
              <a:gd name="T3" fmla="*/ 447421 h 447421"/>
            </a:gdLst>
            <a:ahLst/>
            <a:cxnLst/>
            <a:rect l="T0" t="T1" r="T2" b="T3"/>
            <a:pathLst>
              <a:path w="553465" h="447421">
                <a:moveTo>
                  <a:pt x="0" y="111887"/>
                </a:moveTo>
                <a:lnTo>
                  <a:pt x="329819" y="111887"/>
                </a:lnTo>
                <a:lnTo>
                  <a:pt x="329819" y="0"/>
                </a:lnTo>
                <a:lnTo>
                  <a:pt x="553465" y="223647"/>
                </a:lnTo>
                <a:lnTo>
                  <a:pt x="329819" y="447421"/>
                </a:lnTo>
                <a:lnTo>
                  <a:pt x="329819" y="335534"/>
                </a:lnTo>
                <a:lnTo>
                  <a:pt x="0" y="335534"/>
                </a:lnTo>
                <a:lnTo>
                  <a:pt x="111759" y="223647"/>
                </a:lnTo>
                <a:lnTo>
                  <a:pt x="0" y="111887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20" name="object 20"/>
          <p:cNvSpPr txBox="1"/>
          <p:nvPr/>
        </p:nvSpPr>
        <p:spPr>
          <a:xfrm>
            <a:off x="615950" y="6329363"/>
            <a:ext cx="7669213" cy="2857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b="1" spc="-10" dirty="0">
                <a:latin typeface="Times New Roman"/>
                <a:cs typeface="Times New Roman"/>
              </a:rPr>
              <a:t>ф</a:t>
            </a:r>
            <a:r>
              <a:rPr b="1" dirty="0">
                <a:latin typeface="Times New Roman"/>
                <a:cs typeface="Times New Roman"/>
              </a:rPr>
              <a:t>о</a:t>
            </a:r>
            <a:r>
              <a:rPr b="1" spc="-30" dirty="0">
                <a:latin typeface="Times New Roman"/>
                <a:cs typeface="Times New Roman"/>
              </a:rPr>
              <a:t>р</a:t>
            </a:r>
            <a:r>
              <a:rPr b="1" spc="-15" dirty="0">
                <a:latin typeface="Times New Roman"/>
                <a:cs typeface="Times New Roman"/>
              </a:rPr>
              <a:t>м</a:t>
            </a:r>
            <a:r>
              <a:rPr b="1" spc="-50" dirty="0">
                <a:latin typeface="Times New Roman"/>
                <a:cs typeface="Times New Roman"/>
              </a:rPr>
              <a:t>а</a:t>
            </a:r>
            <a:r>
              <a:rPr b="1" spc="-10" dirty="0">
                <a:latin typeface="Times New Roman"/>
                <a:cs typeface="Times New Roman"/>
              </a:rPr>
              <a:t>т</a:t>
            </a:r>
            <a:r>
              <a:rPr b="1" dirty="0">
                <a:latin typeface="Times New Roman"/>
                <a:cs typeface="Times New Roman"/>
              </a:rPr>
              <a:t>е</a:t>
            </a:r>
            <a:r>
              <a:rPr b="1" spc="3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на</a:t>
            </a:r>
            <a:r>
              <a:rPr b="1" spc="-15" dirty="0">
                <a:latin typeface="Times New Roman"/>
                <a:cs typeface="Times New Roman"/>
              </a:rPr>
              <a:t> </a:t>
            </a:r>
            <a:r>
              <a:rPr b="1" dirty="0" err="1">
                <a:latin typeface="Times New Roman"/>
                <a:cs typeface="Times New Roman"/>
              </a:rPr>
              <a:t>осн</a:t>
            </a:r>
            <a:r>
              <a:rPr b="1" spc="-50" dirty="0" err="1">
                <a:latin typeface="Times New Roman"/>
                <a:cs typeface="Times New Roman"/>
              </a:rPr>
              <a:t>о</a:t>
            </a:r>
            <a:r>
              <a:rPr b="1" dirty="0" err="1">
                <a:latin typeface="Times New Roman"/>
                <a:cs typeface="Times New Roman"/>
              </a:rPr>
              <a:t>ве</a:t>
            </a:r>
            <a:r>
              <a:rPr b="1" spc="15" dirty="0">
                <a:latin typeface="Times New Roman"/>
                <a:cs typeface="Times New Roman"/>
              </a:rPr>
              <a:t> </a:t>
            </a:r>
            <a:r>
              <a:rPr lang="ru-RU" b="1" dirty="0">
                <a:latin typeface="Times New Roman"/>
                <a:cs typeface="Times New Roman"/>
              </a:rPr>
              <a:t>1</a:t>
            </a:r>
            <a:r>
              <a:rPr b="1" dirty="0">
                <a:latin typeface="Times New Roman"/>
                <a:cs typeface="Times New Roman"/>
              </a:rPr>
              <a:t>4 </a:t>
            </a:r>
            <a:r>
              <a:rPr lang="ru-RU" b="1" dirty="0">
                <a:latin typeface="Times New Roman"/>
                <a:cs typeface="Times New Roman"/>
              </a:rPr>
              <a:t>муниципальных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b="1" dirty="0" err="1">
                <a:latin typeface="Times New Roman"/>
                <a:cs typeface="Times New Roman"/>
              </a:rPr>
              <a:t>п</a:t>
            </a:r>
            <a:r>
              <a:rPr b="1" spc="-10" dirty="0" err="1">
                <a:latin typeface="Times New Roman"/>
                <a:cs typeface="Times New Roman"/>
              </a:rPr>
              <a:t>р</a:t>
            </a:r>
            <a:r>
              <a:rPr b="1" dirty="0" err="1">
                <a:latin typeface="Times New Roman"/>
                <a:cs typeface="Times New Roman"/>
              </a:rPr>
              <a:t>ог</a:t>
            </a:r>
            <a:r>
              <a:rPr b="1" spc="-10" dirty="0" err="1">
                <a:latin typeface="Times New Roman"/>
                <a:cs typeface="Times New Roman"/>
              </a:rPr>
              <a:t>р</a:t>
            </a:r>
            <a:r>
              <a:rPr b="1" dirty="0" err="1">
                <a:latin typeface="Times New Roman"/>
                <a:cs typeface="Times New Roman"/>
              </a:rPr>
              <a:t>амм</a:t>
            </a:r>
            <a:r>
              <a:rPr b="1" spc="10" dirty="0">
                <a:latin typeface="Times New Roman"/>
                <a:cs typeface="Times New Roman"/>
              </a:rPr>
              <a:t> 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42350" y="6454775"/>
            <a:ext cx="317500" cy="2809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b="1" spc="-10" dirty="0">
                <a:solidFill>
                  <a:srgbClr val="1F487C"/>
                </a:solidFill>
                <a:latin typeface="Tahoma"/>
                <a:cs typeface="Tahoma"/>
              </a:rPr>
              <a:t>10</a:t>
            </a:r>
            <a:endParaRPr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object 2"/>
          <p:cNvSpPr>
            <a:spLocks noChangeArrowheads="1"/>
          </p:cNvSpPr>
          <p:nvPr/>
        </p:nvSpPr>
        <p:spPr bwMode="auto">
          <a:xfrm>
            <a:off x="285750" y="163513"/>
            <a:ext cx="8694738" cy="122396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290" name="object 3"/>
          <p:cNvSpPr>
            <a:spLocks noGrp="1"/>
          </p:cNvSpPr>
          <p:nvPr>
            <p:ph type="title"/>
          </p:nvPr>
        </p:nvSpPr>
        <p:spPr>
          <a:xfrm>
            <a:off x="457200" y="492125"/>
            <a:ext cx="8229600" cy="704850"/>
          </a:xfrm>
        </p:spPr>
        <p:txBody>
          <a:bodyPr lIns="0" tIns="47878" rIns="0" bIns="0">
            <a:spAutoFit/>
          </a:bodyPr>
          <a:lstStyle/>
          <a:p>
            <a:pPr marL="796925" indent="-566738">
              <a:lnSpc>
                <a:spcPts val="2588"/>
              </a:lnSpc>
            </a:pPr>
            <a:r>
              <a:rPr lang="ru-RU" sz="2800" smtClean="0"/>
              <a:t>Сколько средств районного бюджета распределено в рамках муниципальных программ </a:t>
            </a:r>
          </a:p>
        </p:txBody>
      </p:sp>
      <p:sp>
        <p:nvSpPr>
          <p:cNvPr id="140291" name="object 4"/>
          <p:cNvSpPr>
            <a:spLocks noChangeArrowheads="1"/>
          </p:cNvSpPr>
          <p:nvPr/>
        </p:nvSpPr>
        <p:spPr bwMode="auto">
          <a:xfrm>
            <a:off x="8361363" y="6388100"/>
            <a:ext cx="719137" cy="288925"/>
          </a:xfrm>
          <a:custGeom>
            <a:avLst/>
            <a:gdLst>
              <a:gd name="T0" fmla="*/ 0 w 719201"/>
              <a:gd name="T1" fmla="*/ 0 h 288925"/>
              <a:gd name="T2" fmla="*/ 719201 w 719201"/>
              <a:gd name="T3" fmla="*/ 288925 h 288925"/>
            </a:gdLst>
            <a:ahLst/>
            <a:cxnLst/>
            <a:rect l="T0" t="T1" r="T2" b="T3"/>
            <a:pathLst>
              <a:path w="719201" h="288925">
                <a:moveTo>
                  <a:pt x="359537" y="0"/>
                </a:moveTo>
                <a:lnTo>
                  <a:pt x="301234" y="1890"/>
                </a:lnTo>
                <a:lnTo>
                  <a:pt x="245920" y="7363"/>
                </a:lnTo>
                <a:lnTo>
                  <a:pt x="194338" y="16122"/>
                </a:lnTo>
                <a:lnTo>
                  <a:pt x="147227" y="27870"/>
                </a:lnTo>
                <a:lnTo>
                  <a:pt x="105330" y="42308"/>
                </a:lnTo>
                <a:lnTo>
                  <a:pt x="69388" y="59140"/>
                </a:lnTo>
                <a:lnTo>
                  <a:pt x="28263" y="88227"/>
                </a:lnTo>
                <a:lnTo>
                  <a:pt x="4707" y="121027"/>
                </a:lnTo>
                <a:lnTo>
                  <a:pt x="0" y="144462"/>
                </a:lnTo>
                <a:lnTo>
                  <a:pt x="1192" y="156310"/>
                </a:lnTo>
                <a:lnTo>
                  <a:pt x="28263" y="200692"/>
                </a:lnTo>
                <a:lnTo>
                  <a:pt x="69388" y="229778"/>
                </a:lnTo>
                <a:lnTo>
                  <a:pt x="105330" y="246611"/>
                </a:lnTo>
                <a:lnTo>
                  <a:pt x="147227" y="261051"/>
                </a:lnTo>
                <a:lnTo>
                  <a:pt x="194338" y="272799"/>
                </a:lnTo>
                <a:lnTo>
                  <a:pt x="245920" y="281559"/>
                </a:lnTo>
                <a:lnTo>
                  <a:pt x="301234" y="287034"/>
                </a:lnTo>
                <a:lnTo>
                  <a:pt x="359537" y="288924"/>
                </a:lnTo>
                <a:lnTo>
                  <a:pt x="389033" y="288446"/>
                </a:lnTo>
                <a:lnTo>
                  <a:pt x="445965" y="284726"/>
                </a:lnTo>
                <a:lnTo>
                  <a:pt x="499530" y="277571"/>
                </a:lnTo>
                <a:lnTo>
                  <a:pt x="548988" y="267280"/>
                </a:lnTo>
                <a:lnTo>
                  <a:pt x="593598" y="254149"/>
                </a:lnTo>
                <a:lnTo>
                  <a:pt x="632620" y="238475"/>
                </a:lnTo>
                <a:lnTo>
                  <a:pt x="679054" y="210849"/>
                </a:lnTo>
                <a:lnTo>
                  <a:pt x="708747" y="179177"/>
                </a:lnTo>
                <a:lnTo>
                  <a:pt x="719201" y="144462"/>
                </a:lnTo>
                <a:lnTo>
                  <a:pt x="718008" y="132613"/>
                </a:lnTo>
                <a:lnTo>
                  <a:pt x="690935" y="88227"/>
                </a:lnTo>
                <a:lnTo>
                  <a:pt x="649804" y="59140"/>
                </a:lnTo>
                <a:lnTo>
                  <a:pt x="613854" y="42308"/>
                </a:lnTo>
                <a:lnTo>
                  <a:pt x="571946" y="27870"/>
                </a:lnTo>
                <a:lnTo>
                  <a:pt x="524819" y="16122"/>
                </a:lnTo>
                <a:lnTo>
                  <a:pt x="473215" y="7363"/>
                </a:lnTo>
                <a:lnTo>
                  <a:pt x="417874" y="1890"/>
                </a:lnTo>
                <a:lnTo>
                  <a:pt x="35953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292" name="object 7"/>
          <p:cNvSpPr>
            <a:spLocks noChangeArrowheads="1"/>
          </p:cNvSpPr>
          <p:nvPr/>
        </p:nvSpPr>
        <p:spPr bwMode="auto">
          <a:xfrm>
            <a:off x="8724900" y="6321425"/>
            <a:ext cx="374650" cy="5143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293" name="object 9"/>
          <p:cNvSpPr>
            <a:spLocks noChangeArrowheads="1"/>
          </p:cNvSpPr>
          <p:nvPr/>
        </p:nvSpPr>
        <p:spPr bwMode="auto">
          <a:xfrm>
            <a:off x="6383338" y="4505325"/>
            <a:ext cx="55562" cy="368300"/>
          </a:xfrm>
          <a:custGeom>
            <a:avLst/>
            <a:gdLst>
              <a:gd name="T0" fmla="*/ 0 w 56261"/>
              <a:gd name="T1" fmla="*/ 0 h 367792"/>
              <a:gd name="T2" fmla="*/ 56261 w 56261"/>
              <a:gd name="T3" fmla="*/ 367792 h 367792"/>
            </a:gdLst>
            <a:ahLst/>
            <a:cxnLst/>
            <a:rect l="T0" t="T1" r="T2" b="T3"/>
            <a:pathLst>
              <a:path w="56261" h="367792">
                <a:moveTo>
                  <a:pt x="0" y="0"/>
                </a:moveTo>
                <a:lnTo>
                  <a:pt x="0" y="201041"/>
                </a:lnTo>
                <a:lnTo>
                  <a:pt x="56261" y="201041"/>
                </a:lnTo>
                <a:lnTo>
                  <a:pt x="56261" y="367792"/>
                </a:lnTo>
              </a:path>
            </a:pathLst>
          </a:custGeom>
          <a:noFill/>
          <a:ln w="25400">
            <a:solidFill>
              <a:srgbClr val="4674AB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294" name="object 10"/>
          <p:cNvSpPr>
            <a:spLocks noChangeArrowheads="1"/>
          </p:cNvSpPr>
          <p:nvPr/>
        </p:nvSpPr>
        <p:spPr bwMode="auto">
          <a:xfrm>
            <a:off x="4727575" y="2700338"/>
            <a:ext cx="1655763" cy="523875"/>
          </a:xfrm>
          <a:custGeom>
            <a:avLst/>
            <a:gdLst>
              <a:gd name="T0" fmla="*/ 0 w 1655952"/>
              <a:gd name="T1" fmla="*/ 0 h 523493"/>
              <a:gd name="T2" fmla="*/ 1655952 w 1655952"/>
              <a:gd name="T3" fmla="*/ 523493 h 523493"/>
            </a:gdLst>
            <a:ahLst/>
            <a:cxnLst/>
            <a:rect l="T0" t="T1" r="T2" b="T3"/>
            <a:pathLst>
              <a:path w="1655952" h="523493">
                <a:moveTo>
                  <a:pt x="0" y="0"/>
                </a:moveTo>
                <a:lnTo>
                  <a:pt x="0" y="356742"/>
                </a:lnTo>
                <a:lnTo>
                  <a:pt x="1655952" y="356742"/>
                </a:lnTo>
                <a:lnTo>
                  <a:pt x="1655952" y="523493"/>
                </a:lnTo>
              </a:path>
            </a:pathLst>
          </a:custGeom>
          <a:noFill/>
          <a:ln w="25400">
            <a:solidFill>
              <a:srgbClr val="3C6695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295" name="object 11"/>
          <p:cNvSpPr>
            <a:spLocks noChangeArrowheads="1"/>
          </p:cNvSpPr>
          <p:nvPr/>
        </p:nvSpPr>
        <p:spPr bwMode="auto">
          <a:xfrm>
            <a:off x="3132138" y="4524375"/>
            <a:ext cx="15875" cy="368300"/>
          </a:xfrm>
          <a:custGeom>
            <a:avLst/>
            <a:gdLst>
              <a:gd name="T0" fmla="*/ 0 w 16509"/>
              <a:gd name="T1" fmla="*/ 0 h 367792"/>
              <a:gd name="T2" fmla="*/ 16509 w 16509"/>
              <a:gd name="T3" fmla="*/ 367792 h 367792"/>
            </a:gdLst>
            <a:ahLst/>
            <a:cxnLst/>
            <a:rect l="T0" t="T1" r="T2" b="T3"/>
            <a:pathLst>
              <a:path w="16509" h="367792">
                <a:moveTo>
                  <a:pt x="0" y="0"/>
                </a:moveTo>
                <a:lnTo>
                  <a:pt x="0" y="201168"/>
                </a:lnTo>
                <a:lnTo>
                  <a:pt x="16509" y="201168"/>
                </a:lnTo>
                <a:lnTo>
                  <a:pt x="16509" y="367792"/>
                </a:lnTo>
              </a:path>
            </a:pathLst>
          </a:custGeom>
          <a:noFill/>
          <a:ln w="25400">
            <a:solidFill>
              <a:srgbClr val="4674AB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296" name="object 12"/>
          <p:cNvSpPr>
            <a:spLocks noChangeArrowheads="1"/>
          </p:cNvSpPr>
          <p:nvPr/>
        </p:nvSpPr>
        <p:spPr bwMode="auto">
          <a:xfrm>
            <a:off x="3132138" y="2700338"/>
            <a:ext cx="1595437" cy="523875"/>
          </a:xfrm>
          <a:custGeom>
            <a:avLst/>
            <a:gdLst>
              <a:gd name="T0" fmla="*/ 0 w 1595120"/>
              <a:gd name="T1" fmla="*/ 0 h 523493"/>
              <a:gd name="T2" fmla="*/ 1595120 w 1595120"/>
              <a:gd name="T3" fmla="*/ 523493 h 523493"/>
            </a:gdLst>
            <a:ahLst/>
            <a:cxnLst/>
            <a:rect l="T0" t="T1" r="T2" b="T3"/>
            <a:pathLst>
              <a:path w="1595120" h="523493">
                <a:moveTo>
                  <a:pt x="1595120" y="0"/>
                </a:moveTo>
                <a:lnTo>
                  <a:pt x="1595120" y="356742"/>
                </a:lnTo>
                <a:lnTo>
                  <a:pt x="0" y="356742"/>
                </a:lnTo>
                <a:lnTo>
                  <a:pt x="0" y="523493"/>
                </a:lnTo>
              </a:path>
            </a:pathLst>
          </a:custGeom>
          <a:noFill/>
          <a:ln w="25400">
            <a:solidFill>
              <a:srgbClr val="3C6695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297" name="object 15"/>
          <p:cNvSpPr>
            <a:spLocks noChangeArrowheads="1"/>
          </p:cNvSpPr>
          <p:nvPr/>
        </p:nvSpPr>
        <p:spPr bwMode="auto">
          <a:xfrm>
            <a:off x="2835275" y="1747838"/>
            <a:ext cx="4183063" cy="1143000"/>
          </a:xfrm>
          <a:custGeom>
            <a:avLst/>
            <a:gdLst>
              <a:gd name="T0" fmla="*/ 0 w 4182490"/>
              <a:gd name="T1" fmla="*/ 0 h 1142873"/>
              <a:gd name="T2" fmla="*/ 4182490 w 4182490"/>
              <a:gd name="T3" fmla="*/ 1142873 h 1142873"/>
            </a:gdLst>
            <a:ahLst/>
            <a:cxnLst/>
            <a:rect l="T0" t="T1" r="T2" b="T3"/>
            <a:pathLst>
              <a:path w="4182490" h="1142873">
                <a:moveTo>
                  <a:pt x="4068191" y="0"/>
                </a:moveTo>
                <a:lnTo>
                  <a:pt x="103594" y="494"/>
                </a:lnTo>
                <a:lnTo>
                  <a:pt x="62897" y="12185"/>
                </a:lnTo>
                <a:lnTo>
                  <a:pt x="30009" y="37105"/>
                </a:lnTo>
                <a:lnTo>
                  <a:pt x="8016" y="72171"/>
                </a:lnTo>
                <a:lnTo>
                  <a:pt x="0" y="114300"/>
                </a:lnTo>
                <a:lnTo>
                  <a:pt x="494" y="1039278"/>
                </a:lnTo>
                <a:lnTo>
                  <a:pt x="12185" y="1079975"/>
                </a:lnTo>
                <a:lnTo>
                  <a:pt x="37105" y="1112863"/>
                </a:lnTo>
                <a:lnTo>
                  <a:pt x="72171" y="1134856"/>
                </a:lnTo>
                <a:lnTo>
                  <a:pt x="114300" y="1142873"/>
                </a:lnTo>
                <a:lnTo>
                  <a:pt x="4078896" y="1142378"/>
                </a:lnTo>
                <a:lnTo>
                  <a:pt x="4119593" y="1130687"/>
                </a:lnTo>
                <a:lnTo>
                  <a:pt x="4152481" y="1105767"/>
                </a:lnTo>
                <a:lnTo>
                  <a:pt x="4174474" y="1070701"/>
                </a:lnTo>
                <a:lnTo>
                  <a:pt x="4182491" y="1028573"/>
                </a:lnTo>
                <a:lnTo>
                  <a:pt x="4181996" y="103594"/>
                </a:lnTo>
                <a:lnTo>
                  <a:pt x="4170305" y="62897"/>
                </a:lnTo>
                <a:lnTo>
                  <a:pt x="4145385" y="30009"/>
                </a:lnTo>
                <a:lnTo>
                  <a:pt x="4110319" y="8016"/>
                </a:lnTo>
                <a:lnTo>
                  <a:pt x="4068191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298" name="object 16"/>
          <p:cNvSpPr>
            <a:spLocks noChangeArrowheads="1"/>
          </p:cNvSpPr>
          <p:nvPr/>
        </p:nvSpPr>
        <p:spPr bwMode="auto">
          <a:xfrm>
            <a:off x="2835275" y="1747838"/>
            <a:ext cx="4183063" cy="1143000"/>
          </a:xfrm>
          <a:custGeom>
            <a:avLst/>
            <a:gdLst>
              <a:gd name="T0" fmla="*/ 0 w 4182490"/>
              <a:gd name="T1" fmla="*/ 0 h 1142873"/>
              <a:gd name="T2" fmla="*/ 4182490 w 4182490"/>
              <a:gd name="T3" fmla="*/ 1142873 h 1142873"/>
            </a:gdLst>
            <a:ahLst/>
            <a:cxnLst/>
            <a:rect l="T0" t="T1" r="T2" b="T3"/>
            <a:pathLst>
              <a:path w="4182490" h="1142873">
                <a:moveTo>
                  <a:pt x="0" y="114300"/>
                </a:moveTo>
                <a:lnTo>
                  <a:pt x="8016" y="72171"/>
                </a:lnTo>
                <a:lnTo>
                  <a:pt x="30009" y="37105"/>
                </a:lnTo>
                <a:lnTo>
                  <a:pt x="62897" y="12185"/>
                </a:lnTo>
                <a:lnTo>
                  <a:pt x="103594" y="494"/>
                </a:lnTo>
                <a:lnTo>
                  <a:pt x="4068191" y="0"/>
                </a:lnTo>
                <a:lnTo>
                  <a:pt x="4082828" y="928"/>
                </a:lnTo>
                <a:lnTo>
                  <a:pt x="4122944" y="13946"/>
                </a:lnTo>
                <a:lnTo>
                  <a:pt x="4154971" y="39913"/>
                </a:lnTo>
                <a:lnTo>
                  <a:pt x="4175824" y="75747"/>
                </a:lnTo>
                <a:lnTo>
                  <a:pt x="4182491" y="1028573"/>
                </a:lnTo>
                <a:lnTo>
                  <a:pt x="4181562" y="1043210"/>
                </a:lnTo>
                <a:lnTo>
                  <a:pt x="4168544" y="1083326"/>
                </a:lnTo>
                <a:lnTo>
                  <a:pt x="4142577" y="1115353"/>
                </a:lnTo>
                <a:lnTo>
                  <a:pt x="4106743" y="1136206"/>
                </a:lnTo>
                <a:lnTo>
                  <a:pt x="114300" y="1142873"/>
                </a:lnTo>
                <a:lnTo>
                  <a:pt x="99662" y="1141944"/>
                </a:lnTo>
                <a:lnTo>
                  <a:pt x="59546" y="1128926"/>
                </a:lnTo>
                <a:lnTo>
                  <a:pt x="27519" y="1102959"/>
                </a:lnTo>
                <a:lnTo>
                  <a:pt x="6666" y="1067125"/>
                </a:lnTo>
                <a:lnTo>
                  <a:pt x="0" y="114300"/>
                </a:lnTo>
                <a:close/>
              </a:path>
            </a:pathLst>
          </a:custGeom>
          <a:noFill/>
          <a:ln w="25400">
            <a:solidFill>
              <a:srgbClr val="4F81BC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299" name="object 18"/>
          <p:cNvSpPr txBox="1">
            <a:spLocks noChangeArrowheads="1"/>
          </p:cNvSpPr>
          <p:nvPr/>
        </p:nvSpPr>
        <p:spPr bwMode="auto">
          <a:xfrm>
            <a:off x="3757613" y="2271713"/>
            <a:ext cx="23368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2200" b="1">
                <a:latin typeface="Candara" pitchFamily="34" charset="0"/>
              </a:rPr>
              <a:t>268 973,4 тыс. руб.</a:t>
            </a:r>
            <a:endParaRPr lang="ru-RU" sz="2200">
              <a:latin typeface="Candara" pitchFamily="34" charset="0"/>
            </a:endParaRPr>
          </a:p>
        </p:txBody>
      </p:sp>
      <p:sp>
        <p:nvSpPr>
          <p:cNvPr id="140300" name="object 19"/>
          <p:cNvSpPr>
            <a:spLocks noChangeArrowheads="1"/>
          </p:cNvSpPr>
          <p:nvPr/>
        </p:nvSpPr>
        <p:spPr bwMode="auto">
          <a:xfrm>
            <a:off x="1676400" y="3224213"/>
            <a:ext cx="2911475" cy="1300162"/>
          </a:xfrm>
          <a:custGeom>
            <a:avLst/>
            <a:gdLst>
              <a:gd name="T0" fmla="*/ 0 w 2911855"/>
              <a:gd name="T1" fmla="*/ 0 h 1300861"/>
              <a:gd name="T2" fmla="*/ 2911855 w 2911855"/>
              <a:gd name="T3" fmla="*/ 1300861 h 1300861"/>
            </a:gdLst>
            <a:ahLst/>
            <a:cxnLst/>
            <a:rect l="T0" t="T1" r="T2" b="T3"/>
            <a:pathLst>
              <a:path w="2911855" h="1300861">
                <a:moveTo>
                  <a:pt x="2781808" y="0"/>
                </a:moveTo>
                <a:lnTo>
                  <a:pt x="122936" y="191"/>
                </a:lnTo>
                <a:lnTo>
                  <a:pt x="81252" y="9468"/>
                </a:lnTo>
                <a:lnTo>
                  <a:pt x="45810" y="30970"/>
                </a:lnTo>
                <a:lnTo>
                  <a:pt x="19002" y="62327"/>
                </a:lnTo>
                <a:lnTo>
                  <a:pt x="3217" y="101167"/>
                </a:lnTo>
                <a:lnTo>
                  <a:pt x="0" y="130048"/>
                </a:lnTo>
                <a:lnTo>
                  <a:pt x="191" y="1177936"/>
                </a:lnTo>
                <a:lnTo>
                  <a:pt x="9484" y="1219661"/>
                </a:lnTo>
                <a:lnTo>
                  <a:pt x="31012" y="1255102"/>
                </a:lnTo>
                <a:lnTo>
                  <a:pt x="62383" y="1281888"/>
                </a:lnTo>
                <a:lnTo>
                  <a:pt x="101206" y="1297649"/>
                </a:lnTo>
                <a:lnTo>
                  <a:pt x="130048" y="1300861"/>
                </a:lnTo>
                <a:lnTo>
                  <a:pt x="2788931" y="1300669"/>
                </a:lnTo>
                <a:lnTo>
                  <a:pt x="2830656" y="1291392"/>
                </a:lnTo>
                <a:lnTo>
                  <a:pt x="2866097" y="1269890"/>
                </a:lnTo>
                <a:lnTo>
                  <a:pt x="2892883" y="1238533"/>
                </a:lnTo>
                <a:lnTo>
                  <a:pt x="2908644" y="1199693"/>
                </a:lnTo>
                <a:lnTo>
                  <a:pt x="2911856" y="1170813"/>
                </a:lnTo>
                <a:lnTo>
                  <a:pt x="2911664" y="122924"/>
                </a:lnTo>
                <a:lnTo>
                  <a:pt x="2902387" y="81199"/>
                </a:lnTo>
                <a:lnTo>
                  <a:pt x="2880885" y="45758"/>
                </a:lnTo>
                <a:lnTo>
                  <a:pt x="2849528" y="18972"/>
                </a:lnTo>
                <a:lnTo>
                  <a:pt x="2810688" y="3211"/>
                </a:lnTo>
                <a:lnTo>
                  <a:pt x="2781808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01" name="object 20"/>
          <p:cNvSpPr>
            <a:spLocks noChangeArrowheads="1"/>
          </p:cNvSpPr>
          <p:nvPr/>
        </p:nvSpPr>
        <p:spPr bwMode="auto">
          <a:xfrm>
            <a:off x="1676400" y="3224213"/>
            <a:ext cx="2911475" cy="1300162"/>
          </a:xfrm>
          <a:custGeom>
            <a:avLst/>
            <a:gdLst>
              <a:gd name="T0" fmla="*/ 0 w 2911855"/>
              <a:gd name="T1" fmla="*/ 0 h 1300861"/>
              <a:gd name="T2" fmla="*/ 2911855 w 2911855"/>
              <a:gd name="T3" fmla="*/ 1300861 h 1300861"/>
            </a:gdLst>
            <a:ahLst/>
            <a:cxnLst/>
            <a:rect l="T0" t="T1" r="T2" b="T3"/>
            <a:pathLst>
              <a:path w="2911855" h="1300861">
                <a:moveTo>
                  <a:pt x="0" y="130048"/>
                </a:moveTo>
                <a:lnTo>
                  <a:pt x="7106" y="87535"/>
                </a:lnTo>
                <a:lnTo>
                  <a:pt x="26831" y="50926"/>
                </a:lnTo>
                <a:lnTo>
                  <a:pt x="56783" y="22590"/>
                </a:lnTo>
                <a:lnTo>
                  <a:pt x="94571" y="4900"/>
                </a:lnTo>
                <a:lnTo>
                  <a:pt x="2781808" y="0"/>
                </a:lnTo>
                <a:lnTo>
                  <a:pt x="2796488" y="817"/>
                </a:lnTo>
                <a:lnTo>
                  <a:pt x="2837296" y="12376"/>
                </a:lnTo>
                <a:lnTo>
                  <a:pt x="2871411" y="35751"/>
                </a:lnTo>
                <a:lnTo>
                  <a:pt x="2896461" y="68570"/>
                </a:lnTo>
                <a:lnTo>
                  <a:pt x="2910077" y="108464"/>
                </a:lnTo>
                <a:lnTo>
                  <a:pt x="2911856" y="1170813"/>
                </a:lnTo>
                <a:lnTo>
                  <a:pt x="2911038" y="1185493"/>
                </a:lnTo>
                <a:lnTo>
                  <a:pt x="2899479" y="1226301"/>
                </a:lnTo>
                <a:lnTo>
                  <a:pt x="2876104" y="1260416"/>
                </a:lnTo>
                <a:lnTo>
                  <a:pt x="2843285" y="1285466"/>
                </a:lnTo>
                <a:lnTo>
                  <a:pt x="2803391" y="1299082"/>
                </a:lnTo>
                <a:lnTo>
                  <a:pt x="130048" y="1300861"/>
                </a:lnTo>
                <a:lnTo>
                  <a:pt x="115390" y="1300043"/>
                </a:lnTo>
                <a:lnTo>
                  <a:pt x="74614" y="1288484"/>
                </a:lnTo>
                <a:lnTo>
                  <a:pt x="40493" y="1265109"/>
                </a:lnTo>
                <a:lnTo>
                  <a:pt x="15419" y="1232290"/>
                </a:lnTo>
                <a:lnTo>
                  <a:pt x="1782" y="1192396"/>
                </a:lnTo>
                <a:lnTo>
                  <a:pt x="0" y="130048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02" name="object 21"/>
          <p:cNvSpPr>
            <a:spLocks noChangeArrowheads="1"/>
          </p:cNvSpPr>
          <p:nvPr/>
        </p:nvSpPr>
        <p:spPr bwMode="auto">
          <a:xfrm>
            <a:off x="1876425" y="3413125"/>
            <a:ext cx="2911475" cy="1301750"/>
          </a:xfrm>
          <a:custGeom>
            <a:avLst/>
            <a:gdLst>
              <a:gd name="T0" fmla="*/ 0 w 2911855"/>
              <a:gd name="T1" fmla="*/ 0 h 1300860"/>
              <a:gd name="T2" fmla="*/ 2911855 w 2911855"/>
              <a:gd name="T3" fmla="*/ 1300860 h 1300860"/>
            </a:gdLst>
            <a:ahLst/>
            <a:cxnLst/>
            <a:rect l="T0" t="T1" r="T2" b="T3"/>
            <a:pathLst>
              <a:path w="2911855" h="1300860">
                <a:moveTo>
                  <a:pt x="2781808" y="0"/>
                </a:moveTo>
                <a:lnTo>
                  <a:pt x="122924" y="191"/>
                </a:lnTo>
                <a:lnTo>
                  <a:pt x="81199" y="9468"/>
                </a:lnTo>
                <a:lnTo>
                  <a:pt x="45758" y="30970"/>
                </a:lnTo>
                <a:lnTo>
                  <a:pt x="18972" y="62327"/>
                </a:lnTo>
                <a:lnTo>
                  <a:pt x="3211" y="101167"/>
                </a:lnTo>
                <a:lnTo>
                  <a:pt x="0" y="130047"/>
                </a:lnTo>
                <a:lnTo>
                  <a:pt x="191" y="1177924"/>
                </a:lnTo>
                <a:lnTo>
                  <a:pt x="9468" y="1219608"/>
                </a:lnTo>
                <a:lnTo>
                  <a:pt x="30970" y="1255050"/>
                </a:lnTo>
                <a:lnTo>
                  <a:pt x="62327" y="1281858"/>
                </a:lnTo>
                <a:lnTo>
                  <a:pt x="101167" y="1297643"/>
                </a:lnTo>
                <a:lnTo>
                  <a:pt x="130048" y="1300860"/>
                </a:lnTo>
                <a:lnTo>
                  <a:pt x="2788919" y="1300669"/>
                </a:lnTo>
                <a:lnTo>
                  <a:pt x="2830603" y="1291376"/>
                </a:lnTo>
                <a:lnTo>
                  <a:pt x="2866045" y="1269848"/>
                </a:lnTo>
                <a:lnTo>
                  <a:pt x="2892853" y="1238477"/>
                </a:lnTo>
                <a:lnTo>
                  <a:pt x="2908638" y="1199654"/>
                </a:lnTo>
                <a:lnTo>
                  <a:pt x="2911856" y="1170812"/>
                </a:lnTo>
                <a:lnTo>
                  <a:pt x="2911664" y="122924"/>
                </a:lnTo>
                <a:lnTo>
                  <a:pt x="2902371" y="81199"/>
                </a:lnTo>
                <a:lnTo>
                  <a:pt x="2880843" y="45758"/>
                </a:lnTo>
                <a:lnTo>
                  <a:pt x="2849472" y="18972"/>
                </a:lnTo>
                <a:lnTo>
                  <a:pt x="2810649" y="3211"/>
                </a:lnTo>
                <a:lnTo>
                  <a:pt x="2781808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03" name="object 22"/>
          <p:cNvSpPr>
            <a:spLocks noChangeArrowheads="1"/>
          </p:cNvSpPr>
          <p:nvPr/>
        </p:nvSpPr>
        <p:spPr bwMode="auto">
          <a:xfrm>
            <a:off x="1876425" y="3413125"/>
            <a:ext cx="2911475" cy="1301750"/>
          </a:xfrm>
          <a:custGeom>
            <a:avLst/>
            <a:gdLst>
              <a:gd name="T0" fmla="*/ 0 w 2911855"/>
              <a:gd name="T1" fmla="*/ 0 h 1300860"/>
              <a:gd name="T2" fmla="*/ 2911855 w 2911855"/>
              <a:gd name="T3" fmla="*/ 1300860 h 1300860"/>
            </a:gdLst>
            <a:ahLst/>
            <a:cxnLst/>
            <a:rect l="T0" t="T1" r="T2" b="T3"/>
            <a:pathLst>
              <a:path w="2911855" h="1300860">
                <a:moveTo>
                  <a:pt x="0" y="130047"/>
                </a:moveTo>
                <a:lnTo>
                  <a:pt x="7093" y="87535"/>
                </a:lnTo>
                <a:lnTo>
                  <a:pt x="26793" y="50926"/>
                </a:lnTo>
                <a:lnTo>
                  <a:pt x="56728" y="22590"/>
                </a:lnTo>
                <a:lnTo>
                  <a:pt x="94526" y="4900"/>
                </a:lnTo>
                <a:lnTo>
                  <a:pt x="2781808" y="0"/>
                </a:lnTo>
                <a:lnTo>
                  <a:pt x="2796465" y="817"/>
                </a:lnTo>
                <a:lnTo>
                  <a:pt x="2837241" y="12376"/>
                </a:lnTo>
                <a:lnTo>
                  <a:pt x="2871362" y="35751"/>
                </a:lnTo>
                <a:lnTo>
                  <a:pt x="2896436" y="68570"/>
                </a:lnTo>
                <a:lnTo>
                  <a:pt x="2910073" y="108464"/>
                </a:lnTo>
                <a:lnTo>
                  <a:pt x="2911856" y="1170812"/>
                </a:lnTo>
                <a:lnTo>
                  <a:pt x="2911036" y="1185470"/>
                </a:lnTo>
                <a:lnTo>
                  <a:pt x="2899458" y="1226246"/>
                </a:lnTo>
                <a:lnTo>
                  <a:pt x="2876058" y="1260367"/>
                </a:lnTo>
                <a:lnTo>
                  <a:pt x="2843228" y="1285441"/>
                </a:lnTo>
                <a:lnTo>
                  <a:pt x="2803360" y="1299078"/>
                </a:lnTo>
                <a:lnTo>
                  <a:pt x="130048" y="1300860"/>
                </a:lnTo>
                <a:lnTo>
                  <a:pt x="115367" y="1300041"/>
                </a:lnTo>
                <a:lnTo>
                  <a:pt x="74559" y="1288463"/>
                </a:lnTo>
                <a:lnTo>
                  <a:pt x="40444" y="1265063"/>
                </a:lnTo>
                <a:lnTo>
                  <a:pt x="15394" y="1232233"/>
                </a:lnTo>
                <a:lnTo>
                  <a:pt x="1778" y="1192365"/>
                </a:lnTo>
                <a:lnTo>
                  <a:pt x="0" y="130047"/>
                </a:lnTo>
                <a:close/>
              </a:path>
            </a:pathLst>
          </a:custGeom>
          <a:noFill/>
          <a:ln w="25400">
            <a:solidFill>
              <a:srgbClr val="4F81BC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04" name="object 23"/>
          <p:cNvSpPr txBox="1">
            <a:spLocks noChangeArrowheads="1"/>
          </p:cNvSpPr>
          <p:nvPr/>
        </p:nvSpPr>
        <p:spPr bwMode="auto">
          <a:xfrm>
            <a:off x="2195513" y="3429000"/>
            <a:ext cx="2054225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>
              <a:lnSpc>
                <a:spcPct val="92000"/>
              </a:lnSpc>
            </a:pPr>
            <a:r>
              <a:rPr lang="ru-RU" sz="2200" b="1">
                <a:latin typeface="Candara" pitchFamily="34" charset="0"/>
              </a:rPr>
              <a:t>Программные расходы по 14 муниципальнымпрограммам:</a:t>
            </a:r>
            <a:endParaRPr lang="ru-RU" sz="2200">
              <a:latin typeface="Candara" pitchFamily="34" charset="0"/>
            </a:endParaRPr>
          </a:p>
        </p:txBody>
      </p:sp>
      <p:sp>
        <p:nvSpPr>
          <p:cNvPr id="140305" name="object 24"/>
          <p:cNvSpPr>
            <a:spLocks noChangeArrowheads="1"/>
          </p:cNvSpPr>
          <p:nvPr/>
        </p:nvSpPr>
        <p:spPr bwMode="auto">
          <a:xfrm>
            <a:off x="2247900" y="4892675"/>
            <a:ext cx="1800225" cy="1143000"/>
          </a:xfrm>
          <a:custGeom>
            <a:avLst/>
            <a:gdLst>
              <a:gd name="T0" fmla="*/ 0 w 1799843"/>
              <a:gd name="T1" fmla="*/ 0 h 1142936"/>
              <a:gd name="T2" fmla="*/ 1799843 w 1799843"/>
              <a:gd name="T3" fmla="*/ 1142936 h 1142936"/>
            </a:gdLst>
            <a:ahLst/>
            <a:cxnLst/>
            <a:rect l="T0" t="T1" r="T2" b="T3"/>
            <a:pathLst>
              <a:path w="1799843" h="1142936">
                <a:moveTo>
                  <a:pt x="1685543" y="0"/>
                </a:moveTo>
                <a:lnTo>
                  <a:pt x="103594" y="494"/>
                </a:lnTo>
                <a:lnTo>
                  <a:pt x="62897" y="12185"/>
                </a:lnTo>
                <a:lnTo>
                  <a:pt x="30009" y="37105"/>
                </a:lnTo>
                <a:lnTo>
                  <a:pt x="8016" y="72171"/>
                </a:lnTo>
                <a:lnTo>
                  <a:pt x="0" y="114299"/>
                </a:lnTo>
                <a:lnTo>
                  <a:pt x="493" y="1039344"/>
                </a:lnTo>
                <a:lnTo>
                  <a:pt x="12182" y="1080043"/>
                </a:lnTo>
                <a:lnTo>
                  <a:pt x="37102" y="1112929"/>
                </a:lnTo>
                <a:lnTo>
                  <a:pt x="72169" y="1134921"/>
                </a:lnTo>
                <a:lnTo>
                  <a:pt x="114300" y="1142936"/>
                </a:lnTo>
                <a:lnTo>
                  <a:pt x="1696239" y="1142442"/>
                </a:lnTo>
                <a:lnTo>
                  <a:pt x="1736940" y="1130756"/>
                </a:lnTo>
                <a:lnTo>
                  <a:pt x="1769831" y="1105840"/>
                </a:lnTo>
                <a:lnTo>
                  <a:pt x="1791826" y="1070777"/>
                </a:lnTo>
                <a:lnTo>
                  <a:pt x="1799843" y="1028649"/>
                </a:lnTo>
                <a:lnTo>
                  <a:pt x="1799349" y="103594"/>
                </a:lnTo>
                <a:lnTo>
                  <a:pt x="1787658" y="62897"/>
                </a:lnTo>
                <a:lnTo>
                  <a:pt x="1762738" y="30009"/>
                </a:lnTo>
                <a:lnTo>
                  <a:pt x="1727672" y="8016"/>
                </a:lnTo>
                <a:lnTo>
                  <a:pt x="1685543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06" name="object 25"/>
          <p:cNvSpPr>
            <a:spLocks noChangeArrowheads="1"/>
          </p:cNvSpPr>
          <p:nvPr/>
        </p:nvSpPr>
        <p:spPr bwMode="auto">
          <a:xfrm>
            <a:off x="2247900" y="4892675"/>
            <a:ext cx="1800225" cy="1143000"/>
          </a:xfrm>
          <a:custGeom>
            <a:avLst/>
            <a:gdLst>
              <a:gd name="T0" fmla="*/ 0 w 1799843"/>
              <a:gd name="T1" fmla="*/ 0 h 1142936"/>
              <a:gd name="T2" fmla="*/ 1799843 w 1799843"/>
              <a:gd name="T3" fmla="*/ 1142936 h 1142936"/>
            </a:gdLst>
            <a:ahLst/>
            <a:cxnLst/>
            <a:rect l="T0" t="T1" r="T2" b="T3"/>
            <a:pathLst>
              <a:path w="1799843" h="1142936">
                <a:moveTo>
                  <a:pt x="0" y="114299"/>
                </a:moveTo>
                <a:lnTo>
                  <a:pt x="8016" y="72171"/>
                </a:lnTo>
                <a:lnTo>
                  <a:pt x="30009" y="37105"/>
                </a:lnTo>
                <a:lnTo>
                  <a:pt x="62897" y="12185"/>
                </a:lnTo>
                <a:lnTo>
                  <a:pt x="103594" y="494"/>
                </a:lnTo>
                <a:lnTo>
                  <a:pt x="1685543" y="0"/>
                </a:lnTo>
                <a:lnTo>
                  <a:pt x="1700181" y="928"/>
                </a:lnTo>
                <a:lnTo>
                  <a:pt x="1740297" y="13946"/>
                </a:lnTo>
                <a:lnTo>
                  <a:pt x="1772324" y="39913"/>
                </a:lnTo>
                <a:lnTo>
                  <a:pt x="1793177" y="75747"/>
                </a:lnTo>
                <a:lnTo>
                  <a:pt x="1799843" y="1028649"/>
                </a:lnTo>
                <a:lnTo>
                  <a:pt x="1798915" y="1043286"/>
                </a:lnTo>
                <a:lnTo>
                  <a:pt x="1785895" y="1083402"/>
                </a:lnTo>
                <a:lnTo>
                  <a:pt x="1759925" y="1115425"/>
                </a:lnTo>
                <a:lnTo>
                  <a:pt x="1724089" y="1136273"/>
                </a:lnTo>
                <a:lnTo>
                  <a:pt x="114300" y="1142936"/>
                </a:lnTo>
                <a:lnTo>
                  <a:pt x="99662" y="1142007"/>
                </a:lnTo>
                <a:lnTo>
                  <a:pt x="59543" y="1128991"/>
                </a:lnTo>
                <a:lnTo>
                  <a:pt x="27516" y="1103025"/>
                </a:lnTo>
                <a:lnTo>
                  <a:pt x="6664" y="1067192"/>
                </a:lnTo>
                <a:lnTo>
                  <a:pt x="0" y="114299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07" name="object 26"/>
          <p:cNvSpPr>
            <a:spLocks noChangeArrowheads="1"/>
          </p:cNvSpPr>
          <p:nvPr/>
        </p:nvSpPr>
        <p:spPr bwMode="auto">
          <a:xfrm>
            <a:off x="2447925" y="5081588"/>
            <a:ext cx="1800225" cy="1143000"/>
          </a:xfrm>
          <a:custGeom>
            <a:avLst/>
            <a:gdLst>
              <a:gd name="T0" fmla="*/ 0 w 1799843"/>
              <a:gd name="T1" fmla="*/ 0 h 1142923"/>
              <a:gd name="T2" fmla="*/ 1799843 w 1799843"/>
              <a:gd name="T3" fmla="*/ 1142923 h 1142923"/>
            </a:gdLst>
            <a:ahLst/>
            <a:cxnLst/>
            <a:rect l="T0" t="T1" r="T2" b="T3"/>
            <a:pathLst>
              <a:path w="1799843" h="1142923">
                <a:moveTo>
                  <a:pt x="1685543" y="0"/>
                </a:moveTo>
                <a:lnTo>
                  <a:pt x="103594" y="494"/>
                </a:lnTo>
                <a:lnTo>
                  <a:pt x="62897" y="12185"/>
                </a:lnTo>
                <a:lnTo>
                  <a:pt x="30009" y="37105"/>
                </a:lnTo>
                <a:lnTo>
                  <a:pt x="8016" y="72171"/>
                </a:lnTo>
                <a:lnTo>
                  <a:pt x="0" y="114300"/>
                </a:lnTo>
                <a:lnTo>
                  <a:pt x="493" y="1039331"/>
                </a:lnTo>
                <a:lnTo>
                  <a:pt x="12182" y="1080030"/>
                </a:lnTo>
                <a:lnTo>
                  <a:pt x="37102" y="1112916"/>
                </a:lnTo>
                <a:lnTo>
                  <a:pt x="72169" y="1134908"/>
                </a:lnTo>
                <a:lnTo>
                  <a:pt x="114300" y="1142923"/>
                </a:lnTo>
                <a:lnTo>
                  <a:pt x="1696239" y="1142429"/>
                </a:lnTo>
                <a:lnTo>
                  <a:pt x="1736940" y="1130743"/>
                </a:lnTo>
                <a:lnTo>
                  <a:pt x="1769831" y="1105828"/>
                </a:lnTo>
                <a:lnTo>
                  <a:pt x="1791826" y="1070765"/>
                </a:lnTo>
                <a:lnTo>
                  <a:pt x="1799843" y="1028636"/>
                </a:lnTo>
                <a:lnTo>
                  <a:pt x="1799349" y="103594"/>
                </a:lnTo>
                <a:lnTo>
                  <a:pt x="1787658" y="62897"/>
                </a:lnTo>
                <a:lnTo>
                  <a:pt x="1762738" y="30009"/>
                </a:lnTo>
                <a:lnTo>
                  <a:pt x="1727672" y="8016"/>
                </a:lnTo>
                <a:lnTo>
                  <a:pt x="1685543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08" name="object 27"/>
          <p:cNvSpPr>
            <a:spLocks noChangeArrowheads="1"/>
          </p:cNvSpPr>
          <p:nvPr/>
        </p:nvSpPr>
        <p:spPr bwMode="auto">
          <a:xfrm>
            <a:off x="2447925" y="5081588"/>
            <a:ext cx="1800225" cy="1143000"/>
          </a:xfrm>
          <a:custGeom>
            <a:avLst/>
            <a:gdLst>
              <a:gd name="T0" fmla="*/ 0 w 1799843"/>
              <a:gd name="T1" fmla="*/ 0 h 1142923"/>
              <a:gd name="T2" fmla="*/ 1799843 w 1799843"/>
              <a:gd name="T3" fmla="*/ 1142923 h 1142923"/>
            </a:gdLst>
            <a:ahLst/>
            <a:cxnLst/>
            <a:rect l="T0" t="T1" r="T2" b="T3"/>
            <a:pathLst>
              <a:path w="1799843" h="1142923">
                <a:moveTo>
                  <a:pt x="0" y="114300"/>
                </a:moveTo>
                <a:lnTo>
                  <a:pt x="8016" y="72171"/>
                </a:lnTo>
                <a:lnTo>
                  <a:pt x="30009" y="37105"/>
                </a:lnTo>
                <a:lnTo>
                  <a:pt x="62897" y="12185"/>
                </a:lnTo>
                <a:lnTo>
                  <a:pt x="103594" y="494"/>
                </a:lnTo>
                <a:lnTo>
                  <a:pt x="1685543" y="0"/>
                </a:lnTo>
                <a:lnTo>
                  <a:pt x="1700181" y="928"/>
                </a:lnTo>
                <a:lnTo>
                  <a:pt x="1740297" y="13946"/>
                </a:lnTo>
                <a:lnTo>
                  <a:pt x="1772324" y="39913"/>
                </a:lnTo>
                <a:lnTo>
                  <a:pt x="1793177" y="75747"/>
                </a:lnTo>
                <a:lnTo>
                  <a:pt x="1799843" y="1028636"/>
                </a:lnTo>
                <a:lnTo>
                  <a:pt x="1798915" y="1043274"/>
                </a:lnTo>
                <a:lnTo>
                  <a:pt x="1785895" y="1083390"/>
                </a:lnTo>
                <a:lnTo>
                  <a:pt x="1759925" y="1115413"/>
                </a:lnTo>
                <a:lnTo>
                  <a:pt x="1724089" y="1136261"/>
                </a:lnTo>
                <a:lnTo>
                  <a:pt x="114300" y="1142923"/>
                </a:lnTo>
                <a:lnTo>
                  <a:pt x="99662" y="1141995"/>
                </a:lnTo>
                <a:lnTo>
                  <a:pt x="59543" y="1128978"/>
                </a:lnTo>
                <a:lnTo>
                  <a:pt x="27516" y="1103013"/>
                </a:lnTo>
                <a:lnTo>
                  <a:pt x="6664" y="1067180"/>
                </a:lnTo>
                <a:lnTo>
                  <a:pt x="0" y="114300"/>
                </a:lnTo>
                <a:close/>
              </a:path>
            </a:pathLst>
          </a:custGeom>
          <a:noFill/>
          <a:ln w="25400">
            <a:solidFill>
              <a:srgbClr val="4F81BC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09" name="object 28"/>
          <p:cNvSpPr txBox="1">
            <a:spLocks noChangeArrowheads="1"/>
          </p:cNvSpPr>
          <p:nvPr/>
        </p:nvSpPr>
        <p:spPr bwMode="auto">
          <a:xfrm>
            <a:off x="2555875" y="5157788"/>
            <a:ext cx="1376363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2200" b="1">
                <a:latin typeface="Candara" pitchFamily="34" charset="0"/>
              </a:rPr>
              <a:t>235 039,0 тыс. руб. 87,4%</a:t>
            </a:r>
          </a:p>
        </p:txBody>
      </p:sp>
      <p:sp>
        <p:nvSpPr>
          <p:cNvPr id="140310" name="object 30"/>
          <p:cNvSpPr>
            <a:spLocks noChangeArrowheads="1"/>
          </p:cNvSpPr>
          <p:nvPr/>
        </p:nvSpPr>
        <p:spPr bwMode="auto">
          <a:xfrm>
            <a:off x="4987925" y="3224213"/>
            <a:ext cx="2790825" cy="1281112"/>
          </a:xfrm>
          <a:custGeom>
            <a:avLst/>
            <a:gdLst>
              <a:gd name="T0" fmla="*/ 0 w 2790190"/>
              <a:gd name="T1" fmla="*/ 0 h 1281811"/>
              <a:gd name="T2" fmla="*/ 2790190 w 2790190"/>
              <a:gd name="T3" fmla="*/ 1281811 h 1281811"/>
            </a:gdLst>
            <a:ahLst/>
            <a:cxnLst/>
            <a:rect l="T0" t="T1" r="T2" b="T3"/>
            <a:pathLst>
              <a:path w="2790190" h="1281811">
                <a:moveTo>
                  <a:pt x="2661920" y="0"/>
                </a:moveTo>
                <a:lnTo>
                  <a:pt x="124150" y="61"/>
                </a:lnTo>
                <a:lnTo>
                  <a:pt x="82149" y="8510"/>
                </a:lnTo>
                <a:lnTo>
                  <a:pt x="46363" y="29505"/>
                </a:lnTo>
                <a:lnTo>
                  <a:pt x="19248" y="60589"/>
                </a:lnTo>
                <a:lnTo>
                  <a:pt x="3261" y="99305"/>
                </a:lnTo>
                <a:lnTo>
                  <a:pt x="0" y="128143"/>
                </a:lnTo>
                <a:lnTo>
                  <a:pt x="61" y="1157660"/>
                </a:lnTo>
                <a:lnTo>
                  <a:pt x="8510" y="1199661"/>
                </a:lnTo>
                <a:lnTo>
                  <a:pt x="29505" y="1235447"/>
                </a:lnTo>
                <a:lnTo>
                  <a:pt x="60589" y="1262562"/>
                </a:lnTo>
                <a:lnTo>
                  <a:pt x="99305" y="1278549"/>
                </a:lnTo>
                <a:lnTo>
                  <a:pt x="128143" y="1281811"/>
                </a:lnTo>
                <a:lnTo>
                  <a:pt x="2666021" y="1281746"/>
                </a:lnTo>
                <a:lnTo>
                  <a:pt x="2708053" y="1273273"/>
                </a:lnTo>
                <a:lnTo>
                  <a:pt x="2743846" y="1252270"/>
                </a:lnTo>
                <a:lnTo>
                  <a:pt x="2770954" y="1221191"/>
                </a:lnTo>
                <a:lnTo>
                  <a:pt x="2786931" y="1182491"/>
                </a:lnTo>
                <a:lnTo>
                  <a:pt x="2790190" y="1153668"/>
                </a:lnTo>
                <a:lnTo>
                  <a:pt x="2790125" y="124048"/>
                </a:lnTo>
                <a:lnTo>
                  <a:pt x="2781650" y="82078"/>
                </a:lnTo>
                <a:lnTo>
                  <a:pt x="2760638" y="46321"/>
                </a:lnTo>
                <a:lnTo>
                  <a:pt x="2729536" y="19230"/>
                </a:lnTo>
                <a:lnTo>
                  <a:pt x="2690789" y="3258"/>
                </a:lnTo>
                <a:lnTo>
                  <a:pt x="2661920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11" name="object 31"/>
          <p:cNvSpPr>
            <a:spLocks noChangeArrowheads="1"/>
          </p:cNvSpPr>
          <p:nvPr/>
        </p:nvSpPr>
        <p:spPr bwMode="auto">
          <a:xfrm>
            <a:off x="4987925" y="3224213"/>
            <a:ext cx="2790825" cy="1281112"/>
          </a:xfrm>
          <a:custGeom>
            <a:avLst/>
            <a:gdLst>
              <a:gd name="T0" fmla="*/ 0 w 2790190"/>
              <a:gd name="T1" fmla="*/ 0 h 1281811"/>
              <a:gd name="T2" fmla="*/ 2790190 w 2790190"/>
              <a:gd name="T3" fmla="*/ 1281811 h 1281811"/>
            </a:gdLst>
            <a:ahLst/>
            <a:cxnLst/>
            <a:rect l="T0" t="T1" r="T2" b="T3"/>
            <a:pathLst>
              <a:path w="2790190" h="1281811">
                <a:moveTo>
                  <a:pt x="0" y="128143"/>
                </a:moveTo>
                <a:lnTo>
                  <a:pt x="7202" y="85704"/>
                </a:lnTo>
                <a:lnTo>
                  <a:pt x="27171" y="49259"/>
                </a:lnTo>
                <a:lnTo>
                  <a:pt x="57450" y="21264"/>
                </a:lnTo>
                <a:lnTo>
                  <a:pt x="95581" y="4178"/>
                </a:lnTo>
                <a:lnTo>
                  <a:pt x="2661920" y="0"/>
                </a:lnTo>
                <a:lnTo>
                  <a:pt x="2676598" y="829"/>
                </a:lnTo>
                <a:lnTo>
                  <a:pt x="2717349" y="12549"/>
                </a:lnTo>
                <a:lnTo>
                  <a:pt x="2751271" y="36206"/>
                </a:lnTo>
                <a:lnTo>
                  <a:pt x="2775918" y="69347"/>
                </a:lnTo>
                <a:lnTo>
                  <a:pt x="2788844" y="109519"/>
                </a:lnTo>
                <a:lnTo>
                  <a:pt x="2790190" y="1153668"/>
                </a:lnTo>
                <a:lnTo>
                  <a:pt x="2789360" y="1168321"/>
                </a:lnTo>
                <a:lnTo>
                  <a:pt x="2777637" y="1209017"/>
                </a:lnTo>
                <a:lnTo>
                  <a:pt x="2753968" y="1242909"/>
                </a:lnTo>
                <a:lnTo>
                  <a:pt x="2720798" y="1267543"/>
                </a:lnTo>
                <a:lnTo>
                  <a:pt x="2680574" y="1280465"/>
                </a:lnTo>
                <a:lnTo>
                  <a:pt x="128143" y="1281811"/>
                </a:lnTo>
                <a:lnTo>
                  <a:pt x="113482" y="1280980"/>
                </a:lnTo>
                <a:lnTo>
                  <a:pt x="72768" y="1269249"/>
                </a:lnTo>
                <a:lnTo>
                  <a:pt x="38867" y="1245570"/>
                </a:lnTo>
                <a:lnTo>
                  <a:pt x="14236" y="1212401"/>
                </a:lnTo>
                <a:lnTo>
                  <a:pt x="1331" y="1172199"/>
                </a:lnTo>
                <a:lnTo>
                  <a:pt x="0" y="128143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12" name="object 32"/>
          <p:cNvSpPr>
            <a:spLocks noChangeArrowheads="1"/>
          </p:cNvSpPr>
          <p:nvPr/>
        </p:nvSpPr>
        <p:spPr bwMode="auto">
          <a:xfrm>
            <a:off x="5187950" y="3413125"/>
            <a:ext cx="2790825" cy="1282700"/>
          </a:xfrm>
          <a:custGeom>
            <a:avLst/>
            <a:gdLst>
              <a:gd name="T0" fmla="*/ 0 w 2790190"/>
              <a:gd name="T1" fmla="*/ 0 h 1281810"/>
              <a:gd name="T2" fmla="*/ 2790190 w 2790190"/>
              <a:gd name="T3" fmla="*/ 1281810 h 1281810"/>
            </a:gdLst>
            <a:ahLst/>
            <a:cxnLst/>
            <a:rect l="T0" t="T1" r="T2" b="T3"/>
            <a:pathLst>
              <a:path w="2790190" h="1281810">
                <a:moveTo>
                  <a:pt x="2662047" y="0"/>
                </a:moveTo>
                <a:lnTo>
                  <a:pt x="124168" y="64"/>
                </a:lnTo>
                <a:lnTo>
                  <a:pt x="82136" y="8537"/>
                </a:lnTo>
                <a:lnTo>
                  <a:pt x="46343" y="29540"/>
                </a:lnTo>
                <a:lnTo>
                  <a:pt x="19235" y="60619"/>
                </a:lnTo>
                <a:lnTo>
                  <a:pt x="3258" y="99319"/>
                </a:lnTo>
                <a:lnTo>
                  <a:pt x="0" y="128142"/>
                </a:lnTo>
                <a:lnTo>
                  <a:pt x="67" y="1157745"/>
                </a:lnTo>
                <a:lnTo>
                  <a:pt x="8566" y="1199745"/>
                </a:lnTo>
                <a:lnTo>
                  <a:pt x="29586" y="1235509"/>
                </a:lnTo>
                <a:lnTo>
                  <a:pt x="60683" y="1262593"/>
                </a:lnTo>
                <a:lnTo>
                  <a:pt x="99414" y="1278555"/>
                </a:lnTo>
                <a:lnTo>
                  <a:pt x="128270" y="1281810"/>
                </a:lnTo>
                <a:lnTo>
                  <a:pt x="2666141" y="1281746"/>
                </a:lnTo>
                <a:lnTo>
                  <a:pt x="2708111" y="1273271"/>
                </a:lnTo>
                <a:lnTo>
                  <a:pt x="2743868" y="1252259"/>
                </a:lnTo>
                <a:lnTo>
                  <a:pt x="2770959" y="1221157"/>
                </a:lnTo>
                <a:lnTo>
                  <a:pt x="2786931" y="1182410"/>
                </a:lnTo>
                <a:lnTo>
                  <a:pt x="2790190" y="1153540"/>
                </a:lnTo>
                <a:lnTo>
                  <a:pt x="2790128" y="124150"/>
                </a:lnTo>
                <a:lnTo>
                  <a:pt x="2781679" y="82149"/>
                </a:lnTo>
                <a:lnTo>
                  <a:pt x="2760684" y="46363"/>
                </a:lnTo>
                <a:lnTo>
                  <a:pt x="2729600" y="19248"/>
                </a:lnTo>
                <a:lnTo>
                  <a:pt x="2690884" y="3261"/>
                </a:lnTo>
                <a:lnTo>
                  <a:pt x="266204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13" name="object 33"/>
          <p:cNvSpPr>
            <a:spLocks noChangeArrowheads="1"/>
          </p:cNvSpPr>
          <p:nvPr/>
        </p:nvSpPr>
        <p:spPr bwMode="auto">
          <a:xfrm>
            <a:off x="5187950" y="3413125"/>
            <a:ext cx="2790825" cy="1282700"/>
          </a:xfrm>
          <a:custGeom>
            <a:avLst/>
            <a:gdLst>
              <a:gd name="T0" fmla="*/ 0 w 2790190"/>
              <a:gd name="T1" fmla="*/ 0 h 1281810"/>
              <a:gd name="T2" fmla="*/ 2790190 w 2790190"/>
              <a:gd name="T3" fmla="*/ 1281810 h 1281810"/>
            </a:gdLst>
            <a:ahLst/>
            <a:cxnLst/>
            <a:rect l="T0" t="T1" r="T2" b="T3"/>
            <a:pathLst>
              <a:path w="2790190" h="1281810">
                <a:moveTo>
                  <a:pt x="0" y="128142"/>
                </a:moveTo>
                <a:lnTo>
                  <a:pt x="7196" y="85724"/>
                </a:lnTo>
                <a:lnTo>
                  <a:pt x="27155" y="49291"/>
                </a:lnTo>
                <a:lnTo>
                  <a:pt x="57430" y="21299"/>
                </a:lnTo>
                <a:lnTo>
                  <a:pt x="95574" y="4200"/>
                </a:lnTo>
                <a:lnTo>
                  <a:pt x="2662047" y="0"/>
                </a:lnTo>
                <a:lnTo>
                  <a:pt x="2676707" y="830"/>
                </a:lnTo>
                <a:lnTo>
                  <a:pt x="2717421" y="12561"/>
                </a:lnTo>
                <a:lnTo>
                  <a:pt x="2751322" y="36240"/>
                </a:lnTo>
                <a:lnTo>
                  <a:pt x="2775953" y="69409"/>
                </a:lnTo>
                <a:lnTo>
                  <a:pt x="2788858" y="109611"/>
                </a:lnTo>
                <a:lnTo>
                  <a:pt x="2790190" y="1153540"/>
                </a:lnTo>
                <a:lnTo>
                  <a:pt x="2789360" y="1168219"/>
                </a:lnTo>
                <a:lnTo>
                  <a:pt x="2777640" y="1208970"/>
                </a:lnTo>
                <a:lnTo>
                  <a:pt x="2753983" y="1242892"/>
                </a:lnTo>
                <a:lnTo>
                  <a:pt x="2720842" y="1267539"/>
                </a:lnTo>
                <a:lnTo>
                  <a:pt x="2680670" y="1280465"/>
                </a:lnTo>
                <a:lnTo>
                  <a:pt x="128270" y="1281810"/>
                </a:lnTo>
                <a:lnTo>
                  <a:pt x="113598" y="1280981"/>
                </a:lnTo>
                <a:lnTo>
                  <a:pt x="72865" y="1269270"/>
                </a:lnTo>
                <a:lnTo>
                  <a:pt x="38952" y="1245622"/>
                </a:lnTo>
                <a:lnTo>
                  <a:pt x="14302" y="1212480"/>
                </a:lnTo>
                <a:lnTo>
                  <a:pt x="1358" y="1172287"/>
                </a:lnTo>
                <a:lnTo>
                  <a:pt x="0" y="128142"/>
                </a:lnTo>
                <a:close/>
              </a:path>
            </a:pathLst>
          </a:custGeom>
          <a:noFill/>
          <a:ln w="25400">
            <a:solidFill>
              <a:srgbClr val="4F81BC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14" name="object 34"/>
          <p:cNvSpPr txBox="1">
            <a:spLocks noChangeArrowheads="1"/>
          </p:cNvSpPr>
          <p:nvPr/>
        </p:nvSpPr>
        <p:spPr bwMode="auto">
          <a:xfrm>
            <a:off x="5549900" y="3700463"/>
            <a:ext cx="206692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200" b="1">
                <a:latin typeface="Candara" pitchFamily="34" charset="0"/>
              </a:rPr>
              <a:t>Непрограммные</a:t>
            </a:r>
            <a:endParaRPr lang="ru-RU" sz="2200">
              <a:latin typeface="Candara" pitchFamily="34" charset="0"/>
            </a:endParaRPr>
          </a:p>
          <a:p>
            <a:pPr algn="ctr">
              <a:lnSpc>
                <a:spcPts val="2425"/>
              </a:lnSpc>
            </a:pPr>
            <a:r>
              <a:rPr lang="ru-RU" sz="2200" b="1">
                <a:latin typeface="Candara" pitchFamily="34" charset="0"/>
              </a:rPr>
              <a:t>расходы:</a:t>
            </a:r>
            <a:endParaRPr lang="ru-RU" sz="2200">
              <a:latin typeface="Candara" pitchFamily="34" charset="0"/>
            </a:endParaRPr>
          </a:p>
        </p:txBody>
      </p:sp>
      <p:sp>
        <p:nvSpPr>
          <p:cNvPr id="140315" name="object 35"/>
          <p:cNvSpPr>
            <a:spLocks noChangeArrowheads="1"/>
          </p:cNvSpPr>
          <p:nvPr/>
        </p:nvSpPr>
        <p:spPr bwMode="auto">
          <a:xfrm>
            <a:off x="5538788" y="4873625"/>
            <a:ext cx="1800225" cy="1143000"/>
          </a:xfrm>
          <a:custGeom>
            <a:avLst/>
            <a:gdLst>
              <a:gd name="T0" fmla="*/ 0 w 1799844"/>
              <a:gd name="T1" fmla="*/ 0 h 1142898"/>
              <a:gd name="T2" fmla="*/ 1799844 w 1799844"/>
              <a:gd name="T3" fmla="*/ 1142898 h 1142898"/>
            </a:gdLst>
            <a:ahLst/>
            <a:cxnLst/>
            <a:rect l="T0" t="T1" r="T2" b="T3"/>
            <a:pathLst>
              <a:path w="1799844" h="1142898">
                <a:moveTo>
                  <a:pt x="1685543" y="0"/>
                </a:moveTo>
                <a:lnTo>
                  <a:pt x="103594" y="494"/>
                </a:lnTo>
                <a:lnTo>
                  <a:pt x="62897" y="12185"/>
                </a:lnTo>
                <a:lnTo>
                  <a:pt x="30009" y="37105"/>
                </a:lnTo>
                <a:lnTo>
                  <a:pt x="8016" y="72171"/>
                </a:lnTo>
                <a:lnTo>
                  <a:pt x="0" y="114299"/>
                </a:lnTo>
                <a:lnTo>
                  <a:pt x="493" y="1039306"/>
                </a:lnTo>
                <a:lnTo>
                  <a:pt x="12182" y="1080005"/>
                </a:lnTo>
                <a:lnTo>
                  <a:pt x="37102" y="1112891"/>
                </a:lnTo>
                <a:lnTo>
                  <a:pt x="72169" y="1134883"/>
                </a:lnTo>
                <a:lnTo>
                  <a:pt x="114300" y="1142898"/>
                </a:lnTo>
                <a:lnTo>
                  <a:pt x="1696239" y="1142404"/>
                </a:lnTo>
                <a:lnTo>
                  <a:pt x="1736940" y="1130718"/>
                </a:lnTo>
                <a:lnTo>
                  <a:pt x="1769831" y="1105802"/>
                </a:lnTo>
                <a:lnTo>
                  <a:pt x="1791826" y="1070739"/>
                </a:lnTo>
                <a:lnTo>
                  <a:pt x="1799843" y="1028611"/>
                </a:lnTo>
                <a:lnTo>
                  <a:pt x="1799349" y="103594"/>
                </a:lnTo>
                <a:lnTo>
                  <a:pt x="1787658" y="62897"/>
                </a:lnTo>
                <a:lnTo>
                  <a:pt x="1762738" y="30009"/>
                </a:lnTo>
                <a:lnTo>
                  <a:pt x="1727672" y="8016"/>
                </a:lnTo>
                <a:lnTo>
                  <a:pt x="1685543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16" name="object 36"/>
          <p:cNvSpPr>
            <a:spLocks noChangeArrowheads="1"/>
          </p:cNvSpPr>
          <p:nvPr/>
        </p:nvSpPr>
        <p:spPr bwMode="auto">
          <a:xfrm>
            <a:off x="5538788" y="4873625"/>
            <a:ext cx="1800225" cy="1143000"/>
          </a:xfrm>
          <a:custGeom>
            <a:avLst/>
            <a:gdLst>
              <a:gd name="T0" fmla="*/ 0 w 1799844"/>
              <a:gd name="T1" fmla="*/ 0 h 1142898"/>
              <a:gd name="T2" fmla="*/ 1799844 w 1799844"/>
              <a:gd name="T3" fmla="*/ 1142898 h 1142898"/>
            </a:gdLst>
            <a:ahLst/>
            <a:cxnLst/>
            <a:rect l="T0" t="T1" r="T2" b="T3"/>
            <a:pathLst>
              <a:path w="1799844" h="1142898">
                <a:moveTo>
                  <a:pt x="0" y="114299"/>
                </a:moveTo>
                <a:lnTo>
                  <a:pt x="8016" y="72171"/>
                </a:lnTo>
                <a:lnTo>
                  <a:pt x="30009" y="37105"/>
                </a:lnTo>
                <a:lnTo>
                  <a:pt x="62897" y="12185"/>
                </a:lnTo>
                <a:lnTo>
                  <a:pt x="103594" y="494"/>
                </a:lnTo>
                <a:lnTo>
                  <a:pt x="1685543" y="0"/>
                </a:lnTo>
                <a:lnTo>
                  <a:pt x="1700181" y="928"/>
                </a:lnTo>
                <a:lnTo>
                  <a:pt x="1740297" y="13946"/>
                </a:lnTo>
                <a:lnTo>
                  <a:pt x="1772324" y="39913"/>
                </a:lnTo>
                <a:lnTo>
                  <a:pt x="1793177" y="75747"/>
                </a:lnTo>
                <a:lnTo>
                  <a:pt x="1799843" y="1028611"/>
                </a:lnTo>
                <a:lnTo>
                  <a:pt x="1798915" y="1043248"/>
                </a:lnTo>
                <a:lnTo>
                  <a:pt x="1785895" y="1083364"/>
                </a:lnTo>
                <a:lnTo>
                  <a:pt x="1759925" y="1115387"/>
                </a:lnTo>
                <a:lnTo>
                  <a:pt x="1724089" y="1136235"/>
                </a:lnTo>
                <a:lnTo>
                  <a:pt x="114300" y="1142898"/>
                </a:lnTo>
                <a:lnTo>
                  <a:pt x="99662" y="1141969"/>
                </a:lnTo>
                <a:lnTo>
                  <a:pt x="59543" y="1128953"/>
                </a:lnTo>
                <a:lnTo>
                  <a:pt x="27516" y="1102987"/>
                </a:lnTo>
                <a:lnTo>
                  <a:pt x="6664" y="1067154"/>
                </a:lnTo>
                <a:lnTo>
                  <a:pt x="0" y="114299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17" name="object 37"/>
          <p:cNvSpPr>
            <a:spLocks noChangeArrowheads="1"/>
          </p:cNvSpPr>
          <p:nvPr/>
        </p:nvSpPr>
        <p:spPr bwMode="auto">
          <a:xfrm>
            <a:off x="5738813" y="5062538"/>
            <a:ext cx="1800225" cy="1143000"/>
          </a:xfrm>
          <a:custGeom>
            <a:avLst/>
            <a:gdLst>
              <a:gd name="T0" fmla="*/ 0 w 1799717"/>
              <a:gd name="T1" fmla="*/ 0 h 1142885"/>
              <a:gd name="T2" fmla="*/ 1799717 w 1799717"/>
              <a:gd name="T3" fmla="*/ 1142885 h 1142885"/>
            </a:gdLst>
            <a:ahLst/>
            <a:cxnLst/>
            <a:rect l="T0" t="T1" r="T2" b="T3"/>
            <a:pathLst>
              <a:path w="1799717" h="1142885">
                <a:moveTo>
                  <a:pt x="1685416" y="0"/>
                </a:moveTo>
                <a:lnTo>
                  <a:pt x="103566" y="485"/>
                </a:lnTo>
                <a:lnTo>
                  <a:pt x="62858" y="12154"/>
                </a:lnTo>
                <a:lnTo>
                  <a:pt x="29982" y="37071"/>
                </a:lnTo>
                <a:lnTo>
                  <a:pt x="8007" y="72149"/>
                </a:lnTo>
                <a:lnTo>
                  <a:pt x="0" y="114300"/>
                </a:lnTo>
                <a:lnTo>
                  <a:pt x="483" y="1039196"/>
                </a:lnTo>
                <a:lnTo>
                  <a:pt x="12125" y="1079930"/>
                </a:lnTo>
                <a:lnTo>
                  <a:pt x="36999" y="1112847"/>
                </a:lnTo>
                <a:lnTo>
                  <a:pt x="72038" y="1134861"/>
                </a:lnTo>
                <a:lnTo>
                  <a:pt x="114173" y="1142885"/>
                </a:lnTo>
                <a:lnTo>
                  <a:pt x="1696112" y="1142391"/>
                </a:lnTo>
                <a:lnTo>
                  <a:pt x="1736813" y="1130705"/>
                </a:lnTo>
                <a:lnTo>
                  <a:pt x="1769704" y="1105790"/>
                </a:lnTo>
                <a:lnTo>
                  <a:pt x="1791699" y="1070727"/>
                </a:lnTo>
                <a:lnTo>
                  <a:pt x="1799716" y="1028598"/>
                </a:lnTo>
                <a:lnTo>
                  <a:pt x="1799222" y="103594"/>
                </a:lnTo>
                <a:lnTo>
                  <a:pt x="1787531" y="62897"/>
                </a:lnTo>
                <a:lnTo>
                  <a:pt x="1762611" y="30009"/>
                </a:lnTo>
                <a:lnTo>
                  <a:pt x="1727545" y="8016"/>
                </a:lnTo>
                <a:lnTo>
                  <a:pt x="168541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18" name="object 38"/>
          <p:cNvSpPr>
            <a:spLocks noChangeArrowheads="1"/>
          </p:cNvSpPr>
          <p:nvPr/>
        </p:nvSpPr>
        <p:spPr bwMode="auto">
          <a:xfrm>
            <a:off x="5738813" y="5062538"/>
            <a:ext cx="1800225" cy="1143000"/>
          </a:xfrm>
          <a:custGeom>
            <a:avLst/>
            <a:gdLst>
              <a:gd name="T0" fmla="*/ 0 w 1799717"/>
              <a:gd name="T1" fmla="*/ 0 h 1142885"/>
              <a:gd name="T2" fmla="*/ 1799717 w 1799717"/>
              <a:gd name="T3" fmla="*/ 1142885 h 1142885"/>
            </a:gdLst>
            <a:ahLst/>
            <a:cxnLst/>
            <a:rect l="T0" t="T1" r="T2" b="T3"/>
            <a:pathLst>
              <a:path w="1799717" h="1142885">
                <a:moveTo>
                  <a:pt x="0" y="114300"/>
                </a:moveTo>
                <a:lnTo>
                  <a:pt x="8007" y="72149"/>
                </a:lnTo>
                <a:lnTo>
                  <a:pt x="29982" y="37071"/>
                </a:lnTo>
                <a:lnTo>
                  <a:pt x="62858" y="12154"/>
                </a:lnTo>
                <a:lnTo>
                  <a:pt x="103566" y="485"/>
                </a:lnTo>
                <a:lnTo>
                  <a:pt x="1685416" y="0"/>
                </a:lnTo>
                <a:lnTo>
                  <a:pt x="1700054" y="928"/>
                </a:lnTo>
                <a:lnTo>
                  <a:pt x="1740170" y="13946"/>
                </a:lnTo>
                <a:lnTo>
                  <a:pt x="1772197" y="39913"/>
                </a:lnTo>
                <a:lnTo>
                  <a:pt x="1793050" y="75747"/>
                </a:lnTo>
                <a:lnTo>
                  <a:pt x="1799716" y="1028598"/>
                </a:lnTo>
                <a:lnTo>
                  <a:pt x="1798788" y="1043236"/>
                </a:lnTo>
                <a:lnTo>
                  <a:pt x="1785768" y="1083352"/>
                </a:lnTo>
                <a:lnTo>
                  <a:pt x="1759798" y="1115374"/>
                </a:lnTo>
                <a:lnTo>
                  <a:pt x="1723962" y="1136223"/>
                </a:lnTo>
                <a:lnTo>
                  <a:pt x="114173" y="1142885"/>
                </a:lnTo>
                <a:lnTo>
                  <a:pt x="99529" y="1141956"/>
                </a:lnTo>
                <a:lnTo>
                  <a:pt x="59419" y="1128925"/>
                </a:lnTo>
                <a:lnTo>
                  <a:pt x="27427" y="1102934"/>
                </a:lnTo>
                <a:lnTo>
                  <a:pt x="6622" y="1067068"/>
                </a:lnTo>
                <a:lnTo>
                  <a:pt x="0" y="114300"/>
                </a:lnTo>
                <a:close/>
              </a:path>
            </a:pathLst>
          </a:custGeom>
          <a:noFill/>
          <a:ln w="25399">
            <a:solidFill>
              <a:srgbClr val="4F81BC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0319" name="object 39"/>
          <p:cNvSpPr txBox="1">
            <a:spLocks noChangeArrowheads="1"/>
          </p:cNvSpPr>
          <p:nvPr/>
        </p:nvSpPr>
        <p:spPr bwMode="auto">
          <a:xfrm>
            <a:off x="6011863" y="5084763"/>
            <a:ext cx="1144587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2200" b="1">
                <a:latin typeface="Candara" pitchFamily="34" charset="0"/>
              </a:rPr>
              <a:t>33 934,4 тыс. руб. 12,6%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object 2"/>
          <p:cNvSpPr>
            <a:spLocks noChangeArrowheads="1"/>
          </p:cNvSpPr>
          <p:nvPr/>
        </p:nvSpPr>
        <p:spPr bwMode="auto">
          <a:xfrm>
            <a:off x="666750" y="315913"/>
            <a:ext cx="8170863" cy="896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1314" name="object 3"/>
          <p:cNvSpPr txBox="1">
            <a:spLocks noChangeArrowheads="1"/>
          </p:cNvSpPr>
          <p:nvPr/>
        </p:nvSpPr>
        <p:spPr bwMode="auto">
          <a:xfrm>
            <a:off x="900113" y="476250"/>
            <a:ext cx="764222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349375" indent="-1338263" algn="ctr"/>
            <a:r>
              <a:rPr lang="ru-RU" sz="19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</a:t>
            </a:r>
          </a:p>
          <a:p>
            <a:pPr marL="1349375" indent="-1338263" algn="ctr"/>
            <a:r>
              <a:rPr lang="ru-RU" sz="19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Тонкинского муниципального района на 2015 -2017 годы</a:t>
            </a:r>
            <a:endParaRPr lang="ru-RU" sz="19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315" name="object 4"/>
          <p:cNvSpPr>
            <a:spLocks noChangeArrowheads="1"/>
          </p:cNvSpPr>
          <p:nvPr/>
        </p:nvSpPr>
        <p:spPr bwMode="auto">
          <a:xfrm>
            <a:off x="1187450" y="5445125"/>
            <a:ext cx="2952750" cy="792163"/>
          </a:xfrm>
          <a:custGeom>
            <a:avLst/>
            <a:gdLst>
              <a:gd name="T0" fmla="*/ 2824073 w 2952318"/>
              <a:gd name="T1" fmla="*/ 0 h 792060"/>
              <a:gd name="T2" fmla="*/ 121901 w 2952318"/>
              <a:gd name="T3" fmla="*/ 394 h 792060"/>
              <a:gd name="T4" fmla="*/ 80440 w 2952318"/>
              <a:gd name="T5" fmla="*/ 10503 h 792060"/>
              <a:gd name="T6" fmla="*/ 45291 w 2952318"/>
              <a:gd name="T7" fmla="*/ 32548 h 792060"/>
              <a:gd name="T8" fmla="*/ 18764 w 2952318"/>
              <a:gd name="T9" fmla="*/ 64214 h 792060"/>
              <a:gd name="T10" fmla="*/ 3169 w 2952318"/>
              <a:gd name="T11" fmla="*/ 103194 h 792060"/>
              <a:gd name="T12" fmla="*/ 0 w 2952318"/>
              <a:gd name="T13" fmla="*/ 132106 h 792060"/>
              <a:gd name="T14" fmla="*/ 398 w 2952318"/>
              <a:gd name="T15" fmla="*/ 671164 h 792060"/>
              <a:gd name="T16" fmla="*/ 10535 w 2952318"/>
              <a:gd name="T17" fmla="*/ 712604 h 792060"/>
              <a:gd name="T18" fmla="*/ 32599 w 2952318"/>
              <a:gd name="T19" fmla="*/ 747727 h 792060"/>
              <a:gd name="T20" fmla="*/ 64282 w 2952318"/>
              <a:gd name="T21" fmla="*/ 774241 h 792060"/>
              <a:gd name="T22" fmla="*/ 103283 w 2952318"/>
              <a:gd name="T23" fmla="*/ 789820 h 792060"/>
              <a:gd name="T24" fmla="*/ 132200 w 2952318"/>
              <a:gd name="T25" fmla="*/ 792987 h 792060"/>
              <a:gd name="T26" fmla="*/ 2834367 w 2952318"/>
              <a:gd name="T27" fmla="*/ 792593 h 792060"/>
              <a:gd name="T28" fmla="*/ 2875811 w 2952318"/>
              <a:gd name="T29" fmla="*/ 782479 h 792060"/>
              <a:gd name="T30" fmla="*/ 2910948 w 2952318"/>
              <a:gd name="T31" fmla="*/ 760419 h 792060"/>
              <a:gd name="T32" fmla="*/ 2937454 w 2952318"/>
              <a:gd name="T33" fmla="*/ 728735 h 792060"/>
              <a:gd name="T34" fmla="*/ 2953038 w 2952318"/>
              <a:gd name="T35" fmla="*/ 689738 h 792060"/>
              <a:gd name="T36" fmla="*/ 2956207 w 2952318"/>
              <a:gd name="T37" fmla="*/ 660818 h 792060"/>
              <a:gd name="T38" fmla="*/ 2955816 w 2952318"/>
              <a:gd name="T39" fmla="*/ 121869 h 792060"/>
              <a:gd name="T40" fmla="*/ 2945711 w 2952318"/>
              <a:gd name="T41" fmla="*/ 80410 h 792060"/>
              <a:gd name="T42" fmla="*/ 2923670 w 2952318"/>
              <a:gd name="T43" fmla="*/ 45273 h 792060"/>
              <a:gd name="T44" fmla="*/ 2891991 w 2952318"/>
              <a:gd name="T45" fmla="*/ 18750 h 792060"/>
              <a:gd name="T46" fmla="*/ 2852993 w 2952318"/>
              <a:gd name="T47" fmla="*/ 3168 h 792060"/>
              <a:gd name="T48" fmla="*/ 2824073 w 2952318"/>
              <a:gd name="T49" fmla="*/ 0 h 79206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952318"/>
              <a:gd name="T76" fmla="*/ 0 h 792060"/>
              <a:gd name="T77" fmla="*/ 2952318 w 2952318"/>
              <a:gd name="T78" fmla="*/ 792060 h 79206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952318" h="792060">
                <a:moveTo>
                  <a:pt x="2820365" y="0"/>
                </a:moveTo>
                <a:lnTo>
                  <a:pt x="121739" y="394"/>
                </a:lnTo>
                <a:lnTo>
                  <a:pt x="80332" y="10494"/>
                </a:lnTo>
                <a:lnTo>
                  <a:pt x="45228" y="32512"/>
                </a:lnTo>
                <a:lnTo>
                  <a:pt x="18737" y="64142"/>
                </a:lnTo>
                <a:lnTo>
                  <a:pt x="3169" y="103077"/>
                </a:lnTo>
                <a:lnTo>
                  <a:pt x="0" y="131953"/>
                </a:lnTo>
                <a:lnTo>
                  <a:pt x="398" y="670381"/>
                </a:lnTo>
                <a:lnTo>
                  <a:pt x="10517" y="711767"/>
                </a:lnTo>
                <a:lnTo>
                  <a:pt x="32554" y="746854"/>
                </a:lnTo>
                <a:lnTo>
                  <a:pt x="64201" y="773332"/>
                </a:lnTo>
                <a:lnTo>
                  <a:pt x="103148" y="788893"/>
                </a:lnTo>
                <a:lnTo>
                  <a:pt x="132029" y="792060"/>
                </a:lnTo>
                <a:lnTo>
                  <a:pt x="2830641" y="791666"/>
                </a:lnTo>
                <a:lnTo>
                  <a:pt x="2872031" y="781561"/>
                </a:lnTo>
                <a:lnTo>
                  <a:pt x="2907118" y="759528"/>
                </a:lnTo>
                <a:lnTo>
                  <a:pt x="2933593" y="727880"/>
                </a:lnTo>
                <a:lnTo>
                  <a:pt x="2949151" y="688928"/>
                </a:lnTo>
                <a:lnTo>
                  <a:pt x="2952318" y="660044"/>
                </a:lnTo>
                <a:lnTo>
                  <a:pt x="2951928" y="121725"/>
                </a:lnTo>
                <a:lnTo>
                  <a:pt x="2941841" y="80320"/>
                </a:lnTo>
                <a:lnTo>
                  <a:pt x="2919826" y="45219"/>
                </a:lnTo>
                <a:lnTo>
                  <a:pt x="2888192" y="18732"/>
                </a:lnTo>
                <a:lnTo>
                  <a:pt x="2849248" y="3168"/>
                </a:lnTo>
                <a:lnTo>
                  <a:pt x="2820365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16" name="object 5"/>
          <p:cNvSpPr>
            <a:spLocks noChangeArrowheads="1"/>
          </p:cNvSpPr>
          <p:nvPr/>
        </p:nvSpPr>
        <p:spPr bwMode="auto">
          <a:xfrm>
            <a:off x="1187450" y="5445125"/>
            <a:ext cx="2952750" cy="792163"/>
          </a:xfrm>
          <a:custGeom>
            <a:avLst/>
            <a:gdLst>
              <a:gd name="T0" fmla="*/ 0 w 2952318"/>
              <a:gd name="T1" fmla="*/ 132106 h 792060"/>
              <a:gd name="T2" fmla="*/ 7011 w 2952318"/>
              <a:gd name="T3" fmla="*/ 89537 h 792060"/>
              <a:gd name="T4" fmla="*/ 26504 w 2952318"/>
              <a:gd name="T5" fmla="*/ 52736 h 792060"/>
              <a:gd name="T6" fmla="*/ 56159 w 2952318"/>
              <a:gd name="T7" fmla="*/ 24018 h 792060"/>
              <a:gd name="T8" fmla="*/ 93674 w 2952318"/>
              <a:gd name="T9" fmla="*/ 5698 h 792060"/>
              <a:gd name="T10" fmla="*/ 2824073 w 2952318"/>
              <a:gd name="T11" fmla="*/ 0 h 792060"/>
              <a:gd name="T12" fmla="*/ 2838769 w 2952318"/>
              <a:gd name="T13" fmla="*/ 806 h 792060"/>
              <a:gd name="T14" fmla="*/ 2879689 w 2952318"/>
              <a:gd name="T15" fmla="*/ 12235 h 792060"/>
              <a:gd name="T16" fmla="*/ 2914070 w 2952318"/>
              <a:gd name="T17" fmla="*/ 35364 h 792060"/>
              <a:gd name="T18" fmla="*/ 2939584 w 2952318"/>
              <a:gd name="T19" fmla="*/ 67886 h 792060"/>
              <a:gd name="T20" fmla="*/ 2953920 w 2952318"/>
              <a:gd name="T21" fmla="*/ 107492 h 792060"/>
              <a:gd name="T22" fmla="*/ 2956207 w 2952318"/>
              <a:gd name="T23" fmla="*/ 660818 h 792060"/>
              <a:gd name="T24" fmla="*/ 2955400 w 2952318"/>
              <a:gd name="T25" fmla="*/ 675512 h 792060"/>
              <a:gd name="T26" fmla="*/ 2943977 w 2952318"/>
              <a:gd name="T27" fmla="*/ 716430 h 792060"/>
              <a:gd name="T28" fmla="*/ 2920849 w 2952318"/>
              <a:gd name="T29" fmla="*/ 750815 h 792060"/>
              <a:gd name="T30" fmla="*/ 2888339 w 2952318"/>
              <a:gd name="T31" fmla="*/ 776336 h 792060"/>
              <a:gd name="T32" fmla="*/ 2848741 w 2952318"/>
              <a:gd name="T33" fmla="*/ 790693 h 792060"/>
              <a:gd name="T34" fmla="*/ 132200 w 2952318"/>
              <a:gd name="T35" fmla="*/ 792987 h 792060"/>
              <a:gd name="T36" fmla="*/ 117507 w 2952318"/>
              <a:gd name="T37" fmla="*/ 792181 h 792060"/>
              <a:gd name="T38" fmla="*/ 76585 w 2952318"/>
              <a:gd name="T39" fmla="*/ 780757 h 792060"/>
              <a:gd name="T40" fmla="*/ 42203 w 2952318"/>
              <a:gd name="T41" fmla="*/ 757634 h 792060"/>
              <a:gd name="T42" fmla="*/ 16670 w 2952318"/>
              <a:gd name="T43" fmla="*/ 725122 h 792060"/>
              <a:gd name="T44" fmla="*/ 2304 w 2952318"/>
              <a:gd name="T45" fmla="*/ 685535 h 792060"/>
              <a:gd name="T46" fmla="*/ 0 w 2952318"/>
              <a:gd name="T47" fmla="*/ 132106 h 79206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952318"/>
              <a:gd name="T73" fmla="*/ 0 h 792060"/>
              <a:gd name="T74" fmla="*/ 2952318 w 2952318"/>
              <a:gd name="T75" fmla="*/ 792060 h 79206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952318" h="792060">
                <a:moveTo>
                  <a:pt x="0" y="131953"/>
                </a:moveTo>
                <a:lnTo>
                  <a:pt x="7002" y="89429"/>
                </a:lnTo>
                <a:lnTo>
                  <a:pt x="26468" y="52673"/>
                </a:lnTo>
                <a:lnTo>
                  <a:pt x="56087" y="23991"/>
                </a:lnTo>
                <a:lnTo>
                  <a:pt x="93548" y="5689"/>
                </a:lnTo>
                <a:lnTo>
                  <a:pt x="2820365" y="0"/>
                </a:lnTo>
                <a:lnTo>
                  <a:pt x="2835042" y="806"/>
                </a:lnTo>
                <a:lnTo>
                  <a:pt x="2875909" y="12217"/>
                </a:lnTo>
                <a:lnTo>
                  <a:pt x="2910236" y="35319"/>
                </a:lnTo>
                <a:lnTo>
                  <a:pt x="2935714" y="67805"/>
                </a:lnTo>
                <a:lnTo>
                  <a:pt x="2950033" y="107366"/>
                </a:lnTo>
                <a:lnTo>
                  <a:pt x="2952318" y="660044"/>
                </a:lnTo>
                <a:lnTo>
                  <a:pt x="2951512" y="674720"/>
                </a:lnTo>
                <a:lnTo>
                  <a:pt x="2940106" y="715593"/>
                </a:lnTo>
                <a:lnTo>
                  <a:pt x="2917014" y="749933"/>
                </a:lnTo>
                <a:lnTo>
                  <a:pt x="2884541" y="775427"/>
                </a:lnTo>
                <a:lnTo>
                  <a:pt x="2844996" y="789766"/>
                </a:lnTo>
                <a:lnTo>
                  <a:pt x="132029" y="792060"/>
                </a:lnTo>
                <a:lnTo>
                  <a:pt x="117354" y="791254"/>
                </a:lnTo>
                <a:lnTo>
                  <a:pt x="76486" y="779846"/>
                </a:lnTo>
                <a:lnTo>
                  <a:pt x="42149" y="756750"/>
                </a:lnTo>
                <a:lnTo>
                  <a:pt x="16652" y="724276"/>
                </a:lnTo>
                <a:lnTo>
                  <a:pt x="2304" y="684734"/>
                </a:lnTo>
                <a:lnTo>
                  <a:pt x="0" y="131953"/>
                </a:lnTo>
                <a:close/>
              </a:path>
            </a:pathLst>
          </a:custGeom>
          <a:noFill/>
          <a:ln w="25400">
            <a:solidFill>
              <a:srgbClr val="F79546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17" name="object 6"/>
          <p:cNvSpPr txBox="1">
            <a:spLocks noChangeArrowheads="1"/>
          </p:cNvSpPr>
          <p:nvPr/>
        </p:nvSpPr>
        <p:spPr bwMode="auto">
          <a:xfrm>
            <a:off x="1350963" y="5499100"/>
            <a:ext cx="26257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709613">
              <a:lnSpc>
                <a:spcPct val="120000"/>
              </a:lnSpc>
            </a:pPr>
            <a:r>
              <a:rPr lang="ru-RU" sz="1700" b="1">
                <a:latin typeface="Times New Roman" pitchFamily="18" charset="0"/>
                <a:cs typeface="Times New Roman" pitchFamily="18" charset="0"/>
              </a:rPr>
              <a:t>Повышение качества жизни населения</a:t>
            </a:r>
          </a:p>
        </p:txBody>
      </p:sp>
      <p:sp>
        <p:nvSpPr>
          <p:cNvPr id="141318" name="object 7"/>
          <p:cNvSpPr>
            <a:spLocks noChangeArrowheads="1"/>
          </p:cNvSpPr>
          <p:nvPr/>
        </p:nvSpPr>
        <p:spPr bwMode="auto">
          <a:xfrm>
            <a:off x="5230813" y="5445125"/>
            <a:ext cx="2941637" cy="792163"/>
          </a:xfrm>
          <a:custGeom>
            <a:avLst/>
            <a:gdLst>
              <a:gd name="T0" fmla="*/ 2806170 w 2942082"/>
              <a:gd name="T1" fmla="*/ 0 h 792060"/>
              <a:gd name="T2" fmla="*/ 121563 w 2942082"/>
              <a:gd name="T3" fmla="*/ 390 h 792060"/>
              <a:gd name="T4" fmla="*/ 80212 w 2942082"/>
              <a:gd name="T5" fmla="*/ 10486 h 792060"/>
              <a:gd name="T6" fmla="*/ 45156 w 2942082"/>
              <a:gd name="T7" fmla="*/ 32527 h 792060"/>
              <a:gd name="T8" fmla="*/ 18705 w 2942082"/>
              <a:gd name="T9" fmla="*/ 64197 h 792060"/>
              <a:gd name="T10" fmla="*/ 3168 w 2942082"/>
              <a:gd name="T11" fmla="*/ 103186 h 792060"/>
              <a:gd name="T12" fmla="*/ 0 w 2942082"/>
              <a:gd name="T13" fmla="*/ 132106 h 792060"/>
              <a:gd name="T14" fmla="*/ 393 w 2942082"/>
              <a:gd name="T15" fmla="*/ 671105 h 792060"/>
              <a:gd name="T16" fmla="*/ 10473 w 2942082"/>
              <a:gd name="T17" fmla="*/ 712563 h 792060"/>
              <a:gd name="T18" fmla="*/ 32464 w 2942082"/>
              <a:gd name="T19" fmla="*/ 747703 h 792060"/>
              <a:gd name="T20" fmla="*/ 64049 w 2942082"/>
              <a:gd name="T21" fmla="*/ 774231 h 792060"/>
              <a:gd name="T22" fmla="*/ 102932 w 2942082"/>
              <a:gd name="T23" fmla="*/ 789818 h 792060"/>
              <a:gd name="T24" fmla="*/ 131773 w 2942082"/>
              <a:gd name="T25" fmla="*/ 792987 h 792060"/>
              <a:gd name="T26" fmla="*/ 2816540 w 2942082"/>
              <a:gd name="T27" fmla="*/ 792586 h 792060"/>
              <a:gd name="T28" fmla="*/ 2857858 w 2942082"/>
              <a:gd name="T29" fmla="*/ 782450 h 792060"/>
              <a:gd name="T30" fmla="*/ 2892908 w 2942082"/>
              <a:gd name="T31" fmla="*/ 760384 h 792060"/>
              <a:gd name="T32" fmla="*/ 2919362 w 2942082"/>
              <a:gd name="T33" fmla="*/ 728706 h 792060"/>
              <a:gd name="T34" fmla="*/ 2934912 w 2942082"/>
              <a:gd name="T35" fmla="*/ 689725 h 792060"/>
              <a:gd name="T36" fmla="*/ 2938070 w 2942082"/>
              <a:gd name="T37" fmla="*/ 660818 h 792060"/>
              <a:gd name="T38" fmla="*/ 2937672 w 2942082"/>
              <a:gd name="T39" fmla="*/ 121771 h 792060"/>
              <a:gd name="T40" fmla="*/ 2927559 w 2942082"/>
              <a:gd name="T41" fmla="*/ 80342 h 792060"/>
              <a:gd name="T42" fmla="*/ 2905540 w 2942082"/>
              <a:gd name="T43" fmla="*/ 45233 h 792060"/>
              <a:gd name="T44" fmla="*/ 2873911 w 2942082"/>
              <a:gd name="T45" fmla="*/ 18733 h 792060"/>
              <a:gd name="T46" fmla="*/ 2835009 w 2942082"/>
              <a:gd name="T47" fmla="*/ 3165 h 792060"/>
              <a:gd name="T48" fmla="*/ 2806170 w 2942082"/>
              <a:gd name="T49" fmla="*/ 0 h 79206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942082"/>
              <a:gd name="T76" fmla="*/ 0 h 792060"/>
              <a:gd name="T77" fmla="*/ 2942082 w 2942082"/>
              <a:gd name="T78" fmla="*/ 792060 h 79206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942082" h="792060">
                <a:moveTo>
                  <a:pt x="2810002" y="0"/>
                </a:moveTo>
                <a:lnTo>
                  <a:pt x="121725" y="390"/>
                </a:lnTo>
                <a:lnTo>
                  <a:pt x="80320" y="10477"/>
                </a:lnTo>
                <a:lnTo>
                  <a:pt x="45219" y="32491"/>
                </a:lnTo>
                <a:lnTo>
                  <a:pt x="18732" y="64125"/>
                </a:lnTo>
                <a:lnTo>
                  <a:pt x="3168" y="103069"/>
                </a:lnTo>
                <a:lnTo>
                  <a:pt x="0" y="131953"/>
                </a:lnTo>
                <a:lnTo>
                  <a:pt x="393" y="670322"/>
                </a:lnTo>
                <a:lnTo>
                  <a:pt x="10491" y="711726"/>
                </a:lnTo>
                <a:lnTo>
                  <a:pt x="32509" y="746830"/>
                </a:lnTo>
                <a:lnTo>
                  <a:pt x="64139" y="773322"/>
                </a:lnTo>
                <a:lnTo>
                  <a:pt x="103076" y="788891"/>
                </a:lnTo>
                <a:lnTo>
                  <a:pt x="131953" y="792060"/>
                </a:lnTo>
                <a:lnTo>
                  <a:pt x="2820377" y="791659"/>
                </a:lnTo>
                <a:lnTo>
                  <a:pt x="2861756" y="781532"/>
                </a:lnTo>
                <a:lnTo>
                  <a:pt x="2896850" y="759493"/>
                </a:lnTo>
                <a:lnTo>
                  <a:pt x="2923340" y="727851"/>
                </a:lnTo>
                <a:lnTo>
                  <a:pt x="2938911" y="688915"/>
                </a:lnTo>
                <a:lnTo>
                  <a:pt x="2942082" y="660044"/>
                </a:lnTo>
                <a:lnTo>
                  <a:pt x="2941683" y="121627"/>
                </a:lnTo>
                <a:lnTo>
                  <a:pt x="2931555" y="80252"/>
                </a:lnTo>
                <a:lnTo>
                  <a:pt x="2909500" y="45179"/>
                </a:lnTo>
                <a:lnTo>
                  <a:pt x="2877835" y="18715"/>
                </a:lnTo>
                <a:lnTo>
                  <a:pt x="2838878" y="3165"/>
                </a:lnTo>
                <a:lnTo>
                  <a:pt x="2810002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19" name="object 8"/>
          <p:cNvSpPr>
            <a:spLocks noChangeArrowheads="1"/>
          </p:cNvSpPr>
          <p:nvPr/>
        </p:nvSpPr>
        <p:spPr bwMode="auto">
          <a:xfrm>
            <a:off x="5230813" y="5445125"/>
            <a:ext cx="2941637" cy="792163"/>
          </a:xfrm>
          <a:custGeom>
            <a:avLst/>
            <a:gdLst>
              <a:gd name="T0" fmla="*/ 0 w 2942082"/>
              <a:gd name="T1" fmla="*/ 132106 h 792060"/>
              <a:gd name="T2" fmla="*/ 6991 w 2942082"/>
              <a:gd name="T3" fmla="*/ 89526 h 792060"/>
              <a:gd name="T4" fmla="*/ 26426 w 2942082"/>
              <a:gd name="T5" fmla="*/ 52717 h 792060"/>
              <a:gd name="T6" fmla="*/ 56004 w 2942082"/>
              <a:gd name="T7" fmla="*/ 23997 h 792060"/>
              <a:gd name="T8" fmla="*/ 93409 w 2942082"/>
              <a:gd name="T9" fmla="*/ 5684 h 792060"/>
              <a:gd name="T10" fmla="*/ 2806170 w 2942082"/>
              <a:gd name="T11" fmla="*/ 0 h 792060"/>
              <a:gd name="T12" fmla="*/ 2820821 w 2942082"/>
              <a:gd name="T13" fmla="*/ 805 h 792060"/>
              <a:gd name="T14" fmla="*/ 2861639 w 2942082"/>
              <a:gd name="T15" fmla="*/ 12223 h 792060"/>
              <a:gd name="T16" fmla="*/ 2895952 w 2942082"/>
              <a:gd name="T17" fmla="*/ 35333 h 792060"/>
              <a:gd name="T18" fmla="*/ 2921436 w 2942082"/>
              <a:gd name="T19" fmla="*/ 67828 h 792060"/>
              <a:gd name="T20" fmla="*/ 2935774 w 2942082"/>
              <a:gd name="T21" fmla="*/ 107403 h 792060"/>
              <a:gd name="T22" fmla="*/ 2938070 w 2942082"/>
              <a:gd name="T23" fmla="*/ 660818 h 792060"/>
              <a:gd name="T24" fmla="*/ 2937266 w 2942082"/>
              <a:gd name="T25" fmla="*/ 675506 h 792060"/>
              <a:gd name="T26" fmla="*/ 2925863 w 2942082"/>
              <a:gd name="T27" fmla="*/ 716406 h 792060"/>
              <a:gd name="T28" fmla="*/ 2902791 w 2942082"/>
              <a:gd name="T29" fmla="*/ 750781 h 792060"/>
              <a:gd name="T30" fmla="*/ 2870352 w 2942082"/>
              <a:gd name="T31" fmla="*/ 776304 h 792060"/>
              <a:gd name="T32" fmla="*/ 2830864 w 2942082"/>
              <a:gd name="T33" fmla="*/ 790676 h 792060"/>
              <a:gd name="T34" fmla="*/ 131773 w 2942082"/>
              <a:gd name="T35" fmla="*/ 792987 h 792060"/>
              <a:gd name="T36" fmla="*/ 117117 w 2942082"/>
              <a:gd name="T37" fmla="*/ 792181 h 792060"/>
              <a:gd name="T38" fmla="*/ 76312 w 2942082"/>
              <a:gd name="T39" fmla="*/ 780751 h 792060"/>
              <a:gd name="T40" fmla="*/ 42044 w 2942082"/>
              <a:gd name="T41" fmla="*/ 757615 h 792060"/>
              <a:gd name="T42" fmla="*/ 16593 w 2942082"/>
              <a:gd name="T43" fmla="*/ 725087 h 792060"/>
              <a:gd name="T44" fmla="*/ 2292 w 2942082"/>
              <a:gd name="T45" fmla="*/ 685482 h 792060"/>
              <a:gd name="T46" fmla="*/ 0 w 2942082"/>
              <a:gd name="T47" fmla="*/ 132106 h 79206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942082"/>
              <a:gd name="T73" fmla="*/ 0 h 792060"/>
              <a:gd name="T74" fmla="*/ 2942082 w 2942082"/>
              <a:gd name="T75" fmla="*/ 792060 h 79206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942082" h="792060">
                <a:moveTo>
                  <a:pt x="0" y="131953"/>
                </a:moveTo>
                <a:lnTo>
                  <a:pt x="7000" y="89418"/>
                </a:lnTo>
                <a:lnTo>
                  <a:pt x="26462" y="52654"/>
                </a:lnTo>
                <a:lnTo>
                  <a:pt x="56076" y="23970"/>
                </a:lnTo>
                <a:lnTo>
                  <a:pt x="93535" y="5675"/>
                </a:lnTo>
                <a:lnTo>
                  <a:pt x="2810002" y="0"/>
                </a:lnTo>
                <a:lnTo>
                  <a:pt x="2824673" y="805"/>
                </a:lnTo>
                <a:lnTo>
                  <a:pt x="2865545" y="12205"/>
                </a:lnTo>
                <a:lnTo>
                  <a:pt x="2899898" y="35288"/>
                </a:lnTo>
                <a:lnTo>
                  <a:pt x="2925414" y="67747"/>
                </a:lnTo>
                <a:lnTo>
                  <a:pt x="2939776" y="107277"/>
                </a:lnTo>
                <a:lnTo>
                  <a:pt x="2942082" y="660044"/>
                </a:lnTo>
                <a:lnTo>
                  <a:pt x="2941275" y="674714"/>
                </a:lnTo>
                <a:lnTo>
                  <a:pt x="2929858" y="715569"/>
                </a:lnTo>
                <a:lnTo>
                  <a:pt x="2906750" y="749899"/>
                </a:lnTo>
                <a:lnTo>
                  <a:pt x="2874267" y="775395"/>
                </a:lnTo>
                <a:lnTo>
                  <a:pt x="2834725" y="789749"/>
                </a:lnTo>
                <a:lnTo>
                  <a:pt x="131953" y="792060"/>
                </a:lnTo>
                <a:lnTo>
                  <a:pt x="117279" y="791254"/>
                </a:lnTo>
                <a:lnTo>
                  <a:pt x="76420" y="779840"/>
                </a:lnTo>
                <a:lnTo>
                  <a:pt x="42098" y="756731"/>
                </a:lnTo>
                <a:lnTo>
                  <a:pt x="16620" y="724241"/>
                </a:lnTo>
                <a:lnTo>
                  <a:pt x="2292" y="684681"/>
                </a:lnTo>
                <a:lnTo>
                  <a:pt x="0" y="131953"/>
                </a:lnTo>
                <a:close/>
              </a:path>
            </a:pathLst>
          </a:custGeom>
          <a:noFill/>
          <a:ln w="25400">
            <a:solidFill>
              <a:srgbClr val="4F81BC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20" name="object 9"/>
          <p:cNvSpPr txBox="1">
            <a:spLocks noChangeArrowheads="1"/>
          </p:cNvSpPr>
          <p:nvPr/>
        </p:nvSpPr>
        <p:spPr bwMode="auto">
          <a:xfrm>
            <a:off x="5511800" y="5561013"/>
            <a:ext cx="2379663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52413" indent="-241300"/>
            <a:r>
              <a:rPr lang="ru-RU" b="1">
                <a:latin typeface="Times New Roman" pitchFamily="18" charset="0"/>
                <a:cs typeface="Times New Roman" pitchFamily="18" charset="0"/>
              </a:rPr>
              <a:t>Поэтапное повышение заработной платы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321" name="object 10"/>
          <p:cNvSpPr>
            <a:spLocks noChangeArrowheads="1"/>
          </p:cNvSpPr>
          <p:nvPr/>
        </p:nvSpPr>
        <p:spPr bwMode="auto">
          <a:xfrm>
            <a:off x="1331913" y="1412875"/>
            <a:ext cx="3384550" cy="647700"/>
          </a:xfrm>
          <a:custGeom>
            <a:avLst/>
            <a:gdLst>
              <a:gd name="T0" fmla="*/ 3277604 w 3384420"/>
              <a:gd name="T1" fmla="*/ 0 h 648080"/>
              <a:gd name="T2" fmla="*/ 107591 w 3384420"/>
              <a:gd name="T3" fmla="*/ 1 h 648080"/>
              <a:gd name="T4" fmla="*/ 65696 w 3384420"/>
              <a:gd name="T5" fmla="*/ 8591 h 648080"/>
              <a:gd name="T6" fmla="*/ 31492 w 3384420"/>
              <a:gd name="T7" fmla="*/ 31654 h 648080"/>
              <a:gd name="T8" fmla="*/ 8444 w 3384420"/>
              <a:gd name="T9" fmla="*/ 65769 h 648080"/>
              <a:gd name="T10" fmla="*/ 26 w 3384420"/>
              <a:gd name="T11" fmla="*/ 107094 h 648080"/>
              <a:gd name="T12" fmla="*/ 0 w 3384420"/>
              <a:gd name="T13" fmla="*/ 537677 h 648080"/>
              <a:gd name="T14" fmla="*/ 1048 w 3384420"/>
              <a:gd name="T15" fmla="*/ 552206 h 648080"/>
              <a:gd name="T16" fmla="*/ 14927 w 3384420"/>
              <a:gd name="T17" fmla="*/ 591699 h 648080"/>
              <a:gd name="T18" fmla="*/ 42210 w 3384420"/>
              <a:gd name="T19" fmla="*/ 622390 h 648080"/>
              <a:gd name="T20" fmla="*/ 79451 w 3384420"/>
              <a:gd name="T21" fmla="*/ 640850 h 648080"/>
              <a:gd name="T22" fmla="*/ 108111 w 3384420"/>
              <a:gd name="T23" fmla="*/ 644668 h 648080"/>
              <a:gd name="T24" fmla="*/ 3278018 w 3384420"/>
              <a:gd name="T25" fmla="*/ 644668 h 648080"/>
              <a:gd name="T26" fmla="*/ 3319886 w 3384420"/>
              <a:gd name="T27" fmla="*/ 636106 h 648080"/>
              <a:gd name="T28" fmla="*/ 3354071 w 3384420"/>
              <a:gd name="T29" fmla="*/ 613045 h 648080"/>
              <a:gd name="T30" fmla="*/ 3377138 w 3384420"/>
              <a:gd name="T31" fmla="*/ 578918 h 648080"/>
              <a:gd name="T32" fmla="*/ 3385556 w 3384420"/>
              <a:gd name="T33" fmla="*/ 537677 h 648080"/>
              <a:gd name="T34" fmla="*/ 3385590 w 3384420"/>
              <a:gd name="T35" fmla="*/ 107094 h 648080"/>
              <a:gd name="T36" fmla="*/ 3384554 w 3384420"/>
              <a:gd name="T37" fmla="*/ 92556 h 648080"/>
              <a:gd name="T38" fmla="*/ 3370693 w 3384420"/>
              <a:gd name="T39" fmla="*/ 53026 h 648080"/>
              <a:gd name="T40" fmla="*/ 3343436 w 3384420"/>
              <a:gd name="T41" fmla="*/ 22303 h 648080"/>
              <a:gd name="T42" fmla="*/ 3306221 w 3384420"/>
              <a:gd name="T43" fmla="*/ 3825 h 648080"/>
              <a:gd name="T44" fmla="*/ 3277604 w 3384420"/>
              <a:gd name="T45" fmla="*/ 0 h 64808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384420"/>
              <a:gd name="T70" fmla="*/ 0 h 648080"/>
              <a:gd name="T71" fmla="*/ 3384420 w 3384420"/>
              <a:gd name="T72" fmla="*/ 648080 h 64808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384420" h="648080">
                <a:moveTo>
                  <a:pt x="3276471" y="0"/>
                </a:moveTo>
                <a:lnTo>
                  <a:pt x="107555" y="1"/>
                </a:lnTo>
                <a:lnTo>
                  <a:pt x="65669" y="8636"/>
                </a:lnTo>
                <a:lnTo>
                  <a:pt x="31483" y="31825"/>
                </a:lnTo>
                <a:lnTo>
                  <a:pt x="8444" y="66120"/>
                </a:lnTo>
                <a:lnTo>
                  <a:pt x="26" y="107661"/>
                </a:lnTo>
                <a:lnTo>
                  <a:pt x="0" y="540523"/>
                </a:lnTo>
                <a:lnTo>
                  <a:pt x="1048" y="555128"/>
                </a:lnTo>
                <a:lnTo>
                  <a:pt x="14918" y="594831"/>
                </a:lnTo>
                <a:lnTo>
                  <a:pt x="42192" y="625684"/>
                </a:lnTo>
                <a:lnTo>
                  <a:pt x="79424" y="644242"/>
                </a:lnTo>
                <a:lnTo>
                  <a:pt x="108075" y="648080"/>
                </a:lnTo>
                <a:lnTo>
                  <a:pt x="3276885" y="648080"/>
                </a:lnTo>
                <a:lnTo>
                  <a:pt x="3318736" y="639473"/>
                </a:lnTo>
                <a:lnTo>
                  <a:pt x="3352918" y="616290"/>
                </a:lnTo>
                <a:lnTo>
                  <a:pt x="3375968" y="581982"/>
                </a:lnTo>
                <a:lnTo>
                  <a:pt x="3384386" y="540523"/>
                </a:lnTo>
                <a:lnTo>
                  <a:pt x="3384420" y="107661"/>
                </a:lnTo>
                <a:lnTo>
                  <a:pt x="3383384" y="93044"/>
                </a:lnTo>
                <a:lnTo>
                  <a:pt x="3369540" y="53305"/>
                </a:lnTo>
                <a:lnTo>
                  <a:pt x="3342285" y="22420"/>
                </a:lnTo>
                <a:lnTo>
                  <a:pt x="3305086" y="3843"/>
                </a:lnTo>
                <a:lnTo>
                  <a:pt x="3276471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22" name="object 11"/>
          <p:cNvSpPr>
            <a:spLocks noChangeArrowheads="1"/>
          </p:cNvSpPr>
          <p:nvPr/>
        </p:nvSpPr>
        <p:spPr bwMode="auto">
          <a:xfrm>
            <a:off x="1331913" y="1412875"/>
            <a:ext cx="3384550" cy="647700"/>
          </a:xfrm>
          <a:custGeom>
            <a:avLst/>
            <a:gdLst>
              <a:gd name="T0" fmla="*/ 0 w 3384423"/>
              <a:gd name="T1" fmla="*/ 107509 h 648080"/>
              <a:gd name="T2" fmla="*/ 8445 w 3384423"/>
              <a:gd name="T3" fmla="*/ 65769 h 648080"/>
              <a:gd name="T4" fmla="*/ 31493 w 3384423"/>
              <a:gd name="T5" fmla="*/ 31654 h 648080"/>
              <a:gd name="T6" fmla="*/ 65688 w 3384423"/>
              <a:gd name="T7" fmla="*/ 8591 h 648080"/>
              <a:gd name="T8" fmla="*/ 107593 w 3384423"/>
              <a:gd name="T9" fmla="*/ 1 h 648080"/>
              <a:gd name="T10" fmla="*/ 3277588 w 3384423"/>
              <a:gd name="T11" fmla="*/ 0 h 648080"/>
              <a:gd name="T12" fmla="*/ 3292193 w 3384423"/>
              <a:gd name="T13" fmla="*/ 973 h 648080"/>
              <a:gd name="T14" fmla="*/ 3331954 w 3384423"/>
              <a:gd name="T15" fmla="*/ 14609 h 648080"/>
              <a:gd name="T16" fmla="*/ 3362909 w 3384423"/>
              <a:gd name="T17" fmla="*/ 41637 h 648080"/>
              <a:gd name="T18" fmla="*/ 3381626 w 3384423"/>
              <a:gd name="T19" fmla="*/ 78613 h 648080"/>
              <a:gd name="T20" fmla="*/ 3385574 w 3384423"/>
              <a:gd name="T21" fmla="*/ 537161 h 648080"/>
              <a:gd name="T22" fmla="*/ 3384592 w 3384423"/>
              <a:gd name="T23" fmla="*/ 551716 h 648080"/>
              <a:gd name="T24" fmla="*/ 3370871 w 3384423"/>
              <a:gd name="T25" fmla="*/ 591311 h 648080"/>
              <a:gd name="T26" fmla="*/ 3343724 w 3384423"/>
              <a:gd name="T27" fmla="*/ 622132 h 648080"/>
              <a:gd name="T28" fmla="*/ 3306585 w 3384423"/>
              <a:gd name="T29" fmla="*/ 640741 h 648080"/>
              <a:gd name="T30" fmla="*/ 108113 w 3384423"/>
              <a:gd name="T31" fmla="*/ 644668 h 648080"/>
              <a:gd name="T32" fmla="*/ 93489 w 3384423"/>
              <a:gd name="T33" fmla="*/ 643693 h 648080"/>
              <a:gd name="T34" fmla="*/ 53685 w 3384423"/>
              <a:gd name="T35" fmla="*/ 630072 h 648080"/>
              <a:gd name="T36" fmla="*/ 22700 w 3384423"/>
              <a:gd name="T37" fmla="*/ 603078 h 648080"/>
              <a:gd name="T38" fmla="*/ 3970 w 3384423"/>
              <a:gd name="T39" fmla="*/ 566137 h 648080"/>
              <a:gd name="T40" fmla="*/ 0 w 3384423"/>
              <a:gd name="T41" fmla="*/ 107509 h 6480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384423"/>
              <a:gd name="T64" fmla="*/ 0 h 648080"/>
              <a:gd name="T65" fmla="*/ 3384423 w 3384423"/>
              <a:gd name="T66" fmla="*/ 648080 h 64808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384423" h="648080">
                <a:moveTo>
                  <a:pt x="0" y="108076"/>
                </a:moveTo>
                <a:lnTo>
                  <a:pt x="8445" y="66120"/>
                </a:lnTo>
                <a:lnTo>
                  <a:pt x="31484" y="31825"/>
                </a:lnTo>
                <a:lnTo>
                  <a:pt x="65670" y="8636"/>
                </a:lnTo>
                <a:lnTo>
                  <a:pt x="107557" y="1"/>
                </a:lnTo>
                <a:lnTo>
                  <a:pt x="3276473" y="0"/>
                </a:lnTo>
                <a:lnTo>
                  <a:pt x="3291076" y="982"/>
                </a:lnTo>
                <a:lnTo>
                  <a:pt x="3330821" y="14690"/>
                </a:lnTo>
                <a:lnTo>
                  <a:pt x="3361775" y="41856"/>
                </a:lnTo>
                <a:lnTo>
                  <a:pt x="3380475" y="79027"/>
                </a:lnTo>
                <a:lnTo>
                  <a:pt x="3384423" y="540003"/>
                </a:lnTo>
                <a:lnTo>
                  <a:pt x="3383440" y="554636"/>
                </a:lnTo>
                <a:lnTo>
                  <a:pt x="3369737" y="594441"/>
                </a:lnTo>
                <a:lnTo>
                  <a:pt x="3342591" y="625424"/>
                </a:lnTo>
                <a:lnTo>
                  <a:pt x="3305468" y="644132"/>
                </a:lnTo>
                <a:lnTo>
                  <a:pt x="108077" y="648080"/>
                </a:lnTo>
                <a:lnTo>
                  <a:pt x="93453" y="647100"/>
                </a:lnTo>
                <a:lnTo>
                  <a:pt x="53667" y="633407"/>
                </a:lnTo>
                <a:lnTo>
                  <a:pt x="22691" y="606269"/>
                </a:lnTo>
                <a:lnTo>
                  <a:pt x="3970" y="569133"/>
                </a:lnTo>
                <a:lnTo>
                  <a:pt x="0" y="108076"/>
                </a:lnTo>
                <a:close/>
              </a:path>
            </a:pathLst>
          </a:custGeom>
          <a:noFill/>
          <a:ln w="25400">
            <a:solidFill>
              <a:srgbClr val="F79546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2" name="object 12"/>
          <p:cNvSpPr txBox="1"/>
          <p:nvPr/>
        </p:nvSpPr>
        <p:spPr>
          <a:xfrm>
            <a:off x="1441450" y="1527175"/>
            <a:ext cx="2878138" cy="4445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35" dirty="0">
                <a:latin typeface="Times New Roman"/>
                <a:cs typeface="Times New Roman"/>
              </a:rPr>
              <a:t>о</a:t>
            </a:r>
            <a:r>
              <a:rPr sz="1400" b="1" dirty="0">
                <a:latin typeface="Times New Roman"/>
                <a:cs typeface="Times New Roman"/>
              </a:rPr>
              <a:t>хра</a:t>
            </a:r>
            <a:r>
              <a:rPr sz="1400" b="1" spc="-5" dirty="0">
                <a:latin typeface="Times New Roman"/>
                <a:cs typeface="Times New Roman"/>
              </a:rPr>
              <a:t>н</a:t>
            </a:r>
            <a:r>
              <a:rPr sz="1400" b="1" dirty="0">
                <a:latin typeface="Times New Roman"/>
                <a:cs typeface="Times New Roman"/>
              </a:rPr>
              <a:t>ен</a:t>
            </a:r>
            <a:r>
              <a:rPr sz="1400" b="1" spc="-10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е и разв</a:t>
            </a:r>
            <a:r>
              <a:rPr sz="1400" b="1" spc="-10" dirty="0">
                <a:latin typeface="Times New Roman"/>
                <a:cs typeface="Times New Roman"/>
              </a:rPr>
              <a:t>и</a:t>
            </a:r>
            <a:r>
              <a:rPr sz="1400" b="1" spc="5" dirty="0">
                <a:latin typeface="Times New Roman"/>
                <a:cs typeface="Times New Roman"/>
              </a:rPr>
              <a:t>т</a:t>
            </a:r>
            <a:r>
              <a:rPr sz="1400" b="1" spc="-5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е</a:t>
            </a:r>
            <a:r>
              <a:rPr sz="1400" b="1" spc="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</a:t>
            </a:r>
            <a:r>
              <a:rPr sz="1400" b="1" spc="15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ло</a:t>
            </a:r>
            <a:r>
              <a:rPr sz="1400" b="1" spc="-40" dirty="0">
                <a:latin typeface="Times New Roman"/>
                <a:cs typeface="Times New Roman"/>
              </a:rPr>
              <a:t>г</a:t>
            </a:r>
            <a:r>
              <a:rPr sz="1400" b="1" spc="-30" dirty="0">
                <a:latin typeface="Times New Roman"/>
                <a:cs typeface="Times New Roman"/>
              </a:rPr>
              <a:t>о</a:t>
            </a:r>
            <a:r>
              <a:rPr sz="1400" b="1" spc="-15" dirty="0">
                <a:latin typeface="Times New Roman"/>
                <a:cs typeface="Times New Roman"/>
              </a:rPr>
              <a:t>в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b="1" spc="-40" dirty="0">
                <a:latin typeface="Times New Roman"/>
                <a:cs typeface="Times New Roman"/>
              </a:rPr>
              <a:t>г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fontAlgn="auto">
              <a:spcBef>
                <a:spcPts val="50"/>
              </a:spcBef>
              <a:spcAft>
                <a:spcPts val="0"/>
              </a:spcAft>
              <a:defRPr/>
            </a:pPr>
            <a:r>
              <a:rPr sz="1400" b="1" spc="-10" dirty="0">
                <a:latin typeface="Times New Roman"/>
                <a:cs typeface="Times New Roman"/>
              </a:rPr>
              <a:t>п</a:t>
            </a:r>
            <a:r>
              <a:rPr sz="1400" b="1" spc="-20" dirty="0">
                <a:latin typeface="Times New Roman"/>
                <a:cs typeface="Times New Roman"/>
              </a:rPr>
              <a:t>о</a:t>
            </a:r>
            <a:r>
              <a:rPr sz="1400" b="1" dirty="0">
                <a:latin typeface="Times New Roman"/>
                <a:cs typeface="Times New Roman"/>
              </a:rPr>
              <a:t>те</a:t>
            </a:r>
            <a:r>
              <a:rPr sz="1400" b="1" spc="-10" dirty="0">
                <a:latin typeface="Times New Roman"/>
                <a:cs typeface="Times New Roman"/>
              </a:rPr>
              <a:t>нци</a:t>
            </a:r>
            <a:r>
              <a:rPr sz="1400" b="1" spc="15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ла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н</a:t>
            </a:r>
            <a:r>
              <a:rPr sz="1400" b="1" dirty="0">
                <a:latin typeface="Times New Roman"/>
                <a:cs typeface="Times New Roman"/>
              </a:rPr>
              <a:t>а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тер</a:t>
            </a:r>
            <a:r>
              <a:rPr sz="1400" b="1" spc="-5" dirty="0">
                <a:latin typeface="Times New Roman"/>
                <a:cs typeface="Times New Roman"/>
              </a:rPr>
              <a:t>р</a:t>
            </a:r>
            <a:r>
              <a:rPr sz="1400" b="1" spc="-10" dirty="0">
                <a:latin typeface="Times New Roman"/>
                <a:cs typeface="Times New Roman"/>
              </a:rPr>
              <a:t>и</a:t>
            </a:r>
            <a:r>
              <a:rPr sz="1400" b="1" spc="-20" dirty="0">
                <a:latin typeface="Times New Roman"/>
                <a:cs typeface="Times New Roman"/>
              </a:rPr>
              <a:t>т</a:t>
            </a:r>
            <a:r>
              <a:rPr sz="1400" b="1" dirty="0">
                <a:latin typeface="Times New Roman"/>
                <a:cs typeface="Times New Roman"/>
              </a:rPr>
              <a:t>ор</a:t>
            </a:r>
            <a:r>
              <a:rPr sz="1400" b="1" spc="-10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b="1" spc="-35" dirty="0">
                <a:latin typeface="Times New Roman"/>
                <a:cs typeface="Times New Roman"/>
              </a:rPr>
              <a:t>б</a:t>
            </a:r>
            <a:r>
              <a:rPr sz="1400" b="1" dirty="0">
                <a:latin typeface="Times New Roman"/>
                <a:cs typeface="Times New Roman"/>
              </a:rPr>
              <a:t>л</a:t>
            </a:r>
            <a:r>
              <a:rPr sz="1400" b="1" spc="5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сти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1324" name="object 13"/>
          <p:cNvSpPr>
            <a:spLocks noChangeArrowheads="1"/>
          </p:cNvSpPr>
          <p:nvPr/>
        </p:nvSpPr>
        <p:spPr bwMode="auto">
          <a:xfrm>
            <a:off x="1344613" y="2205038"/>
            <a:ext cx="3886200" cy="647700"/>
          </a:xfrm>
          <a:custGeom>
            <a:avLst/>
            <a:gdLst>
              <a:gd name="T0" fmla="*/ 3778140 w 3886198"/>
              <a:gd name="T1" fmla="*/ 0 h 647953"/>
              <a:gd name="T2" fmla="*/ 107639 w 3886198"/>
              <a:gd name="T3" fmla="*/ 0 h 647953"/>
              <a:gd name="T4" fmla="*/ 65699 w 3886198"/>
              <a:gd name="T5" fmla="*/ 8531 h 647953"/>
              <a:gd name="T6" fmla="*/ 31489 w 3886198"/>
              <a:gd name="T7" fmla="*/ 31584 h 647953"/>
              <a:gd name="T8" fmla="*/ 8444 w 3886198"/>
              <a:gd name="T9" fmla="*/ 65734 h 647953"/>
              <a:gd name="T10" fmla="*/ 27 w 3886198"/>
              <a:gd name="T11" fmla="*/ 107156 h 647953"/>
              <a:gd name="T12" fmla="*/ 0 w 3886198"/>
              <a:gd name="T13" fmla="*/ 538417 h 647953"/>
              <a:gd name="T14" fmla="*/ 1021 w 3886198"/>
              <a:gd name="T15" fmla="*/ 552967 h 647953"/>
              <a:gd name="T16" fmla="*/ 14819 w 3886198"/>
              <a:gd name="T17" fmla="*/ 592542 h 647953"/>
              <a:gd name="T18" fmla="*/ 42049 w 3886198"/>
              <a:gd name="T19" fmla="*/ 623322 h 647953"/>
              <a:gd name="T20" fmla="*/ 79275 w 3886198"/>
              <a:gd name="T21" fmla="*/ 641848 h 647953"/>
              <a:gd name="T22" fmla="*/ 107949 w 3886198"/>
              <a:gd name="T23" fmla="*/ 645679 h 647953"/>
              <a:gd name="T24" fmla="*/ 3778554 w 3886198"/>
              <a:gd name="T25" fmla="*/ 645679 h 647953"/>
              <a:gd name="T26" fmla="*/ 3820478 w 3886198"/>
              <a:gd name="T27" fmla="*/ 637105 h 647953"/>
              <a:gd name="T28" fmla="*/ 3854698 w 3886198"/>
              <a:gd name="T29" fmla="*/ 614018 h 647953"/>
              <a:gd name="T30" fmla="*/ 3877762 w 3886198"/>
              <a:gd name="T31" fmla="*/ 579867 h 647953"/>
              <a:gd name="T32" fmla="*/ 3886196 w 3886198"/>
              <a:gd name="T33" fmla="*/ 538417 h 647953"/>
              <a:gd name="T34" fmla="*/ 3886216 w 3886198"/>
              <a:gd name="T35" fmla="*/ 107156 h 647953"/>
              <a:gd name="T36" fmla="*/ 3885180 w 3886198"/>
              <a:gd name="T37" fmla="*/ 92596 h 647953"/>
              <a:gd name="T38" fmla="*/ 3871330 w 3886198"/>
              <a:gd name="T39" fmla="*/ 53022 h 647953"/>
              <a:gd name="T40" fmla="*/ 3844056 w 3886198"/>
              <a:gd name="T41" fmla="*/ 22292 h 647953"/>
              <a:gd name="T42" fmla="*/ 3806808 w 3886198"/>
              <a:gd name="T43" fmla="*/ 3824 h 647953"/>
              <a:gd name="T44" fmla="*/ 3778140 w 3886198"/>
              <a:gd name="T45" fmla="*/ 0 h 647953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886198"/>
              <a:gd name="T70" fmla="*/ 0 h 647953"/>
              <a:gd name="T71" fmla="*/ 3886198 w 3886198"/>
              <a:gd name="T72" fmla="*/ 647953 h 647953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886198" h="647953">
                <a:moveTo>
                  <a:pt x="3778122" y="0"/>
                </a:moveTo>
                <a:lnTo>
                  <a:pt x="107639" y="0"/>
                </a:lnTo>
                <a:lnTo>
                  <a:pt x="65699" y="8558"/>
                </a:lnTo>
                <a:lnTo>
                  <a:pt x="31489" y="31692"/>
                </a:lnTo>
                <a:lnTo>
                  <a:pt x="8444" y="65968"/>
                </a:lnTo>
                <a:lnTo>
                  <a:pt x="27" y="107534"/>
                </a:lnTo>
                <a:lnTo>
                  <a:pt x="0" y="540313"/>
                </a:lnTo>
                <a:lnTo>
                  <a:pt x="1021" y="554913"/>
                </a:lnTo>
                <a:lnTo>
                  <a:pt x="14819" y="594629"/>
                </a:lnTo>
                <a:lnTo>
                  <a:pt x="42049" y="625517"/>
                </a:lnTo>
                <a:lnTo>
                  <a:pt x="79275" y="644107"/>
                </a:lnTo>
                <a:lnTo>
                  <a:pt x="107949" y="647953"/>
                </a:lnTo>
                <a:lnTo>
                  <a:pt x="3778537" y="647953"/>
                </a:lnTo>
                <a:lnTo>
                  <a:pt x="3820460" y="639348"/>
                </a:lnTo>
                <a:lnTo>
                  <a:pt x="3854680" y="616179"/>
                </a:lnTo>
                <a:lnTo>
                  <a:pt x="3877744" y="581909"/>
                </a:lnTo>
                <a:lnTo>
                  <a:pt x="3886178" y="540313"/>
                </a:lnTo>
                <a:lnTo>
                  <a:pt x="3886198" y="107534"/>
                </a:lnTo>
                <a:lnTo>
                  <a:pt x="3885162" y="92920"/>
                </a:lnTo>
                <a:lnTo>
                  <a:pt x="3871313" y="53211"/>
                </a:lnTo>
                <a:lnTo>
                  <a:pt x="3844038" y="22373"/>
                </a:lnTo>
                <a:lnTo>
                  <a:pt x="3806790" y="3833"/>
                </a:lnTo>
                <a:lnTo>
                  <a:pt x="3778122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25" name="object 14"/>
          <p:cNvSpPr>
            <a:spLocks noChangeArrowheads="1"/>
          </p:cNvSpPr>
          <p:nvPr/>
        </p:nvSpPr>
        <p:spPr bwMode="auto">
          <a:xfrm>
            <a:off x="1344613" y="2205038"/>
            <a:ext cx="3886200" cy="647700"/>
          </a:xfrm>
          <a:custGeom>
            <a:avLst/>
            <a:gdLst>
              <a:gd name="T0" fmla="*/ 0 w 3886200"/>
              <a:gd name="T1" fmla="*/ 107572 h 647953"/>
              <a:gd name="T2" fmla="*/ 8444 w 3886200"/>
              <a:gd name="T3" fmla="*/ 65734 h 647953"/>
              <a:gd name="T4" fmla="*/ 31489 w 3886200"/>
              <a:gd name="T5" fmla="*/ 31584 h 647953"/>
              <a:gd name="T6" fmla="*/ 65699 w 3886200"/>
              <a:gd name="T7" fmla="*/ 8531 h 647953"/>
              <a:gd name="T8" fmla="*/ 107640 w 3886200"/>
              <a:gd name="T9" fmla="*/ 0 h 647953"/>
              <a:gd name="T10" fmla="*/ 3778122 w 3886200"/>
              <a:gd name="T11" fmla="*/ 0 h 647953"/>
              <a:gd name="T12" fmla="*/ 3792754 w 3886200"/>
              <a:gd name="T13" fmla="*/ 979 h 647953"/>
              <a:gd name="T14" fmla="*/ 3832560 w 3886200"/>
              <a:gd name="T15" fmla="*/ 14603 h 647953"/>
              <a:gd name="T16" fmla="*/ 3863542 w 3886200"/>
              <a:gd name="T17" fmla="*/ 41633 h 647953"/>
              <a:gd name="T18" fmla="*/ 3882250 w 3886200"/>
              <a:gd name="T19" fmla="*/ 78631 h 647953"/>
              <a:gd name="T20" fmla="*/ 3886200 w 3886200"/>
              <a:gd name="T21" fmla="*/ 538109 h 647953"/>
              <a:gd name="T22" fmla="*/ 3885216 w 3886200"/>
              <a:gd name="T23" fmla="*/ 552662 h 647953"/>
              <a:gd name="T24" fmla="*/ 3871508 w 3886200"/>
              <a:gd name="T25" fmla="*/ 592266 h 647953"/>
              <a:gd name="T26" fmla="*/ 3844342 w 3886200"/>
              <a:gd name="T27" fmla="*/ 623112 h 647953"/>
              <a:gd name="T28" fmla="*/ 3807172 w 3886200"/>
              <a:gd name="T29" fmla="*/ 641747 h 647953"/>
              <a:gd name="T30" fmla="*/ 107950 w 3886200"/>
              <a:gd name="T31" fmla="*/ 645679 h 647953"/>
              <a:gd name="T32" fmla="*/ 93311 w 3886200"/>
              <a:gd name="T33" fmla="*/ 644700 h 647953"/>
              <a:gd name="T34" fmla="*/ 53517 w 3886200"/>
              <a:gd name="T35" fmla="*/ 631029 h 647953"/>
              <a:gd name="T36" fmla="*/ 22573 w 3886200"/>
              <a:gd name="T37" fmla="*/ 603951 h 647953"/>
              <a:gd name="T38" fmla="*/ 3916 w 3886200"/>
              <a:gd name="T39" fmla="*/ 566922 h 647953"/>
              <a:gd name="T40" fmla="*/ 0 w 3886200"/>
              <a:gd name="T41" fmla="*/ 107572 h 64795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886200"/>
              <a:gd name="T64" fmla="*/ 0 h 647953"/>
              <a:gd name="T65" fmla="*/ 3886200 w 3886200"/>
              <a:gd name="T66" fmla="*/ 647953 h 64795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886200" h="647953">
                <a:moveTo>
                  <a:pt x="0" y="107950"/>
                </a:moveTo>
                <a:lnTo>
                  <a:pt x="8444" y="65968"/>
                </a:lnTo>
                <a:lnTo>
                  <a:pt x="31489" y="31692"/>
                </a:lnTo>
                <a:lnTo>
                  <a:pt x="65699" y="8558"/>
                </a:lnTo>
                <a:lnTo>
                  <a:pt x="107640" y="0"/>
                </a:lnTo>
                <a:lnTo>
                  <a:pt x="3778123" y="0"/>
                </a:lnTo>
                <a:lnTo>
                  <a:pt x="3792755" y="979"/>
                </a:lnTo>
                <a:lnTo>
                  <a:pt x="3832560" y="14657"/>
                </a:lnTo>
                <a:lnTo>
                  <a:pt x="3863543" y="41777"/>
                </a:lnTo>
                <a:lnTo>
                  <a:pt x="3882251" y="78910"/>
                </a:lnTo>
                <a:lnTo>
                  <a:pt x="3886200" y="540003"/>
                </a:lnTo>
                <a:lnTo>
                  <a:pt x="3885217" y="554607"/>
                </a:lnTo>
                <a:lnTo>
                  <a:pt x="3871509" y="594352"/>
                </a:lnTo>
                <a:lnTo>
                  <a:pt x="3844343" y="625306"/>
                </a:lnTo>
                <a:lnTo>
                  <a:pt x="3807172" y="644006"/>
                </a:lnTo>
                <a:lnTo>
                  <a:pt x="107950" y="647953"/>
                </a:lnTo>
                <a:lnTo>
                  <a:pt x="93311" y="646970"/>
                </a:lnTo>
                <a:lnTo>
                  <a:pt x="53517" y="633251"/>
                </a:lnTo>
                <a:lnTo>
                  <a:pt x="22573" y="606077"/>
                </a:lnTo>
                <a:lnTo>
                  <a:pt x="3916" y="568919"/>
                </a:lnTo>
                <a:lnTo>
                  <a:pt x="0" y="107950"/>
                </a:lnTo>
                <a:close/>
              </a:path>
            </a:pathLst>
          </a:custGeom>
          <a:noFill/>
          <a:ln w="25400">
            <a:solidFill>
              <a:srgbClr val="F79546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26" name="object 15"/>
          <p:cNvSpPr txBox="1">
            <a:spLocks noChangeArrowheads="1"/>
          </p:cNvSpPr>
          <p:nvPr/>
        </p:nvSpPr>
        <p:spPr bwMode="auto">
          <a:xfrm>
            <a:off x="1403350" y="2205038"/>
            <a:ext cx="34702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1400" b="1">
                <a:latin typeface="Times New Roman" pitchFamily="18" charset="0"/>
                <a:cs typeface="Times New Roman" pitchFamily="18" charset="0"/>
              </a:rPr>
              <a:t>Обеспечение сбалансированности и устойчивости бюджетной системы области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327" name="object 16"/>
          <p:cNvSpPr>
            <a:spLocks noChangeArrowheads="1"/>
          </p:cNvSpPr>
          <p:nvPr/>
        </p:nvSpPr>
        <p:spPr bwMode="auto">
          <a:xfrm>
            <a:off x="1331913" y="2997200"/>
            <a:ext cx="5400675" cy="647700"/>
          </a:xfrm>
          <a:custGeom>
            <a:avLst/>
            <a:gdLst>
              <a:gd name="T0" fmla="*/ 5292599 w 5400673"/>
              <a:gd name="T1" fmla="*/ 0 h 647953"/>
              <a:gd name="T2" fmla="*/ 107661 w 5400673"/>
              <a:gd name="T3" fmla="*/ 0 h 647953"/>
              <a:gd name="T4" fmla="*/ 65737 w 5400673"/>
              <a:gd name="T5" fmla="*/ 8578 h 647953"/>
              <a:gd name="T6" fmla="*/ 31518 w 5400673"/>
              <a:gd name="T7" fmla="*/ 31666 h 647953"/>
              <a:gd name="T8" fmla="*/ 8454 w 5400673"/>
              <a:gd name="T9" fmla="*/ 65810 h 647953"/>
              <a:gd name="T10" fmla="*/ 27 w 5400673"/>
              <a:gd name="T11" fmla="*/ 107157 h 647953"/>
              <a:gd name="T12" fmla="*/ 0 w 5400673"/>
              <a:gd name="T13" fmla="*/ 538523 h 647953"/>
              <a:gd name="T14" fmla="*/ 1036 w 5400673"/>
              <a:gd name="T15" fmla="*/ 553086 h 647953"/>
              <a:gd name="T16" fmla="*/ 14885 w 5400673"/>
              <a:gd name="T17" fmla="*/ 592655 h 647953"/>
              <a:gd name="T18" fmla="*/ 42160 w 5400673"/>
              <a:gd name="T19" fmla="*/ 623385 h 647953"/>
              <a:gd name="T20" fmla="*/ 79408 w 5400673"/>
              <a:gd name="T21" fmla="*/ 641860 h 647953"/>
              <a:gd name="T22" fmla="*/ 108076 w 5400673"/>
              <a:gd name="T23" fmla="*/ 645679 h 647953"/>
              <a:gd name="T24" fmla="*/ 5293015 w 5400673"/>
              <a:gd name="T25" fmla="*/ 645679 h 647953"/>
              <a:gd name="T26" fmla="*/ 5334935 w 5400673"/>
              <a:gd name="T27" fmla="*/ 637123 h 647953"/>
              <a:gd name="T28" fmla="*/ 5369155 w 5400673"/>
              <a:gd name="T29" fmla="*/ 614064 h 647953"/>
              <a:gd name="T30" fmla="*/ 5392219 w 5400673"/>
              <a:gd name="T31" fmla="*/ 579921 h 647953"/>
              <a:gd name="T32" fmla="*/ 5400647 w 5400673"/>
              <a:gd name="T33" fmla="*/ 538523 h 647953"/>
              <a:gd name="T34" fmla="*/ 5400675 w 5400673"/>
              <a:gd name="T35" fmla="*/ 107157 h 647953"/>
              <a:gd name="T36" fmla="*/ 5399639 w 5400673"/>
              <a:gd name="T37" fmla="*/ 92623 h 647953"/>
              <a:gd name="T38" fmla="*/ 5385787 w 5400673"/>
              <a:gd name="T39" fmla="*/ 53079 h 647953"/>
              <a:gd name="T40" fmla="*/ 5358515 w 5400673"/>
              <a:gd name="T41" fmla="*/ 22330 h 647953"/>
              <a:gd name="T42" fmla="*/ 5321267 w 5400673"/>
              <a:gd name="T43" fmla="*/ 3832 h 647953"/>
              <a:gd name="T44" fmla="*/ 5292599 w 5400673"/>
              <a:gd name="T45" fmla="*/ 0 h 647953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400673"/>
              <a:gd name="T70" fmla="*/ 0 h 647953"/>
              <a:gd name="T71" fmla="*/ 5400673 w 5400673"/>
              <a:gd name="T72" fmla="*/ 647953 h 647953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400673" h="647953">
                <a:moveTo>
                  <a:pt x="5292597" y="0"/>
                </a:moveTo>
                <a:lnTo>
                  <a:pt x="107661" y="0"/>
                </a:lnTo>
                <a:lnTo>
                  <a:pt x="65737" y="8605"/>
                </a:lnTo>
                <a:lnTo>
                  <a:pt x="31518" y="31774"/>
                </a:lnTo>
                <a:lnTo>
                  <a:pt x="8454" y="66044"/>
                </a:lnTo>
                <a:lnTo>
                  <a:pt x="27" y="107535"/>
                </a:lnTo>
                <a:lnTo>
                  <a:pt x="0" y="540419"/>
                </a:lnTo>
                <a:lnTo>
                  <a:pt x="1036" y="555033"/>
                </a:lnTo>
                <a:lnTo>
                  <a:pt x="14885" y="594742"/>
                </a:lnTo>
                <a:lnTo>
                  <a:pt x="42160" y="625580"/>
                </a:lnTo>
                <a:lnTo>
                  <a:pt x="79408" y="644120"/>
                </a:lnTo>
                <a:lnTo>
                  <a:pt x="108076" y="647953"/>
                </a:lnTo>
                <a:lnTo>
                  <a:pt x="5293012" y="647953"/>
                </a:lnTo>
                <a:lnTo>
                  <a:pt x="5334935" y="639366"/>
                </a:lnTo>
                <a:lnTo>
                  <a:pt x="5369155" y="616226"/>
                </a:lnTo>
                <a:lnTo>
                  <a:pt x="5392219" y="581963"/>
                </a:lnTo>
                <a:lnTo>
                  <a:pt x="5400646" y="540419"/>
                </a:lnTo>
                <a:lnTo>
                  <a:pt x="5400673" y="107535"/>
                </a:lnTo>
                <a:lnTo>
                  <a:pt x="5399637" y="92947"/>
                </a:lnTo>
                <a:lnTo>
                  <a:pt x="5385787" y="53268"/>
                </a:lnTo>
                <a:lnTo>
                  <a:pt x="5358513" y="22411"/>
                </a:lnTo>
                <a:lnTo>
                  <a:pt x="5321264" y="3842"/>
                </a:lnTo>
                <a:lnTo>
                  <a:pt x="529259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28" name="object 17"/>
          <p:cNvSpPr>
            <a:spLocks noChangeArrowheads="1"/>
          </p:cNvSpPr>
          <p:nvPr/>
        </p:nvSpPr>
        <p:spPr bwMode="auto">
          <a:xfrm>
            <a:off x="1331913" y="2997200"/>
            <a:ext cx="5400675" cy="647700"/>
          </a:xfrm>
          <a:custGeom>
            <a:avLst/>
            <a:gdLst>
              <a:gd name="T0" fmla="*/ 0 w 5400675"/>
              <a:gd name="T1" fmla="*/ 107572 h 647953"/>
              <a:gd name="T2" fmla="*/ 8455 w 5400675"/>
              <a:gd name="T3" fmla="*/ 65810 h 647953"/>
              <a:gd name="T4" fmla="*/ 31518 w 5400675"/>
              <a:gd name="T5" fmla="*/ 31666 h 647953"/>
              <a:gd name="T6" fmla="*/ 65738 w 5400675"/>
              <a:gd name="T7" fmla="*/ 8578 h 647953"/>
              <a:gd name="T8" fmla="*/ 107661 w 5400675"/>
              <a:gd name="T9" fmla="*/ 0 h 647953"/>
              <a:gd name="T10" fmla="*/ 5292599 w 5400675"/>
              <a:gd name="T11" fmla="*/ 0 h 647953"/>
              <a:gd name="T12" fmla="*/ 5307231 w 5400675"/>
              <a:gd name="T13" fmla="*/ 982 h 647953"/>
              <a:gd name="T14" fmla="*/ 5347035 w 5400675"/>
              <a:gd name="T15" fmla="*/ 14631 h 647953"/>
              <a:gd name="T16" fmla="*/ 5378019 w 5400675"/>
              <a:gd name="T17" fmla="*/ 41687 h 647953"/>
              <a:gd name="T18" fmla="*/ 5396727 w 5400675"/>
              <a:gd name="T19" fmla="*/ 78675 h 647953"/>
              <a:gd name="T20" fmla="*/ 5400675 w 5400675"/>
              <a:gd name="T21" fmla="*/ 538109 h 647953"/>
              <a:gd name="T22" fmla="*/ 5399695 w 5400675"/>
              <a:gd name="T23" fmla="*/ 552688 h 647953"/>
              <a:gd name="T24" fmla="*/ 5385987 w 5400675"/>
              <a:gd name="T25" fmla="*/ 592322 h 647953"/>
              <a:gd name="T26" fmla="*/ 5358819 w 5400675"/>
              <a:gd name="T27" fmla="*/ 623151 h 647953"/>
              <a:gd name="T28" fmla="*/ 5321647 w 5400675"/>
              <a:gd name="T29" fmla="*/ 641756 h 647953"/>
              <a:gd name="T30" fmla="*/ 108077 w 5400675"/>
              <a:gd name="T31" fmla="*/ 645679 h 647953"/>
              <a:gd name="T32" fmla="*/ 93444 w 5400675"/>
              <a:gd name="T33" fmla="*/ 644704 h 647953"/>
              <a:gd name="T34" fmla="*/ 53639 w 5400675"/>
              <a:gd name="T35" fmla="*/ 631074 h 647953"/>
              <a:gd name="T36" fmla="*/ 22656 w 5400675"/>
              <a:gd name="T37" fmla="*/ 604050 h 647953"/>
              <a:gd name="T38" fmla="*/ 3948 w 5400675"/>
              <a:gd name="T39" fmla="*/ 567046 h 647953"/>
              <a:gd name="T40" fmla="*/ 0 w 5400675"/>
              <a:gd name="T41" fmla="*/ 107572 h 64795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400675"/>
              <a:gd name="T64" fmla="*/ 0 h 647953"/>
              <a:gd name="T65" fmla="*/ 5400675 w 5400675"/>
              <a:gd name="T66" fmla="*/ 647953 h 64795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400675" h="647953">
                <a:moveTo>
                  <a:pt x="0" y="107950"/>
                </a:moveTo>
                <a:lnTo>
                  <a:pt x="8455" y="66044"/>
                </a:lnTo>
                <a:lnTo>
                  <a:pt x="31518" y="31774"/>
                </a:lnTo>
                <a:lnTo>
                  <a:pt x="65738" y="8605"/>
                </a:lnTo>
                <a:lnTo>
                  <a:pt x="107661" y="0"/>
                </a:lnTo>
                <a:lnTo>
                  <a:pt x="5292598" y="0"/>
                </a:lnTo>
                <a:lnTo>
                  <a:pt x="5307230" y="982"/>
                </a:lnTo>
                <a:lnTo>
                  <a:pt x="5347035" y="14685"/>
                </a:lnTo>
                <a:lnTo>
                  <a:pt x="5378018" y="41831"/>
                </a:lnTo>
                <a:lnTo>
                  <a:pt x="5396726" y="78954"/>
                </a:lnTo>
                <a:lnTo>
                  <a:pt x="5400675" y="540003"/>
                </a:lnTo>
                <a:lnTo>
                  <a:pt x="5399692" y="554633"/>
                </a:lnTo>
                <a:lnTo>
                  <a:pt x="5385984" y="594408"/>
                </a:lnTo>
                <a:lnTo>
                  <a:pt x="5358818" y="625345"/>
                </a:lnTo>
                <a:lnTo>
                  <a:pt x="5321647" y="644015"/>
                </a:lnTo>
                <a:lnTo>
                  <a:pt x="108077" y="647953"/>
                </a:lnTo>
                <a:lnTo>
                  <a:pt x="93444" y="646974"/>
                </a:lnTo>
                <a:lnTo>
                  <a:pt x="53639" y="633296"/>
                </a:lnTo>
                <a:lnTo>
                  <a:pt x="22656" y="606176"/>
                </a:lnTo>
                <a:lnTo>
                  <a:pt x="3948" y="569043"/>
                </a:lnTo>
                <a:lnTo>
                  <a:pt x="0" y="107950"/>
                </a:lnTo>
                <a:close/>
              </a:path>
            </a:pathLst>
          </a:custGeom>
          <a:noFill/>
          <a:ln w="25400">
            <a:solidFill>
              <a:srgbClr val="F79546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29" name="object 18"/>
          <p:cNvSpPr txBox="1">
            <a:spLocks noChangeArrowheads="1"/>
          </p:cNvSpPr>
          <p:nvPr/>
        </p:nvSpPr>
        <p:spPr bwMode="auto">
          <a:xfrm>
            <a:off x="1441450" y="2995613"/>
            <a:ext cx="5218113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1400" b="1">
                <a:latin typeface="Times New Roman" pitchFamily="18" charset="0"/>
                <a:cs typeface="Times New Roman" pitchFamily="18" charset="0"/>
              </a:rPr>
              <a:t>Концентрация финансовых ресурсов на приоритетных направлениях расходования бюджетных средств, в том числе связанных с реализацией Указов Президента от 7 мая 2012 года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330" name="object 19"/>
          <p:cNvSpPr>
            <a:spLocks noChangeArrowheads="1"/>
          </p:cNvSpPr>
          <p:nvPr/>
        </p:nvSpPr>
        <p:spPr bwMode="auto">
          <a:xfrm>
            <a:off x="1331913" y="3814763"/>
            <a:ext cx="6192837" cy="647700"/>
          </a:xfrm>
          <a:custGeom>
            <a:avLst/>
            <a:gdLst>
              <a:gd name="T0" fmla="*/ 6085304 w 6192771"/>
              <a:gd name="T1" fmla="*/ 0 h 648080"/>
              <a:gd name="T2" fmla="*/ 107564 w 6192771"/>
              <a:gd name="T3" fmla="*/ 1 h 648080"/>
              <a:gd name="T4" fmla="*/ 65678 w 6192771"/>
              <a:gd name="T5" fmla="*/ 8591 h 648080"/>
              <a:gd name="T6" fmla="*/ 31483 w 6192771"/>
              <a:gd name="T7" fmla="*/ 31654 h 648080"/>
              <a:gd name="T8" fmla="*/ 8444 w 6192771"/>
              <a:gd name="T9" fmla="*/ 65769 h 648080"/>
              <a:gd name="T10" fmla="*/ 33 w 6192771"/>
              <a:gd name="T11" fmla="*/ 106990 h 648080"/>
              <a:gd name="T12" fmla="*/ 0 w 6192771"/>
              <a:gd name="T13" fmla="*/ 537677 h 648080"/>
              <a:gd name="T14" fmla="*/ 1048 w 6192771"/>
              <a:gd name="T15" fmla="*/ 552206 h 648080"/>
              <a:gd name="T16" fmla="*/ 14918 w 6192771"/>
              <a:gd name="T17" fmla="*/ 591699 h 648080"/>
              <a:gd name="T18" fmla="*/ 42192 w 6192771"/>
              <a:gd name="T19" fmla="*/ 622390 h 648080"/>
              <a:gd name="T20" fmla="*/ 79433 w 6192771"/>
              <a:gd name="T21" fmla="*/ 640850 h 648080"/>
              <a:gd name="T22" fmla="*/ 108084 w 6192771"/>
              <a:gd name="T23" fmla="*/ 644669 h 648080"/>
              <a:gd name="T24" fmla="*/ 6085824 w 6192771"/>
              <a:gd name="T25" fmla="*/ 644667 h 648080"/>
              <a:gd name="T26" fmla="*/ 6127712 w 6192771"/>
              <a:gd name="T27" fmla="*/ 636078 h 648080"/>
              <a:gd name="T28" fmla="*/ 6161901 w 6192771"/>
              <a:gd name="T29" fmla="*/ 613011 h 648080"/>
              <a:gd name="T30" fmla="*/ 6184937 w 6192771"/>
              <a:gd name="T31" fmla="*/ 578896 h 648080"/>
              <a:gd name="T32" fmla="*/ 6193349 w 6192771"/>
              <a:gd name="T33" fmla="*/ 537677 h 648080"/>
              <a:gd name="T34" fmla="*/ 6193381 w 6192771"/>
              <a:gd name="T35" fmla="*/ 106990 h 648080"/>
              <a:gd name="T36" fmla="*/ 6192333 w 6192771"/>
              <a:gd name="T37" fmla="*/ 92465 h 648080"/>
              <a:gd name="T38" fmla="*/ 6178465 w 6192771"/>
              <a:gd name="T39" fmla="*/ 52970 h 648080"/>
              <a:gd name="T40" fmla="*/ 6151189 w 6192771"/>
              <a:gd name="T41" fmla="*/ 22279 h 648080"/>
              <a:gd name="T42" fmla="*/ 6113956 w 6192771"/>
              <a:gd name="T43" fmla="*/ 3820 h 648080"/>
              <a:gd name="T44" fmla="*/ 6085304 w 6192771"/>
              <a:gd name="T45" fmla="*/ 0 h 64808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6192771"/>
              <a:gd name="T70" fmla="*/ 0 h 648080"/>
              <a:gd name="T71" fmla="*/ 6192771 w 6192771"/>
              <a:gd name="T72" fmla="*/ 648080 h 64808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6192771" h="648080">
                <a:moveTo>
                  <a:pt x="6084695" y="0"/>
                </a:moveTo>
                <a:lnTo>
                  <a:pt x="107555" y="1"/>
                </a:lnTo>
                <a:lnTo>
                  <a:pt x="65669" y="8636"/>
                </a:lnTo>
                <a:lnTo>
                  <a:pt x="31483" y="31825"/>
                </a:lnTo>
                <a:lnTo>
                  <a:pt x="8444" y="66120"/>
                </a:lnTo>
                <a:lnTo>
                  <a:pt x="33" y="107557"/>
                </a:lnTo>
                <a:lnTo>
                  <a:pt x="0" y="540523"/>
                </a:lnTo>
                <a:lnTo>
                  <a:pt x="1048" y="555128"/>
                </a:lnTo>
                <a:lnTo>
                  <a:pt x="14918" y="594831"/>
                </a:lnTo>
                <a:lnTo>
                  <a:pt x="42192" y="625684"/>
                </a:lnTo>
                <a:lnTo>
                  <a:pt x="79424" y="644242"/>
                </a:lnTo>
                <a:lnTo>
                  <a:pt x="108075" y="648081"/>
                </a:lnTo>
                <a:lnTo>
                  <a:pt x="6085215" y="648079"/>
                </a:lnTo>
                <a:lnTo>
                  <a:pt x="6127102" y="639444"/>
                </a:lnTo>
                <a:lnTo>
                  <a:pt x="6161288" y="616255"/>
                </a:lnTo>
                <a:lnTo>
                  <a:pt x="6184327" y="581960"/>
                </a:lnTo>
                <a:lnTo>
                  <a:pt x="6192737" y="540523"/>
                </a:lnTo>
                <a:lnTo>
                  <a:pt x="6192771" y="107557"/>
                </a:lnTo>
                <a:lnTo>
                  <a:pt x="6191722" y="92952"/>
                </a:lnTo>
                <a:lnTo>
                  <a:pt x="6177853" y="53249"/>
                </a:lnTo>
                <a:lnTo>
                  <a:pt x="6150579" y="22396"/>
                </a:lnTo>
                <a:lnTo>
                  <a:pt x="6113347" y="3838"/>
                </a:lnTo>
                <a:lnTo>
                  <a:pt x="6084695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31" name="object 20"/>
          <p:cNvSpPr>
            <a:spLocks noChangeArrowheads="1"/>
          </p:cNvSpPr>
          <p:nvPr/>
        </p:nvSpPr>
        <p:spPr bwMode="auto">
          <a:xfrm>
            <a:off x="1331913" y="3814763"/>
            <a:ext cx="6192837" cy="647700"/>
          </a:xfrm>
          <a:custGeom>
            <a:avLst/>
            <a:gdLst>
              <a:gd name="T0" fmla="*/ 0 w 6192774"/>
              <a:gd name="T1" fmla="*/ 107510 h 648080"/>
              <a:gd name="T2" fmla="*/ 8445 w 6192774"/>
              <a:gd name="T3" fmla="*/ 65769 h 648080"/>
              <a:gd name="T4" fmla="*/ 31484 w 6192774"/>
              <a:gd name="T5" fmla="*/ 31654 h 648080"/>
              <a:gd name="T6" fmla="*/ 65679 w 6192774"/>
              <a:gd name="T7" fmla="*/ 8591 h 648080"/>
              <a:gd name="T8" fmla="*/ 107566 w 6192774"/>
              <a:gd name="T9" fmla="*/ 1 h 648080"/>
              <a:gd name="T10" fmla="*/ 6085272 w 6192774"/>
              <a:gd name="T11" fmla="*/ 0 h 648080"/>
              <a:gd name="T12" fmla="*/ 6099896 w 6192774"/>
              <a:gd name="T13" fmla="*/ 971 h 648080"/>
              <a:gd name="T14" fmla="*/ 6139680 w 6192774"/>
              <a:gd name="T15" fmla="*/ 14592 h 648080"/>
              <a:gd name="T16" fmla="*/ 6170657 w 6192774"/>
              <a:gd name="T17" fmla="*/ 41593 h 648080"/>
              <a:gd name="T18" fmla="*/ 6189377 w 6192774"/>
              <a:gd name="T19" fmla="*/ 78533 h 648080"/>
              <a:gd name="T20" fmla="*/ 6193349 w 6192774"/>
              <a:gd name="T21" fmla="*/ 537162 h 648080"/>
              <a:gd name="T22" fmla="*/ 6192369 w 6192774"/>
              <a:gd name="T23" fmla="*/ 551707 h 648080"/>
              <a:gd name="T24" fmla="*/ 6178677 w 6192774"/>
              <a:gd name="T25" fmla="*/ 591284 h 648080"/>
              <a:gd name="T26" fmla="*/ 6151537 w 6192774"/>
              <a:gd name="T27" fmla="*/ 622097 h 648080"/>
              <a:gd name="T28" fmla="*/ 6114400 w 6192774"/>
              <a:gd name="T29" fmla="*/ 640719 h 648080"/>
              <a:gd name="T30" fmla="*/ 108086 w 6192774"/>
              <a:gd name="T31" fmla="*/ 644669 h 648080"/>
              <a:gd name="T32" fmla="*/ 93462 w 6192774"/>
              <a:gd name="T33" fmla="*/ 643693 h 648080"/>
              <a:gd name="T34" fmla="*/ 53676 w 6192774"/>
              <a:gd name="T35" fmla="*/ 630072 h 648080"/>
              <a:gd name="T36" fmla="*/ 22691 w 6192774"/>
              <a:gd name="T37" fmla="*/ 603078 h 648080"/>
              <a:gd name="T38" fmla="*/ 3970 w 6192774"/>
              <a:gd name="T39" fmla="*/ 566137 h 648080"/>
              <a:gd name="T40" fmla="*/ 0 w 6192774"/>
              <a:gd name="T41" fmla="*/ 107510 h 6480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192774"/>
              <a:gd name="T64" fmla="*/ 0 h 648080"/>
              <a:gd name="T65" fmla="*/ 6192774 w 6192774"/>
              <a:gd name="T66" fmla="*/ 648080 h 64808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192774" h="648080">
                <a:moveTo>
                  <a:pt x="0" y="108077"/>
                </a:moveTo>
                <a:lnTo>
                  <a:pt x="8445" y="66120"/>
                </a:lnTo>
                <a:lnTo>
                  <a:pt x="31484" y="31825"/>
                </a:lnTo>
                <a:lnTo>
                  <a:pt x="65670" y="8636"/>
                </a:lnTo>
                <a:lnTo>
                  <a:pt x="107557" y="1"/>
                </a:lnTo>
                <a:lnTo>
                  <a:pt x="6084697" y="0"/>
                </a:lnTo>
                <a:lnTo>
                  <a:pt x="6099320" y="980"/>
                </a:lnTo>
                <a:lnTo>
                  <a:pt x="6139106" y="14673"/>
                </a:lnTo>
                <a:lnTo>
                  <a:pt x="6170082" y="41811"/>
                </a:lnTo>
                <a:lnTo>
                  <a:pt x="6188803" y="78947"/>
                </a:lnTo>
                <a:lnTo>
                  <a:pt x="6192774" y="540004"/>
                </a:lnTo>
                <a:lnTo>
                  <a:pt x="6191793" y="554627"/>
                </a:lnTo>
                <a:lnTo>
                  <a:pt x="6178100" y="594413"/>
                </a:lnTo>
                <a:lnTo>
                  <a:pt x="6150962" y="625389"/>
                </a:lnTo>
                <a:lnTo>
                  <a:pt x="6113826" y="644110"/>
                </a:lnTo>
                <a:lnTo>
                  <a:pt x="108077" y="648081"/>
                </a:lnTo>
                <a:lnTo>
                  <a:pt x="93453" y="647100"/>
                </a:lnTo>
                <a:lnTo>
                  <a:pt x="53667" y="633407"/>
                </a:lnTo>
                <a:lnTo>
                  <a:pt x="22691" y="606269"/>
                </a:lnTo>
                <a:lnTo>
                  <a:pt x="3970" y="569133"/>
                </a:lnTo>
                <a:lnTo>
                  <a:pt x="0" y="108077"/>
                </a:lnTo>
                <a:close/>
              </a:path>
            </a:pathLst>
          </a:custGeom>
          <a:noFill/>
          <a:ln w="25400">
            <a:solidFill>
              <a:srgbClr val="F79546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32" name="object 21"/>
          <p:cNvSpPr txBox="1">
            <a:spLocks noChangeArrowheads="1"/>
          </p:cNvSpPr>
          <p:nvPr/>
        </p:nvSpPr>
        <p:spPr bwMode="auto">
          <a:xfrm>
            <a:off x="1443038" y="3813175"/>
            <a:ext cx="5524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1400" b="1">
                <a:latin typeface="Times New Roman" pitchFamily="18" charset="0"/>
                <a:cs typeface="Times New Roman" pitchFamily="18" charset="0"/>
              </a:rPr>
              <a:t>Повышение эффективности расходования бюджетных средств, выявление и использование резервов для достижения планируемых результатов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333" name="object 22"/>
          <p:cNvSpPr>
            <a:spLocks noChangeArrowheads="1"/>
          </p:cNvSpPr>
          <p:nvPr/>
        </p:nvSpPr>
        <p:spPr bwMode="auto">
          <a:xfrm>
            <a:off x="684213" y="1412875"/>
            <a:ext cx="647700" cy="647700"/>
          </a:xfrm>
          <a:custGeom>
            <a:avLst/>
            <a:gdLst>
              <a:gd name="T0" fmla="*/ 537549 w 648028"/>
              <a:gd name="T1" fmla="*/ 0 h 648080"/>
              <a:gd name="T2" fmla="*/ 107057 w 648028"/>
              <a:gd name="T3" fmla="*/ 0 h 648080"/>
              <a:gd name="T4" fmla="*/ 65370 w 648028"/>
              <a:gd name="T5" fmla="*/ 8574 h 648080"/>
              <a:gd name="T6" fmla="*/ 31341 w 648028"/>
              <a:gd name="T7" fmla="*/ 31633 h 648080"/>
              <a:gd name="T8" fmla="*/ 8409 w 648028"/>
              <a:gd name="T9" fmla="*/ 65756 h 648080"/>
              <a:gd name="T10" fmla="*/ 31 w 648028"/>
              <a:gd name="T11" fmla="*/ 107032 h 648080"/>
              <a:gd name="T12" fmla="*/ 0 w 648028"/>
              <a:gd name="T13" fmla="*/ 537615 h 648080"/>
              <a:gd name="T14" fmla="*/ 1031 w 648028"/>
              <a:gd name="T15" fmla="*/ 552152 h 648080"/>
              <a:gd name="T16" fmla="*/ 14818 w 648028"/>
              <a:gd name="T17" fmla="*/ 591665 h 648080"/>
              <a:gd name="T18" fmla="*/ 41958 w 648028"/>
              <a:gd name="T19" fmla="*/ 622376 h 648080"/>
              <a:gd name="T20" fmla="*/ 79001 w 648028"/>
              <a:gd name="T21" fmla="*/ 640847 h 648080"/>
              <a:gd name="T22" fmla="*/ 107506 w 648028"/>
              <a:gd name="T23" fmla="*/ 644668 h 648080"/>
              <a:gd name="T24" fmla="*/ 538023 w 648028"/>
              <a:gd name="T25" fmla="*/ 644667 h 648080"/>
              <a:gd name="T26" fmla="*/ 579704 w 648028"/>
              <a:gd name="T27" fmla="*/ 636089 h 648080"/>
              <a:gd name="T28" fmla="*/ 613734 w 648028"/>
              <a:gd name="T29" fmla="*/ 613025 h 648080"/>
              <a:gd name="T30" fmla="*/ 636672 w 648028"/>
              <a:gd name="T31" fmla="*/ 578905 h 648080"/>
              <a:gd name="T32" fmla="*/ 645052 w 648028"/>
              <a:gd name="T33" fmla="*/ 537615 h 648080"/>
              <a:gd name="T34" fmla="*/ 645081 w 648028"/>
              <a:gd name="T35" fmla="*/ 107032 h 648080"/>
              <a:gd name="T36" fmla="*/ 644044 w 648028"/>
              <a:gd name="T37" fmla="*/ 92502 h 648080"/>
              <a:gd name="T38" fmla="*/ 630248 w 648028"/>
              <a:gd name="T39" fmla="*/ 52992 h 648080"/>
              <a:gd name="T40" fmla="*/ 603104 w 648028"/>
              <a:gd name="T41" fmla="*/ 22289 h 648080"/>
              <a:gd name="T42" fmla="*/ 566054 w 648028"/>
              <a:gd name="T43" fmla="*/ 3822 h 648080"/>
              <a:gd name="T44" fmla="*/ 537549 w 648028"/>
              <a:gd name="T45" fmla="*/ 0 h 64808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648028"/>
              <a:gd name="T70" fmla="*/ 0 h 648080"/>
              <a:gd name="T71" fmla="*/ 648028 w 648028"/>
              <a:gd name="T72" fmla="*/ 648080 h 64808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648028" h="648080">
                <a:moveTo>
                  <a:pt x="540003" y="0"/>
                </a:moveTo>
                <a:lnTo>
                  <a:pt x="107543" y="0"/>
                </a:lnTo>
                <a:lnTo>
                  <a:pt x="65667" y="8619"/>
                </a:lnTo>
                <a:lnTo>
                  <a:pt x="31485" y="31804"/>
                </a:lnTo>
                <a:lnTo>
                  <a:pt x="8445" y="66107"/>
                </a:lnTo>
                <a:lnTo>
                  <a:pt x="31" y="107599"/>
                </a:lnTo>
                <a:lnTo>
                  <a:pt x="0" y="540460"/>
                </a:lnTo>
                <a:lnTo>
                  <a:pt x="1040" y="555073"/>
                </a:lnTo>
                <a:lnTo>
                  <a:pt x="14890" y="594797"/>
                </a:lnTo>
                <a:lnTo>
                  <a:pt x="42147" y="625670"/>
                </a:lnTo>
                <a:lnTo>
                  <a:pt x="79361" y="644239"/>
                </a:lnTo>
                <a:lnTo>
                  <a:pt x="107999" y="648080"/>
                </a:lnTo>
                <a:lnTo>
                  <a:pt x="540480" y="648079"/>
                </a:lnTo>
                <a:lnTo>
                  <a:pt x="582352" y="639455"/>
                </a:lnTo>
                <a:lnTo>
                  <a:pt x="616537" y="616269"/>
                </a:lnTo>
                <a:lnTo>
                  <a:pt x="639580" y="581969"/>
                </a:lnTo>
                <a:lnTo>
                  <a:pt x="647998" y="540460"/>
                </a:lnTo>
                <a:lnTo>
                  <a:pt x="648028" y="107599"/>
                </a:lnTo>
                <a:lnTo>
                  <a:pt x="646984" y="92989"/>
                </a:lnTo>
                <a:lnTo>
                  <a:pt x="633125" y="53271"/>
                </a:lnTo>
                <a:lnTo>
                  <a:pt x="605858" y="22406"/>
                </a:lnTo>
                <a:lnTo>
                  <a:pt x="568639" y="3840"/>
                </a:lnTo>
                <a:lnTo>
                  <a:pt x="540003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34" name="object 23"/>
          <p:cNvSpPr>
            <a:spLocks noChangeArrowheads="1"/>
          </p:cNvSpPr>
          <p:nvPr/>
        </p:nvSpPr>
        <p:spPr bwMode="auto">
          <a:xfrm>
            <a:off x="684213" y="1412875"/>
            <a:ext cx="647700" cy="647700"/>
          </a:xfrm>
          <a:custGeom>
            <a:avLst/>
            <a:gdLst>
              <a:gd name="T0" fmla="*/ 0 w 648030"/>
              <a:gd name="T1" fmla="*/ 107509 h 648080"/>
              <a:gd name="T2" fmla="*/ 8410 w 648030"/>
              <a:gd name="T3" fmla="*/ 65756 h 648080"/>
              <a:gd name="T4" fmla="*/ 31342 w 648030"/>
              <a:gd name="T5" fmla="*/ 31633 h 648080"/>
              <a:gd name="T6" fmla="*/ 65371 w 648030"/>
              <a:gd name="T7" fmla="*/ 8574 h 648080"/>
              <a:gd name="T8" fmla="*/ 107049 w 648030"/>
              <a:gd name="T9" fmla="*/ 0 h 648080"/>
              <a:gd name="T10" fmla="*/ 537534 w 648030"/>
              <a:gd name="T11" fmla="*/ 0 h 648080"/>
              <a:gd name="T12" fmla="*/ 552083 w 648030"/>
              <a:gd name="T13" fmla="*/ 972 h 648080"/>
              <a:gd name="T14" fmla="*/ 591669 w 648030"/>
              <a:gd name="T15" fmla="*/ 14599 h 648080"/>
              <a:gd name="T16" fmla="*/ 622497 w 648030"/>
              <a:gd name="T17" fmla="*/ 41611 h 648080"/>
              <a:gd name="T18" fmla="*/ 641122 w 648030"/>
              <a:gd name="T19" fmla="*/ 78565 h 648080"/>
              <a:gd name="T20" fmla="*/ 645066 w 648030"/>
              <a:gd name="T21" fmla="*/ 537161 h 648080"/>
              <a:gd name="T22" fmla="*/ 644090 w 648030"/>
              <a:gd name="T23" fmla="*/ 551711 h 648080"/>
              <a:gd name="T24" fmla="*/ 630454 w 648030"/>
              <a:gd name="T25" fmla="*/ 591295 h 648080"/>
              <a:gd name="T26" fmla="*/ 603437 w 648030"/>
              <a:gd name="T27" fmla="*/ 622111 h 648080"/>
              <a:gd name="T28" fmla="*/ 566476 w 648030"/>
              <a:gd name="T29" fmla="*/ 640728 h 648080"/>
              <a:gd name="T30" fmla="*/ 107505 w 648030"/>
              <a:gd name="T31" fmla="*/ 644668 h 648080"/>
              <a:gd name="T32" fmla="*/ 92958 w 648030"/>
              <a:gd name="T33" fmla="*/ 643692 h 648080"/>
              <a:gd name="T34" fmla="*/ 53373 w 648030"/>
              <a:gd name="T35" fmla="*/ 630062 h 648080"/>
              <a:gd name="T36" fmla="*/ 22551 w 648030"/>
              <a:gd name="T37" fmla="*/ 603051 h 648080"/>
              <a:gd name="T38" fmla="*/ 3937 w 648030"/>
              <a:gd name="T39" fmla="*/ 566090 h 648080"/>
              <a:gd name="T40" fmla="*/ 0 w 648030"/>
              <a:gd name="T41" fmla="*/ 107509 h 6480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48030"/>
              <a:gd name="T64" fmla="*/ 0 h 648080"/>
              <a:gd name="T65" fmla="*/ 648030 w 648030"/>
              <a:gd name="T66" fmla="*/ 648080 h 64808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48030" h="648080">
                <a:moveTo>
                  <a:pt x="0" y="108076"/>
                </a:moveTo>
                <a:lnTo>
                  <a:pt x="8446" y="66107"/>
                </a:lnTo>
                <a:lnTo>
                  <a:pt x="31486" y="31804"/>
                </a:lnTo>
                <a:lnTo>
                  <a:pt x="65668" y="8619"/>
                </a:lnTo>
                <a:lnTo>
                  <a:pt x="107544" y="0"/>
                </a:lnTo>
                <a:lnTo>
                  <a:pt x="540004" y="0"/>
                </a:lnTo>
                <a:lnTo>
                  <a:pt x="554619" y="981"/>
                </a:lnTo>
                <a:lnTo>
                  <a:pt x="594388" y="14680"/>
                </a:lnTo>
                <a:lnTo>
                  <a:pt x="625356" y="41829"/>
                </a:lnTo>
                <a:lnTo>
                  <a:pt x="644068" y="78979"/>
                </a:lnTo>
                <a:lnTo>
                  <a:pt x="648030" y="540003"/>
                </a:lnTo>
                <a:lnTo>
                  <a:pt x="647048" y="554631"/>
                </a:lnTo>
                <a:lnTo>
                  <a:pt x="633351" y="594424"/>
                </a:lnTo>
                <a:lnTo>
                  <a:pt x="606210" y="625403"/>
                </a:lnTo>
                <a:lnTo>
                  <a:pt x="569079" y="644119"/>
                </a:lnTo>
                <a:lnTo>
                  <a:pt x="108000" y="648080"/>
                </a:lnTo>
                <a:lnTo>
                  <a:pt x="93384" y="647099"/>
                </a:lnTo>
                <a:lnTo>
                  <a:pt x="53616" y="633397"/>
                </a:lnTo>
                <a:lnTo>
                  <a:pt x="22657" y="606242"/>
                </a:lnTo>
                <a:lnTo>
                  <a:pt x="3955" y="569085"/>
                </a:lnTo>
                <a:lnTo>
                  <a:pt x="0" y="108076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35" name="object 24"/>
          <p:cNvSpPr>
            <a:spLocks noChangeArrowheads="1"/>
          </p:cNvSpPr>
          <p:nvPr/>
        </p:nvSpPr>
        <p:spPr bwMode="auto">
          <a:xfrm>
            <a:off x="687388" y="2205038"/>
            <a:ext cx="647700" cy="647700"/>
          </a:xfrm>
          <a:custGeom>
            <a:avLst/>
            <a:gdLst>
              <a:gd name="T0" fmla="*/ 537349 w 648053"/>
              <a:gd name="T1" fmla="*/ 0 h 648080"/>
              <a:gd name="T2" fmla="*/ 107018 w 648053"/>
              <a:gd name="T3" fmla="*/ 0 h 648080"/>
              <a:gd name="T4" fmla="*/ 65338 w 648053"/>
              <a:gd name="T5" fmla="*/ 8574 h 648080"/>
              <a:gd name="T6" fmla="*/ 31327 w 648053"/>
              <a:gd name="T7" fmla="*/ 31633 h 648080"/>
              <a:gd name="T8" fmla="*/ 8399 w 648053"/>
              <a:gd name="T9" fmla="*/ 65756 h 648080"/>
              <a:gd name="T10" fmla="*/ 33 w 648053"/>
              <a:gd name="T11" fmla="*/ 107000 h 648080"/>
              <a:gd name="T12" fmla="*/ 0 w 648053"/>
              <a:gd name="T13" fmla="*/ 537637 h 648080"/>
              <a:gd name="T14" fmla="*/ 1018 w 648053"/>
              <a:gd name="T15" fmla="*/ 552156 h 648080"/>
              <a:gd name="T16" fmla="*/ 14782 w 648053"/>
              <a:gd name="T17" fmla="*/ 591647 h 648080"/>
              <a:gd name="T18" fmla="*/ 41902 w 648053"/>
              <a:gd name="T19" fmla="*/ 622360 h 648080"/>
              <a:gd name="T20" fmla="*/ 78954 w 648053"/>
              <a:gd name="T21" fmla="*/ 640843 h 648080"/>
              <a:gd name="T22" fmla="*/ 107469 w 648053"/>
              <a:gd name="T23" fmla="*/ 644668 h 648080"/>
              <a:gd name="T24" fmla="*/ 537752 w 648053"/>
              <a:gd name="T25" fmla="*/ 644668 h 648080"/>
              <a:gd name="T26" fmla="*/ 579466 w 648053"/>
              <a:gd name="T27" fmla="*/ 636111 h 648080"/>
              <a:gd name="T28" fmla="*/ 613518 w 648053"/>
              <a:gd name="T29" fmla="*/ 613064 h 648080"/>
              <a:gd name="T30" fmla="*/ 636471 w 648053"/>
              <a:gd name="T31" fmla="*/ 578974 h 648080"/>
              <a:gd name="T32" fmla="*/ 644861 w 648053"/>
              <a:gd name="T33" fmla="*/ 537637 h 648080"/>
              <a:gd name="T34" fmla="*/ 644883 w 648053"/>
              <a:gd name="T35" fmla="*/ 107000 h 648080"/>
              <a:gd name="T36" fmla="*/ 643842 w 648053"/>
              <a:gd name="T37" fmla="*/ 92474 h 648080"/>
              <a:gd name="T38" fmla="*/ 630042 w 648053"/>
              <a:gd name="T39" fmla="*/ 52975 h 648080"/>
              <a:gd name="T40" fmla="*/ 602903 w 648053"/>
              <a:gd name="T41" fmla="*/ 22281 h 648080"/>
              <a:gd name="T42" fmla="*/ 565856 w 648053"/>
              <a:gd name="T43" fmla="*/ 3821 h 648080"/>
              <a:gd name="T44" fmla="*/ 537349 w 648053"/>
              <a:gd name="T45" fmla="*/ 0 h 64808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648053"/>
              <a:gd name="T70" fmla="*/ 0 h 648080"/>
              <a:gd name="T71" fmla="*/ 648053 w 648053"/>
              <a:gd name="T72" fmla="*/ 648080 h 64808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648053" h="648080">
                <a:moveTo>
                  <a:pt x="539990" y="0"/>
                </a:moveTo>
                <a:lnTo>
                  <a:pt x="107543" y="0"/>
                </a:lnTo>
                <a:lnTo>
                  <a:pt x="65662" y="8619"/>
                </a:lnTo>
                <a:lnTo>
                  <a:pt x="31480" y="31804"/>
                </a:lnTo>
                <a:lnTo>
                  <a:pt x="8444" y="66107"/>
                </a:lnTo>
                <a:lnTo>
                  <a:pt x="33" y="107567"/>
                </a:lnTo>
                <a:lnTo>
                  <a:pt x="0" y="540482"/>
                </a:lnTo>
                <a:lnTo>
                  <a:pt x="1027" y="555077"/>
                </a:lnTo>
                <a:lnTo>
                  <a:pt x="14854" y="594779"/>
                </a:lnTo>
                <a:lnTo>
                  <a:pt x="42109" y="625654"/>
                </a:lnTo>
                <a:lnTo>
                  <a:pt x="79341" y="644235"/>
                </a:lnTo>
                <a:lnTo>
                  <a:pt x="108000" y="648080"/>
                </a:lnTo>
                <a:lnTo>
                  <a:pt x="540395" y="648080"/>
                </a:lnTo>
                <a:lnTo>
                  <a:pt x="582314" y="639478"/>
                </a:lnTo>
                <a:lnTo>
                  <a:pt x="616534" y="616309"/>
                </a:lnTo>
                <a:lnTo>
                  <a:pt x="639599" y="582038"/>
                </a:lnTo>
                <a:lnTo>
                  <a:pt x="648031" y="540482"/>
                </a:lnTo>
                <a:lnTo>
                  <a:pt x="648053" y="107567"/>
                </a:lnTo>
                <a:lnTo>
                  <a:pt x="647006" y="92961"/>
                </a:lnTo>
                <a:lnTo>
                  <a:pt x="633139" y="53254"/>
                </a:lnTo>
                <a:lnTo>
                  <a:pt x="605867" y="22398"/>
                </a:lnTo>
                <a:lnTo>
                  <a:pt x="568638" y="3839"/>
                </a:lnTo>
                <a:lnTo>
                  <a:pt x="539990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36" name="object 25"/>
          <p:cNvSpPr>
            <a:spLocks noChangeArrowheads="1"/>
          </p:cNvSpPr>
          <p:nvPr/>
        </p:nvSpPr>
        <p:spPr bwMode="auto">
          <a:xfrm>
            <a:off x="687388" y="2205038"/>
            <a:ext cx="647700" cy="647700"/>
          </a:xfrm>
          <a:custGeom>
            <a:avLst/>
            <a:gdLst>
              <a:gd name="T0" fmla="*/ 0 w 648055"/>
              <a:gd name="T1" fmla="*/ 107509 h 648080"/>
              <a:gd name="T2" fmla="*/ 8399 w 648055"/>
              <a:gd name="T3" fmla="*/ 65756 h 648080"/>
              <a:gd name="T4" fmla="*/ 31328 w 648055"/>
              <a:gd name="T5" fmla="*/ 31633 h 648080"/>
              <a:gd name="T6" fmla="*/ 65339 w 648055"/>
              <a:gd name="T7" fmla="*/ 8574 h 648080"/>
              <a:gd name="T8" fmla="*/ 107013 w 648055"/>
              <a:gd name="T9" fmla="*/ 0 h 648080"/>
              <a:gd name="T10" fmla="*/ 537335 w 648055"/>
              <a:gd name="T11" fmla="*/ 0 h 648080"/>
              <a:gd name="T12" fmla="*/ 551885 w 648055"/>
              <a:gd name="T13" fmla="*/ 972 h 648080"/>
              <a:gd name="T14" fmla="*/ 591470 w 648055"/>
              <a:gd name="T15" fmla="*/ 14594 h 648080"/>
              <a:gd name="T16" fmla="*/ 622292 w 648055"/>
              <a:gd name="T17" fmla="*/ 41597 h 648080"/>
              <a:gd name="T18" fmla="*/ 640918 w 648055"/>
              <a:gd name="T19" fmla="*/ 78541 h 648080"/>
              <a:gd name="T20" fmla="*/ 644867 w 648055"/>
              <a:gd name="T21" fmla="*/ 537287 h 648080"/>
              <a:gd name="T22" fmla="*/ 643891 w 648055"/>
              <a:gd name="T23" fmla="*/ 551814 h 648080"/>
              <a:gd name="T24" fmla="*/ 630248 w 648055"/>
              <a:gd name="T25" fmla="*/ 591352 h 648080"/>
              <a:gd name="T26" fmla="*/ 603214 w 648055"/>
              <a:gd name="T27" fmla="*/ 622145 h 648080"/>
              <a:gd name="T28" fmla="*/ 566228 w 648055"/>
              <a:gd name="T29" fmla="*/ 640744 h 648080"/>
              <a:gd name="T30" fmla="*/ 107469 w 648055"/>
              <a:gd name="T31" fmla="*/ 644668 h 648080"/>
              <a:gd name="T32" fmla="*/ 92914 w 648055"/>
              <a:gd name="T33" fmla="*/ 643691 h 648080"/>
              <a:gd name="T34" fmla="*/ 53322 w 648055"/>
              <a:gd name="T35" fmla="*/ 630050 h 648080"/>
              <a:gd name="T36" fmla="*/ 22510 w 648055"/>
              <a:gd name="T37" fmla="*/ 603031 h 648080"/>
              <a:gd name="T38" fmla="*/ 3914 w 648055"/>
              <a:gd name="T39" fmla="*/ 566083 h 648080"/>
              <a:gd name="T40" fmla="*/ 0 w 648055"/>
              <a:gd name="T41" fmla="*/ 107509 h 6480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48055"/>
              <a:gd name="T64" fmla="*/ 0 h 648080"/>
              <a:gd name="T65" fmla="*/ 648055 w 648055"/>
              <a:gd name="T66" fmla="*/ 648080 h 64808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48055" h="648080">
                <a:moveTo>
                  <a:pt x="0" y="108076"/>
                </a:moveTo>
                <a:lnTo>
                  <a:pt x="8444" y="66107"/>
                </a:lnTo>
                <a:lnTo>
                  <a:pt x="31481" y="31804"/>
                </a:lnTo>
                <a:lnTo>
                  <a:pt x="65663" y="8619"/>
                </a:lnTo>
                <a:lnTo>
                  <a:pt x="107544" y="0"/>
                </a:lnTo>
                <a:lnTo>
                  <a:pt x="539991" y="0"/>
                </a:lnTo>
                <a:lnTo>
                  <a:pt x="554613" y="981"/>
                </a:lnTo>
                <a:lnTo>
                  <a:pt x="594394" y="14675"/>
                </a:lnTo>
                <a:lnTo>
                  <a:pt x="625368" y="41815"/>
                </a:lnTo>
                <a:lnTo>
                  <a:pt x="644086" y="78955"/>
                </a:lnTo>
                <a:lnTo>
                  <a:pt x="648055" y="540130"/>
                </a:lnTo>
                <a:lnTo>
                  <a:pt x="647073" y="554734"/>
                </a:lnTo>
                <a:lnTo>
                  <a:pt x="633364" y="594482"/>
                </a:lnTo>
                <a:lnTo>
                  <a:pt x="606197" y="625437"/>
                </a:lnTo>
                <a:lnTo>
                  <a:pt x="569027" y="644135"/>
                </a:lnTo>
                <a:lnTo>
                  <a:pt x="108000" y="648080"/>
                </a:lnTo>
                <a:lnTo>
                  <a:pt x="93373" y="647098"/>
                </a:lnTo>
                <a:lnTo>
                  <a:pt x="53583" y="633385"/>
                </a:lnTo>
                <a:lnTo>
                  <a:pt x="22618" y="606222"/>
                </a:lnTo>
                <a:lnTo>
                  <a:pt x="3932" y="569078"/>
                </a:lnTo>
                <a:lnTo>
                  <a:pt x="0" y="108076"/>
                </a:lnTo>
                <a:close/>
              </a:path>
            </a:pathLst>
          </a:custGeom>
          <a:noFill/>
          <a:ln w="25399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37" name="object 26"/>
          <p:cNvSpPr>
            <a:spLocks noChangeArrowheads="1"/>
          </p:cNvSpPr>
          <p:nvPr/>
        </p:nvSpPr>
        <p:spPr bwMode="auto">
          <a:xfrm>
            <a:off x="684213" y="2997200"/>
            <a:ext cx="647700" cy="647700"/>
          </a:xfrm>
          <a:custGeom>
            <a:avLst/>
            <a:gdLst>
              <a:gd name="T0" fmla="*/ 538103 w 647952"/>
              <a:gd name="T1" fmla="*/ 0 h 648080"/>
              <a:gd name="T2" fmla="*/ 107165 w 647952"/>
              <a:gd name="T3" fmla="*/ 0 h 648080"/>
              <a:gd name="T4" fmla="*/ 65433 w 647952"/>
              <a:gd name="T5" fmla="*/ 8574 h 648080"/>
              <a:gd name="T6" fmla="*/ 31372 w 647952"/>
              <a:gd name="T7" fmla="*/ 31633 h 648080"/>
              <a:gd name="T8" fmla="*/ 8417 w 647952"/>
              <a:gd name="T9" fmla="*/ 65756 h 648080"/>
              <a:gd name="T10" fmla="*/ 27 w 647952"/>
              <a:gd name="T11" fmla="*/ 107084 h 648080"/>
              <a:gd name="T12" fmla="*/ 0 w 647952"/>
              <a:gd name="T13" fmla="*/ 537638 h 648080"/>
              <a:gd name="T14" fmla="*/ 1027 w 647952"/>
              <a:gd name="T15" fmla="*/ 552184 h 648080"/>
              <a:gd name="T16" fmla="*/ 14800 w 647952"/>
              <a:gd name="T17" fmla="*/ 591703 h 648080"/>
              <a:gd name="T18" fmla="*/ 41965 w 647952"/>
              <a:gd name="T19" fmla="*/ 622398 h 648080"/>
              <a:gd name="T20" fmla="*/ 79062 w 647952"/>
              <a:gd name="T21" fmla="*/ 640852 h 648080"/>
              <a:gd name="T22" fmla="*/ 107622 w 647952"/>
              <a:gd name="T23" fmla="*/ 644668 h 648080"/>
              <a:gd name="T24" fmla="*/ 538422 w 647952"/>
              <a:gd name="T25" fmla="*/ 644668 h 648080"/>
              <a:gd name="T26" fmla="*/ 580221 w 647952"/>
              <a:gd name="T27" fmla="*/ 636152 h 648080"/>
              <a:gd name="T28" fmla="*/ 614311 w 647952"/>
              <a:gd name="T29" fmla="*/ 613139 h 648080"/>
              <a:gd name="T30" fmla="*/ 637274 w 647952"/>
              <a:gd name="T31" fmla="*/ 579046 h 648080"/>
              <a:gd name="T32" fmla="*/ 645664 w 647952"/>
              <a:gd name="T33" fmla="*/ 537638 h 648080"/>
              <a:gd name="T34" fmla="*/ 645687 w 647952"/>
              <a:gd name="T35" fmla="*/ 107084 h 648080"/>
              <a:gd name="T36" fmla="*/ 644657 w 647952"/>
              <a:gd name="T37" fmla="*/ 92547 h 648080"/>
              <a:gd name="T38" fmla="*/ 630883 w 647952"/>
              <a:gd name="T39" fmla="*/ 53020 h 648080"/>
              <a:gd name="T40" fmla="*/ 603748 w 647952"/>
              <a:gd name="T41" fmla="*/ 22301 h 648080"/>
              <a:gd name="T42" fmla="*/ 566664 w 647952"/>
              <a:gd name="T43" fmla="*/ 3824 h 648080"/>
              <a:gd name="T44" fmla="*/ 538103 w 647952"/>
              <a:gd name="T45" fmla="*/ 0 h 64808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647952"/>
              <a:gd name="T70" fmla="*/ 0 h 648080"/>
              <a:gd name="T71" fmla="*/ 647952 w 647952"/>
              <a:gd name="T72" fmla="*/ 648080 h 64808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647952" h="648080">
                <a:moveTo>
                  <a:pt x="539990" y="0"/>
                </a:moveTo>
                <a:lnTo>
                  <a:pt x="107543" y="0"/>
                </a:lnTo>
                <a:lnTo>
                  <a:pt x="65662" y="8619"/>
                </a:lnTo>
                <a:lnTo>
                  <a:pt x="31480" y="31804"/>
                </a:lnTo>
                <a:lnTo>
                  <a:pt x="8444" y="66107"/>
                </a:lnTo>
                <a:lnTo>
                  <a:pt x="27" y="107651"/>
                </a:lnTo>
                <a:lnTo>
                  <a:pt x="0" y="540483"/>
                </a:lnTo>
                <a:lnTo>
                  <a:pt x="1027" y="555105"/>
                </a:lnTo>
                <a:lnTo>
                  <a:pt x="14854" y="594835"/>
                </a:lnTo>
                <a:lnTo>
                  <a:pt x="42109" y="625692"/>
                </a:lnTo>
                <a:lnTo>
                  <a:pt x="79341" y="644244"/>
                </a:lnTo>
                <a:lnTo>
                  <a:pt x="108000" y="648080"/>
                </a:lnTo>
                <a:lnTo>
                  <a:pt x="540311" y="648080"/>
                </a:lnTo>
                <a:lnTo>
                  <a:pt x="582255" y="639519"/>
                </a:lnTo>
                <a:lnTo>
                  <a:pt x="616465" y="616384"/>
                </a:lnTo>
                <a:lnTo>
                  <a:pt x="639509" y="582110"/>
                </a:lnTo>
                <a:lnTo>
                  <a:pt x="647929" y="540483"/>
                </a:lnTo>
                <a:lnTo>
                  <a:pt x="647952" y="107651"/>
                </a:lnTo>
                <a:lnTo>
                  <a:pt x="646917" y="93035"/>
                </a:lnTo>
                <a:lnTo>
                  <a:pt x="633096" y="53299"/>
                </a:lnTo>
                <a:lnTo>
                  <a:pt x="605865" y="22418"/>
                </a:lnTo>
                <a:lnTo>
                  <a:pt x="568652" y="3842"/>
                </a:lnTo>
                <a:lnTo>
                  <a:pt x="539990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38" name="object 27"/>
          <p:cNvSpPr>
            <a:spLocks noChangeArrowheads="1"/>
          </p:cNvSpPr>
          <p:nvPr/>
        </p:nvSpPr>
        <p:spPr bwMode="auto">
          <a:xfrm>
            <a:off x="684213" y="2997200"/>
            <a:ext cx="647700" cy="647700"/>
          </a:xfrm>
          <a:custGeom>
            <a:avLst/>
            <a:gdLst>
              <a:gd name="T0" fmla="*/ 0 w 647954"/>
              <a:gd name="T1" fmla="*/ 107509 h 648080"/>
              <a:gd name="T2" fmla="*/ 8417 w 647954"/>
              <a:gd name="T3" fmla="*/ 65756 h 648080"/>
              <a:gd name="T4" fmla="*/ 31373 w 647954"/>
              <a:gd name="T5" fmla="*/ 31633 h 648080"/>
              <a:gd name="T6" fmla="*/ 65429 w 647954"/>
              <a:gd name="T7" fmla="*/ 8574 h 648080"/>
              <a:gd name="T8" fmla="*/ 107166 w 647954"/>
              <a:gd name="T9" fmla="*/ 0 h 648080"/>
              <a:gd name="T10" fmla="*/ 538090 w 647954"/>
              <a:gd name="T11" fmla="*/ 0 h 648080"/>
              <a:gd name="T12" fmla="*/ 552670 w 647954"/>
              <a:gd name="T13" fmla="*/ 972 h 648080"/>
              <a:gd name="T14" fmla="*/ 592308 w 647954"/>
              <a:gd name="T15" fmla="*/ 14607 h 648080"/>
              <a:gd name="T16" fmla="*/ 623137 w 647954"/>
              <a:gd name="T17" fmla="*/ 41632 h 648080"/>
              <a:gd name="T18" fmla="*/ 641744 w 647954"/>
              <a:gd name="T19" fmla="*/ 78605 h 648080"/>
              <a:gd name="T20" fmla="*/ 645671 w 647954"/>
              <a:gd name="T21" fmla="*/ 537287 h 648080"/>
              <a:gd name="T22" fmla="*/ 644694 w 647954"/>
              <a:gd name="T23" fmla="*/ 551848 h 648080"/>
              <a:gd name="T24" fmla="*/ 631050 w 647954"/>
              <a:gd name="T25" fmla="*/ 591431 h 648080"/>
              <a:gd name="T26" fmla="*/ 603999 w 647954"/>
              <a:gd name="T27" fmla="*/ 622210 h 648080"/>
              <a:gd name="T28" fmla="*/ 566960 w 647954"/>
              <a:gd name="T29" fmla="*/ 640771 h 648080"/>
              <a:gd name="T30" fmla="*/ 107622 w 647954"/>
              <a:gd name="T31" fmla="*/ 644668 h 648080"/>
              <a:gd name="T32" fmla="*/ 93041 w 647954"/>
              <a:gd name="T33" fmla="*/ 643693 h 648080"/>
              <a:gd name="T34" fmla="*/ 53394 w 647954"/>
              <a:gd name="T35" fmla="*/ 630078 h 648080"/>
              <a:gd name="T36" fmla="*/ 22537 w 647954"/>
              <a:gd name="T37" fmla="*/ 603085 h 648080"/>
              <a:gd name="T38" fmla="*/ 3914 w 647954"/>
              <a:gd name="T39" fmla="*/ 566127 h 648080"/>
              <a:gd name="T40" fmla="*/ 0 w 647954"/>
              <a:gd name="T41" fmla="*/ 107509 h 6480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47954"/>
              <a:gd name="T64" fmla="*/ 0 h 648080"/>
              <a:gd name="T65" fmla="*/ 647954 w 647954"/>
              <a:gd name="T66" fmla="*/ 648080 h 64808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47954" h="648080">
                <a:moveTo>
                  <a:pt x="0" y="108076"/>
                </a:moveTo>
                <a:lnTo>
                  <a:pt x="8444" y="66107"/>
                </a:lnTo>
                <a:lnTo>
                  <a:pt x="31481" y="31804"/>
                </a:lnTo>
                <a:lnTo>
                  <a:pt x="65663" y="8619"/>
                </a:lnTo>
                <a:lnTo>
                  <a:pt x="107544" y="0"/>
                </a:lnTo>
                <a:lnTo>
                  <a:pt x="539991" y="0"/>
                </a:lnTo>
                <a:lnTo>
                  <a:pt x="554623" y="981"/>
                </a:lnTo>
                <a:lnTo>
                  <a:pt x="594402" y="14688"/>
                </a:lnTo>
                <a:lnTo>
                  <a:pt x="625340" y="41851"/>
                </a:lnTo>
                <a:lnTo>
                  <a:pt x="644012" y="79019"/>
                </a:lnTo>
                <a:lnTo>
                  <a:pt x="647954" y="540130"/>
                </a:lnTo>
                <a:lnTo>
                  <a:pt x="646973" y="554768"/>
                </a:lnTo>
                <a:lnTo>
                  <a:pt x="633281" y="594561"/>
                </a:lnTo>
                <a:lnTo>
                  <a:pt x="606133" y="625503"/>
                </a:lnTo>
                <a:lnTo>
                  <a:pt x="568964" y="644162"/>
                </a:lnTo>
                <a:lnTo>
                  <a:pt x="108000" y="648080"/>
                </a:lnTo>
                <a:lnTo>
                  <a:pt x="93373" y="647100"/>
                </a:lnTo>
                <a:lnTo>
                  <a:pt x="53583" y="633413"/>
                </a:lnTo>
                <a:lnTo>
                  <a:pt x="22618" y="606276"/>
                </a:lnTo>
                <a:lnTo>
                  <a:pt x="3932" y="569122"/>
                </a:lnTo>
                <a:lnTo>
                  <a:pt x="0" y="108076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39" name="object 28"/>
          <p:cNvSpPr>
            <a:spLocks noChangeArrowheads="1"/>
          </p:cNvSpPr>
          <p:nvPr/>
        </p:nvSpPr>
        <p:spPr bwMode="auto">
          <a:xfrm>
            <a:off x="684213" y="3789363"/>
            <a:ext cx="647700" cy="647700"/>
          </a:xfrm>
          <a:custGeom>
            <a:avLst/>
            <a:gdLst>
              <a:gd name="T0" fmla="*/ 538103 w 647952"/>
              <a:gd name="T1" fmla="*/ 0 h 648080"/>
              <a:gd name="T2" fmla="*/ 107270 w 647952"/>
              <a:gd name="T3" fmla="*/ 0 h 648080"/>
              <a:gd name="T4" fmla="*/ 65499 w 647952"/>
              <a:gd name="T5" fmla="*/ 8543 h 648080"/>
              <a:gd name="T6" fmla="*/ 31406 w 647952"/>
              <a:gd name="T7" fmla="*/ 31583 h 648080"/>
              <a:gd name="T8" fmla="*/ 8426 w 647952"/>
              <a:gd name="T9" fmla="*/ 65679 h 648080"/>
              <a:gd name="T10" fmla="*/ 20 w 647952"/>
              <a:gd name="T11" fmla="*/ 107063 h 648080"/>
              <a:gd name="T12" fmla="*/ 0 w 647952"/>
              <a:gd name="T13" fmla="*/ 537615 h 648080"/>
              <a:gd name="T14" fmla="*/ 1040 w 647952"/>
              <a:gd name="T15" fmla="*/ 552152 h 648080"/>
              <a:gd name="T16" fmla="*/ 14833 w 647952"/>
              <a:gd name="T17" fmla="*/ 591665 h 648080"/>
              <a:gd name="T18" fmla="*/ 41997 w 647952"/>
              <a:gd name="T19" fmla="*/ 622376 h 648080"/>
              <a:gd name="T20" fmla="*/ 79078 w 647952"/>
              <a:gd name="T21" fmla="*/ 640847 h 648080"/>
              <a:gd name="T22" fmla="*/ 107621 w 647952"/>
              <a:gd name="T23" fmla="*/ 644668 h 648080"/>
              <a:gd name="T24" fmla="*/ 538526 w 647952"/>
              <a:gd name="T25" fmla="*/ 644668 h 648080"/>
              <a:gd name="T26" fmla="*/ 580288 w 647952"/>
              <a:gd name="T27" fmla="*/ 636103 h 648080"/>
              <a:gd name="T28" fmla="*/ 614345 w 647952"/>
              <a:gd name="T29" fmla="*/ 613042 h 648080"/>
              <a:gd name="T30" fmla="*/ 637283 w 647952"/>
              <a:gd name="T31" fmla="*/ 578916 h 648080"/>
              <a:gd name="T32" fmla="*/ 645658 w 647952"/>
              <a:gd name="T33" fmla="*/ 537615 h 648080"/>
              <a:gd name="T34" fmla="*/ 645687 w 647952"/>
              <a:gd name="T35" fmla="*/ 107063 h 648080"/>
              <a:gd name="T36" fmla="*/ 644669 w 647952"/>
              <a:gd name="T37" fmla="*/ 92542 h 648080"/>
              <a:gd name="T38" fmla="*/ 630916 w 647952"/>
              <a:gd name="T39" fmla="*/ 53039 h 648080"/>
              <a:gd name="T40" fmla="*/ 603780 w 647952"/>
              <a:gd name="T41" fmla="*/ 22317 h 648080"/>
              <a:gd name="T42" fmla="*/ 566680 w 647952"/>
              <a:gd name="T43" fmla="*/ 3828 h 648080"/>
              <a:gd name="T44" fmla="*/ 538103 w 647952"/>
              <a:gd name="T45" fmla="*/ 0 h 64808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647952"/>
              <a:gd name="T70" fmla="*/ 0 h 648080"/>
              <a:gd name="T71" fmla="*/ 647952 w 647952"/>
              <a:gd name="T72" fmla="*/ 648080 h 64808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647952" h="648080">
                <a:moveTo>
                  <a:pt x="539990" y="0"/>
                </a:moveTo>
                <a:lnTo>
                  <a:pt x="107648" y="0"/>
                </a:lnTo>
                <a:lnTo>
                  <a:pt x="65730" y="8588"/>
                </a:lnTo>
                <a:lnTo>
                  <a:pt x="31514" y="31754"/>
                </a:lnTo>
                <a:lnTo>
                  <a:pt x="8453" y="66030"/>
                </a:lnTo>
                <a:lnTo>
                  <a:pt x="20" y="107630"/>
                </a:lnTo>
                <a:lnTo>
                  <a:pt x="0" y="540460"/>
                </a:lnTo>
                <a:lnTo>
                  <a:pt x="1040" y="555073"/>
                </a:lnTo>
                <a:lnTo>
                  <a:pt x="14887" y="594797"/>
                </a:lnTo>
                <a:lnTo>
                  <a:pt x="42141" y="625670"/>
                </a:lnTo>
                <a:lnTo>
                  <a:pt x="79357" y="644239"/>
                </a:lnTo>
                <a:lnTo>
                  <a:pt x="107999" y="648080"/>
                </a:lnTo>
                <a:lnTo>
                  <a:pt x="540415" y="648080"/>
                </a:lnTo>
                <a:lnTo>
                  <a:pt x="582322" y="639470"/>
                </a:lnTo>
                <a:lnTo>
                  <a:pt x="616499" y="616286"/>
                </a:lnTo>
                <a:lnTo>
                  <a:pt x="639518" y="581980"/>
                </a:lnTo>
                <a:lnTo>
                  <a:pt x="647922" y="540460"/>
                </a:lnTo>
                <a:lnTo>
                  <a:pt x="647952" y="107630"/>
                </a:lnTo>
                <a:lnTo>
                  <a:pt x="646930" y="93030"/>
                </a:lnTo>
                <a:lnTo>
                  <a:pt x="633129" y="53318"/>
                </a:lnTo>
                <a:lnTo>
                  <a:pt x="605897" y="22434"/>
                </a:lnTo>
                <a:lnTo>
                  <a:pt x="568668" y="3846"/>
                </a:lnTo>
                <a:lnTo>
                  <a:pt x="539990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40" name="object 29"/>
          <p:cNvSpPr>
            <a:spLocks noChangeArrowheads="1"/>
          </p:cNvSpPr>
          <p:nvPr/>
        </p:nvSpPr>
        <p:spPr bwMode="auto">
          <a:xfrm>
            <a:off x="684213" y="3789363"/>
            <a:ext cx="647700" cy="647700"/>
          </a:xfrm>
          <a:custGeom>
            <a:avLst/>
            <a:gdLst>
              <a:gd name="T0" fmla="*/ 0 w 647954"/>
              <a:gd name="T1" fmla="*/ 107382 h 648080"/>
              <a:gd name="T2" fmla="*/ 8427 w 647954"/>
              <a:gd name="T3" fmla="*/ 65679 h 648080"/>
              <a:gd name="T4" fmla="*/ 31407 w 647954"/>
              <a:gd name="T5" fmla="*/ 31583 h 648080"/>
              <a:gd name="T6" fmla="*/ 65497 w 647954"/>
              <a:gd name="T7" fmla="*/ 8543 h 648080"/>
              <a:gd name="T8" fmla="*/ 107271 w 647954"/>
              <a:gd name="T9" fmla="*/ 0 h 648080"/>
              <a:gd name="T10" fmla="*/ 538090 w 647954"/>
              <a:gd name="T11" fmla="*/ 0 h 648080"/>
              <a:gd name="T12" fmla="*/ 552678 w 647954"/>
              <a:gd name="T13" fmla="*/ 974 h 648080"/>
              <a:gd name="T14" fmla="*/ 592336 w 647954"/>
              <a:gd name="T15" fmla="*/ 14619 h 648080"/>
              <a:gd name="T16" fmla="*/ 623172 w 647954"/>
              <a:gd name="T17" fmla="*/ 41651 h 648080"/>
              <a:gd name="T18" fmla="*/ 641767 w 647954"/>
              <a:gd name="T19" fmla="*/ 78612 h 648080"/>
              <a:gd name="T20" fmla="*/ 645671 w 647954"/>
              <a:gd name="T21" fmla="*/ 537161 h 648080"/>
              <a:gd name="T22" fmla="*/ 644695 w 647954"/>
              <a:gd name="T23" fmla="*/ 551715 h 648080"/>
              <a:gd name="T24" fmla="*/ 631066 w 647954"/>
              <a:gd name="T25" fmla="*/ 591308 h 648080"/>
              <a:gd name="T26" fmla="*/ 604043 w 647954"/>
              <a:gd name="T27" fmla="*/ 622128 h 648080"/>
              <a:gd name="T28" fmla="*/ 567039 w 647954"/>
              <a:gd name="T29" fmla="*/ 640739 h 648080"/>
              <a:gd name="T30" fmla="*/ 107622 w 647954"/>
              <a:gd name="T31" fmla="*/ 644668 h 648080"/>
              <a:gd name="T32" fmla="*/ 93049 w 647954"/>
              <a:gd name="T33" fmla="*/ 643692 h 648080"/>
              <a:gd name="T34" fmla="*/ 53422 w 647954"/>
              <a:gd name="T35" fmla="*/ 630062 h 648080"/>
              <a:gd name="T36" fmla="*/ 22572 w 647954"/>
              <a:gd name="T37" fmla="*/ 603051 h 648080"/>
              <a:gd name="T38" fmla="*/ 3936 w 647954"/>
              <a:gd name="T39" fmla="*/ 566090 h 648080"/>
              <a:gd name="T40" fmla="*/ 0 w 647954"/>
              <a:gd name="T41" fmla="*/ 107382 h 6480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47954"/>
              <a:gd name="T64" fmla="*/ 0 h 648080"/>
              <a:gd name="T65" fmla="*/ 647954 w 647954"/>
              <a:gd name="T66" fmla="*/ 648080 h 64808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47954" h="648080">
                <a:moveTo>
                  <a:pt x="0" y="107949"/>
                </a:moveTo>
                <a:lnTo>
                  <a:pt x="8454" y="66030"/>
                </a:lnTo>
                <a:lnTo>
                  <a:pt x="31515" y="31754"/>
                </a:lnTo>
                <a:lnTo>
                  <a:pt x="65731" y="8588"/>
                </a:lnTo>
                <a:lnTo>
                  <a:pt x="107649" y="0"/>
                </a:lnTo>
                <a:lnTo>
                  <a:pt x="539991" y="0"/>
                </a:lnTo>
                <a:lnTo>
                  <a:pt x="554631" y="983"/>
                </a:lnTo>
                <a:lnTo>
                  <a:pt x="594430" y="14700"/>
                </a:lnTo>
                <a:lnTo>
                  <a:pt x="625375" y="41871"/>
                </a:lnTo>
                <a:lnTo>
                  <a:pt x="644035" y="79026"/>
                </a:lnTo>
                <a:lnTo>
                  <a:pt x="647954" y="540003"/>
                </a:lnTo>
                <a:lnTo>
                  <a:pt x="646974" y="554635"/>
                </a:lnTo>
                <a:lnTo>
                  <a:pt x="633297" y="594438"/>
                </a:lnTo>
                <a:lnTo>
                  <a:pt x="606178" y="625420"/>
                </a:lnTo>
                <a:lnTo>
                  <a:pt x="569044" y="644130"/>
                </a:lnTo>
                <a:lnTo>
                  <a:pt x="108000" y="648080"/>
                </a:lnTo>
                <a:lnTo>
                  <a:pt x="93381" y="647099"/>
                </a:lnTo>
                <a:lnTo>
                  <a:pt x="53611" y="633397"/>
                </a:lnTo>
                <a:lnTo>
                  <a:pt x="22653" y="606242"/>
                </a:lnTo>
                <a:lnTo>
                  <a:pt x="3954" y="569085"/>
                </a:lnTo>
                <a:lnTo>
                  <a:pt x="0" y="107949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30" name="object 30"/>
          <p:cNvSpPr txBox="1"/>
          <p:nvPr/>
        </p:nvSpPr>
        <p:spPr>
          <a:xfrm>
            <a:off x="855663" y="1382713"/>
            <a:ext cx="307975" cy="30575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400" b="1" dirty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4400">
              <a:latin typeface="Times New Roman"/>
              <a:cs typeface="Times New Roman"/>
            </a:endParaRPr>
          </a:p>
          <a:p>
            <a:pPr fontAlgn="auto">
              <a:lnSpc>
                <a:spcPts val="950"/>
              </a:lnSpc>
              <a:spcBef>
                <a:spcPts val="8"/>
              </a:spcBef>
              <a:spcAft>
                <a:spcPts val="0"/>
              </a:spcAft>
              <a:defRPr/>
            </a:pPr>
            <a:endParaRPr sz="950">
              <a:latin typeface="+mn-lt"/>
            </a:endParaRPr>
          </a:p>
          <a:p>
            <a:pPr marL="158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4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4400">
              <a:latin typeface="Times New Roman"/>
              <a:cs typeface="Times New Roman"/>
            </a:endParaRPr>
          </a:p>
          <a:p>
            <a:pPr fontAlgn="auto">
              <a:lnSpc>
                <a:spcPts val="950"/>
              </a:lnSpc>
              <a:spcBef>
                <a:spcPts val="6"/>
              </a:spcBef>
              <a:spcAft>
                <a:spcPts val="0"/>
              </a:spcAft>
              <a:defRPr/>
            </a:pPr>
            <a:endParaRPr sz="950">
              <a:latin typeface="+mn-lt"/>
            </a:endParaRP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400" b="1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4400">
              <a:latin typeface="Times New Roman"/>
              <a:cs typeface="Times New Roman"/>
            </a:endParaRPr>
          </a:p>
          <a:p>
            <a:pPr fontAlgn="auto">
              <a:lnSpc>
                <a:spcPts val="950"/>
              </a:lnSpc>
              <a:spcBef>
                <a:spcPts val="9"/>
              </a:spcBef>
              <a:spcAft>
                <a:spcPts val="0"/>
              </a:spcAft>
              <a:defRPr/>
            </a:pPr>
            <a:endParaRPr sz="950">
              <a:latin typeface="+mn-lt"/>
            </a:endParaRP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400" b="1" dirty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141342" name="object 31"/>
          <p:cNvSpPr>
            <a:spLocks noChangeArrowheads="1"/>
          </p:cNvSpPr>
          <p:nvPr/>
        </p:nvSpPr>
        <p:spPr bwMode="auto">
          <a:xfrm>
            <a:off x="1011238" y="4652963"/>
            <a:ext cx="7412037" cy="498475"/>
          </a:xfrm>
          <a:custGeom>
            <a:avLst/>
            <a:gdLst>
              <a:gd name="T0" fmla="*/ 7326868 w 7412304"/>
              <a:gd name="T1" fmla="*/ 0 h 498601"/>
              <a:gd name="T2" fmla="*/ 79351 w 7412304"/>
              <a:gd name="T3" fmla="*/ 81 h 498601"/>
              <a:gd name="T4" fmla="*/ 39158 w 7412304"/>
              <a:gd name="T5" fmla="*/ 12519 h 498601"/>
              <a:gd name="T6" fmla="*/ 10763 w 7412304"/>
              <a:gd name="T7" fmla="*/ 42055 h 498601"/>
              <a:gd name="T8" fmla="*/ 0 w 7412304"/>
              <a:gd name="T9" fmla="*/ 82869 h 498601"/>
              <a:gd name="T10" fmla="*/ 81 w 7412304"/>
              <a:gd name="T11" fmla="*/ 418303 h 498601"/>
              <a:gd name="T12" fmla="*/ 12545 w 7412304"/>
              <a:gd name="T13" fmla="*/ 458395 h 498601"/>
              <a:gd name="T14" fmla="*/ 42142 w 7412304"/>
              <a:gd name="T15" fmla="*/ 486729 h 498601"/>
              <a:gd name="T16" fmla="*/ 83069 w 7412304"/>
              <a:gd name="T17" fmla="*/ 497468 h 498601"/>
              <a:gd name="T18" fmla="*/ 7330552 w 7412304"/>
              <a:gd name="T19" fmla="*/ 497387 h 498601"/>
              <a:gd name="T20" fmla="*/ 7370714 w 7412304"/>
              <a:gd name="T21" fmla="*/ 484958 h 498601"/>
              <a:gd name="T22" fmla="*/ 7399121 w 7412304"/>
              <a:gd name="T23" fmla="*/ 455420 h 498601"/>
              <a:gd name="T24" fmla="*/ 7409893 w 7412304"/>
              <a:gd name="T25" fmla="*/ 414599 h 498601"/>
              <a:gd name="T26" fmla="*/ 7409809 w 7412304"/>
              <a:gd name="T27" fmla="*/ 79195 h 498601"/>
              <a:gd name="T28" fmla="*/ 7397354 w 7412304"/>
              <a:gd name="T29" fmla="*/ 39088 h 498601"/>
              <a:gd name="T30" fmla="*/ 7367747 w 7412304"/>
              <a:gd name="T31" fmla="*/ 10742 h 498601"/>
              <a:gd name="T32" fmla="*/ 7326868 w 7412304"/>
              <a:gd name="T33" fmla="*/ 0 h 49860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412304"/>
              <a:gd name="T52" fmla="*/ 0 h 498601"/>
              <a:gd name="T53" fmla="*/ 7412304 w 7412304"/>
              <a:gd name="T54" fmla="*/ 498601 h 49860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412304" h="498601">
                <a:moveTo>
                  <a:pt x="7329246" y="0"/>
                </a:moveTo>
                <a:lnTo>
                  <a:pt x="79378" y="81"/>
                </a:lnTo>
                <a:lnTo>
                  <a:pt x="39167" y="12546"/>
                </a:lnTo>
                <a:lnTo>
                  <a:pt x="10763" y="42154"/>
                </a:lnTo>
                <a:lnTo>
                  <a:pt x="0" y="83058"/>
                </a:lnTo>
                <a:lnTo>
                  <a:pt x="81" y="419257"/>
                </a:lnTo>
                <a:lnTo>
                  <a:pt x="12545" y="459439"/>
                </a:lnTo>
                <a:lnTo>
                  <a:pt x="42160" y="487836"/>
                </a:lnTo>
                <a:lnTo>
                  <a:pt x="83096" y="498602"/>
                </a:lnTo>
                <a:lnTo>
                  <a:pt x="7332929" y="498521"/>
                </a:lnTo>
                <a:lnTo>
                  <a:pt x="7373125" y="486065"/>
                </a:lnTo>
                <a:lnTo>
                  <a:pt x="7401534" y="456455"/>
                </a:lnTo>
                <a:lnTo>
                  <a:pt x="7412304" y="415544"/>
                </a:lnTo>
                <a:lnTo>
                  <a:pt x="7412223" y="79375"/>
                </a:lnTo>
                <a:lnTo>
                  <a:pt x="7399767" y="39178"/>
                </a:lnTo>
                <a:lnTo>
                  <a:pt x="7370158" y="10769"/>
                </a:lnTo>
                <a:lnTo>
                  <a:pt x="7329246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43" name="object 32"/>
          <p:cNvSpPr>
            <a:spLocks noChangeArrowheads="1"/>
          </p:cNvSpPr>
          <p:nvPr/>
        </p:nvSpPr>
        <p:spPr bwMode="auto">
          <a:xfrm>
            <a:off x="1011238" y="4652963"/>
            <a:ext cx="7412037" cy="498475"/>
          </a:xfrm>
          <a:custGeom>
            <a:avLst/>
            <a:gdLst>
              <a:gd name="T0" fmla="*/ 0 w 7412304"/>
              <a:gd name="T1" fmla="*/ 82869 h 498601"/>
              <a:gd name="T2" fmla="*/ 10763 w 7412304"/>
              <a:gd name="T3" fmla="*/ 42055 h 498601"/>
              <a:gd name="T4" fmla="*/ 39158 w 7412304"/>
              <a:gd name="T5" fmla="*/ 12519 h 498601"/>
              <a:gd name="T6" fmla="*/ 79351 w 7412304"/>
              <a:gd name="T7" fmla="*/ 81 h 498601"/>
              <a:gd name="T8" fmla="*/ 7326868 w 7412304"/>
              <a:gd name="T9" fmla="*/ 0 h 498601"/>
              <a:gd name="T10" fmla="*/ 7341392 w 7412304"/>
              <a:gd name="T11" fmla="*/ 1268 h 498601"/>
              <a:gd name="T12" fmla="*/ 7379162 w 7412304"/>
              <a:gd name="T13" fmla="*/ 18523 h 498601"/>
              <a:gd name="T14" fmla="*/ 7403701 w 7412304"/>
              <a:gd name="T15" fmla="*/ 51439 h 498601"/>
              <a:gd name="T16" fmla="*/ 7409893 w 7412304"/>
              <a:gd name="T17" fmla="*/ 414599 h 498601"/>
              <a:gd name="T18" fmla="*/ 7408621 w 7412304"/>
              <a:gd name="T19" fmla="*/ 429096 h 498601"/>
              <a:gd name="T20" fmla="*/ 7391322 w 7412304"/>
              <a:gd name="T21" fmla="*/ 466808 h 498601"/>
              <a:gd name="T22" fmla="*/ 7358335 w 7412304"/>
              <a:gd name="T23" fmla="*/ 491296 h 498601"/>
              <a:gd name="T24" fmla="*/ 83069 w 7412304"/>
              <a:gd name="T25" fmla="*/ 497468 h 498601"/>
              <a:gd name="T26" fmla="*/ 68535 w 7412304"/>
              <a:gd name="T27" fmla="*/ 496202 h 498601"/>
              <a:gd name="T28" fmla="*/ 30733 w 7412304"/>
              <a:gd name="T29" fmla="*/ 478952 h 498601"/>
              <a:gd name="T30" fmla="*/ 6196 w 7412304"/>
              <a:gd name="T31" fmla="*/ 446049 h 498601"/>
              <a:gd name="T32" fmla="*/ 0 w 7412304"/>
              <a:gd name="T33" fmla="*/ 82869 h 49860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412304"/>
              <a:gd name="T52" fmla="*/ 0 h 498601"/>
              <a:gd name="T53" fmla="*/ 7412304 w 7412304"/>
              <a:gd name="T54" fmla="*/ 498601 h 49860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412304" h="498601">
                <a:moveTo>
                  <a:pt x="0" y="83058"/>
                </a:moveTo>
                <a:lnTo>
                  <a:pt x="10763" y="42154"/>
                </a:lnTo>
                <a:lnTo>
                  <a:pt x="39167" y="12546"/>
                </a:lnTo>
                <a:lnTo>
                  <a:pt x="79378" y="81"/>
                </a:lnTo>
                <a:lnTo>
                  <a:pt x="7329246" y="0"/>
                </a:lnTo>
                <a:lnTo>
                  <a:pt x="7343778" y="1268"/>
                </a:lnTo>
                <a:lnTo>
                  <a:pt x="7381572" y="18568"/>
                </a:lnTo>
                <a:lnTo>
                  <a:pt x="7406114" y="51556"/>
                </a:lnTo>
                <a:lnTo>
                  <a:pt x="7412304" y="415544"/>
                </a:lnTo>
                <a:lnTo>
                  <a:pt x="7411035" y="430075"/>
                </a:lnTo>
                <a:lnTo>
                  <a:pt x="7393735" y="467870"/>
                </a:lnTo>
                <a:lnTo>
                  <a:pt x="7360747" y="492412"/>
                </a:lnTo>
                <a:lnTo>
                  <a:pt x="83096" y="498602"/>
                </a:lnTo>
                <a:lnTo>
                  <a:pt x="68553" y="497333"/>
                </a:lnTo>
                <a:lnTo>
                  <a:pt x="30742" y="480041"/>
                </a:lnTo>
                <a:lnTo>
                  <a:pt x="6196" y="447066"/>
                </a:lnTo>
                <a:lnTo>
                  <a:pt x="0" y="83058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44" name="object 33"/>
          <p:cNvSpPr txBox="1">
            <a:spLocks noChangeArrowheads="1"/>
          </p:cNvSpPr>
          <p:nvPr/>
        </p:nvSpPr>
        <p:spPr bwMode="auto">
          <a:xfrm>
            <a:off x="1117600" y="4741863"/>
            <a:ext cx="7200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Главные приоритеты бюджетной политики на 2015 -2017</a:t>
            </a:r>
          </a:p>
          <a:p>
            <a:pPr marL="12700"/>
            <a:r>
              <a:rPr lang="ru-RU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годы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345" name="object 34"/>
          <p:cNvSpPr>
            <a:spLocks noChangeArrowheads="1"/>
          </p:cNvSpPr>
          <p:nvPr/>
        </p:nvSpPr>
        <p:spPr bwMode="auto">
          <a:xfrm>
            <a:off x="2266950" y="5151438"/>
            <a:ext cx="649288" cy="293687"/>
          </a:xfrm>
          <a:custGeom>
            <a:avLst/>
            <a:gdLst>
              <a:gd name="T0" fmla="*/ 659025 w 648081"/>
              <a:gd name="T1" fmla="*/ 147540 h 293497"/>
              <a:gd name="T2" fmla="*/ 0 w 648081"/>
              <a:gd name="T3" fmla="*/ 147540 h 293497"/>
              <a:gd name="T4" fmla="*/ 329578 w 648081"/>
              <a:gd name="T5" fmla="*/ 295211 h 293497"/>
              <a:gd name="T6" fmla="*/ 659025 w 648081"/>
              <a:gd name="T7" fmla="*/ 147540 h 293497"/>
              <a:gd name="T8" fmla="*/ 494237 w 648081"/>
              <a:gd name="T9" fmla="*/ 0 h 293497"/>
              <a:gd name="T10" fmla="*/ 164787 w 648081"/>
              <a:gd name="T11" fmla="*/ 0 h 293497"/>
              <a:gd name="T12" fmla="*/ 164787 w 648081"/>
              <a:gd name="T13" fmla="*/ 147540 h 293497"/>
              <a:gd name="T14" fmla="*/ 494237 w 648081"/>
              <a:gd name="T15" fmla="*/ 147540 h 293497"/>
              <a:gd name="T16" fmla="*/ 494237 w 648081"/>
              <a:gd name="T17" fmla="*/ 0 h 29349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081"/>
              <a:gd name="T28" fmla="*/ 0 h 293497"/>
              <a:gd name="T29" fmla="*/ 648081 w 648081"/>
              <a:gd name="T30" fmla="*/ 293497 h 2934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081" h="293497">
                <a:moveTo>
                  <a:pt x="648081" y="146685"/>
                </a:moveTo>
                <a:lnTo>
                  <a:pt x="0" y="146685"/>
                </a:lnTo>
                <a:lnTo>
                  <a:pt x="324104" y="293497"/>
                </a:lnTo>
                <a:lnTo>
                  <a:pt x="648081" y="146685"/>
                </a:lnTo>
                <a:close/>
              </a:path>
              <a:path w="648081" h="293497">
                <a:moveTo>
                  <a:pt x="486029" y="0"/>
                </a:moveTo>
                <a:lnTo>
                  <a:pt x="162051" y="0"/>
                </a:lnTo>
                <a:lnTo>
                  <a:pt x="162051" y="146685"/>
                </a:lnTo>
                <a:lnTo>
                  <a:pt x="486029" y="146685"/>
                </a:lnTo>
                <a:lnTo>
                  <a:pt x="486029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46" name="object 35"/>
          <p:cNvSpPr>
            <a:spLocks noChangeArrowheads="1"/>
          </p:cNvSpPr>
          <p:nvPr/>
        </p:nvSpPr>
        <p:spPr bwMode="auto">
          <a:xfrm>
            <a:off x="2266950" y="5151438"/>
            <a:ext cx="649288" cy="293687"/>
          </a:xfrm>
          <a:custGeom>
            <a:avLst/>
            <a:gdLst>
              <a:gd name="T0" fmla="*/ 0 w 648081"/>
              <a:gd name="T1" fmla="*/ 147540 h 293497"/>
              <a:gd name="T2" fmla="*/ 164787 w 648081"/>
              <a:gd name="T3" fmla="*/ 147540 h 293497"/>
              <a:gd name="T4" fmla="*/ 164787 w 648081"/>
              <a:gd name="T5" fmla="*/ 0 h 293497"/>
              <a:gd name="T6" fmla="*/ 494237 w 648081"/>
              <a:gd name="T7" fmla="*/ 0 h 293497"/>
              <a:gd name="T8" fmla="*/ 494237 w 648081"/>
              <a:gd name="T9" fmla="*/ 147540 h 293497"/>
              <a:gd name="T10" fmla="*/ 659025 w 648081"/>
              <a:gd name="T11" fmla="*/ 147540 h 293497"/>
              <a:gd name="T12" fmla="*/ 329578 w 648081"/>
              <a:gd name="T13" fmla="*/ 295211 h 293497"/>
              <a:gd name="T14" fmla="*/ 0 w 648081"/>
              <a:gd name="T15" fmla="*/ 147540 h 2934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8081"/>
              <a:gd name="T25" fmla="*/ 0 h 293497"/>
              <a:gd name="T26" fmla="*/ 648081 w 648081"/>
              <a:gd name="T27" fmla="*/ 293497 h 29349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8081" h="293497">
                <a:moveTo>
                  <a:pt x="0" y="146685"/>
                </a:moveTo>
                <a:lnTo>
                  <a:pt x="162051" y="146685"/>
                </a:lnTo>
                <a:lnTo>
                  <a:pt x="162051" y="0"/>
                </a:lnTo>
                <a:lnTo>
                  <a:pt x="486029" y="0"/>
                </a:lnTo>
                <a:lnTo>
                  <a:pt x="486029" y="146685"/>
                </a:lnTo>
                <a:lnTo>
                  <a:pt x="648081" y="146685"/>
                </a:lnTo>
                <a:lnTo>
                  <a:pt x="324104" y="293497"/>
                </a:lnTo>
                <a:lnTo>
                  <a:pt x="0" y="146685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47" name="object 36"/>
          <p:cNvSpPr>
            <a:spLocks noChangeArrowheads="1"/>
          </p:cNvSpPr>
          <p:nvPr/>
        </p:nvSpPr>
        <p:spPr bwMode="auto">
          <a:xfrm>
            <a:off x="6372225" y="5157788"/>
            <a:ext cx="647700" cy="293687"/>
          </a:xfrm>
          <a:custGeom>
            <a:avLst/>
            <a:gdLst>
              <a:gd name="T0" fmla="*/ 644668 w 648080"/>
              <a:gd name="T1" fmla="*/ 148117 h 293370"/>
              <a:gd name="T2" fmla="*/ 0 w 648080"/>
              <a:gd name="T3" fmla="*/ 148117 h 293370"/>
              <a:gd name="T4" fmla="*/ 322270 w 648080"/>
              <a:gd name="T5" fmla="*/ 296234 h 293370"/>
              <a:gd name="T6" fmla="*/ 644668 w 648080"/>
              <a:gd name="T7" fmla="*/ 148117 h 293370"/>
              <a:gd name="T8" fmla="*/ 483468 w 648080"/>
              <a:gd name="T9" fmla="*/ 0 h 293370"/>
              <a:gd name="T10" fmla="*/ 161196 w 648080"/>
              <a:gd name="T11" fmla="*/ 0 h 293370"/>
              <a:gd name="T12" fmla="*/ 161196 w 648080"/>
              <a:gd name="T13" fmla="*/ 148117 h 293370"/>
              <a:gd name="T14" fmla="*/ 483468 w 648080"/>
              <a:gd name="T15" fmla="*/ 148117 h 293370"/>
              <a:gd name="T16" fmla="*/ 483468 w 648080"/>
              <a:gd name="T17" fmla="*/ 0 h 29337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080"/>
              <a:gd name="T28" fmla="*/ 0 h 293370"/>
              <a:gd name="T29" fmla="*/ 648080 w 648080"/>
              <a:gd name="T30" fmla="*/ 293370 h 29337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080" h="293370">
                <a:moveTo>
                  <a:pt x="648080" y="146684"/>
                </a:moveTo>
                <a:lnTo>
                  <a:pt x="0" y="146684"/>
                </a:lnTo>
                <a:lnTo>
                  <a:pt x="323976" y="293369"/>
                </a:lnTo>
                <a:lnTo>
                  <a:pt x="648080" y="146684"/>
                </a:lnTo>
                <a:close/>
              </a:path>
              <a:path w="648080" h="293370">
                <a:moveTo>
                  <a:pt x="486028" y="0"/>
                </a:moveTo>
                <a:lnTo>
                  <a:pt x="162051" y="0"/>
                </a:lnTo>
                <a:lnTo>
                  <a:pt x="162051" y="146684"/>
                </a:lnTo>
                <a:lnTo>
                  <a:pt x="486028" y="146684"/>
                </a:lnTo>
                <a:lnTo>
                  <a:pt x="486028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1348" name="object 37"/>
          <p:cNvSpPr>
            <a:spLocks noChangeArrowheads="1"/>
          </p:cNvSpPr>
          <p:nvPr/>
        </p:nvSpPr>
        <p:spPr bwMode="auto">
          <a:xfrm>
            <a:off x="6372225" y="5157788"/>
            <a:ext cx="647700" cy="293687"/>
          </a:xfrm>
          <a:custGeom>
            <a:avLst/>
            <a:gdLst>
              <a:gd name="T0" fmla="*/ 0 w 648080"/>
              <a:gd name="T1" fmla="*/ 148117 h 293370"/>
              <a:gd name="T2" fmla="*/ 161196 w 648080"/>
              <a:gd name="T3" fmla="*/ 148117 h 293370"/>
              <a:gd name="T4" fmla="*/ 161196 w 648080"/>
              <a:gd name="T5" fmla="*/ 0 h 293370"/>
              <a:gd name="T6" fmla="*/ 483468 w 648080"/>
              <a:gd name="T7" fmla="*/ 0 h 293370"/>
              <a:gd name="T8" fmla="*/ 483468 w 648080"/>
              <a:gd name="T9" fmla="*/ 148117 h 293370"/>
              <a:gd name="T10" fmla="*/ 644668 w 648080"/>
              <a:gd name="T11" fmla="*/ 148117 h 293370"/>
              <a:gd name="T12" fmla="*/ 322270 w 648080"/>
              <a:gd name="T13" fmla="*/ 296234 h 293370"/>
              <a:gd name="T14" fmla="*/ 0 w 648080"/>
              <a:gd name="T15" fmla="*/ 148117 h 29337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8080"/>
              <a:gd name="T25" fmla="*/ 0 h 293370"/>
              <a:gd name="T26" fmla="*/ 648080 w 648080"/>
              <a:gd name="T27" fmla="*/ 293370 h 29337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8080" h="293370">
                <a:moveTo>
                  <a:pt x="0" y="146684"/>
                </a:moveTo>
                <a:lnTo>
                  <a:pt x="162051" y="146684"/>
                </a:lnTo>
                <a:lnTo>
                  <a:pt x="162051" y="0"/>
                </a:lnTo>
                <a:lnTo>
                  <a:pt x="486028" y="0"/>
                </a:lnTo>
                <a:lnTo>
                  <a:pt x="486028" y="146684"/>
                </a:lnTo>
                <a:lnTo>
                  <a:pt x="648080" y="146684"/>
                </a:lnTo>
                <a:lnTo>
                  <a:pt x="323976" y="293369"/>
                </a:lnTo>
                <a:lnTo>
                  <a:pt x="0" y="146684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object 3"/>
          <p:cNvSpPr>
            <a:spLocks noChangeArrowheads="1"/>
          </p:cNvSpPr>
          <p:nvPr/>
        </p:nvSpPr>
        <p:spPr bwMode="auto">
          <a:xfrm>
            <a:off x="2951163" y="3213100"/>
            <a:ext cx="3168650" cy="792163"/>
          </a:xfrm>
          <a:custGeom>
            <a:avLst/>
            <a:gdLst>
              <a:gd name="T0" fmla="*/ 3039482 w 3168268"/>
              <a:gd name="T1" fmla="*/ 0 h 792352"/>
              <a:gd name="T2" fmla="*/ 121774 w 3168268"/>
              <a:gd name="T3" fmla="*/ 406 h 792352"/>
              <a:gd name="T4" fmla="*/ 80327 w 3168268"/>
              <a:gd name="T5" fmla="*/ 10528 h 792352"/>
              <a:gd name="T6" fmla="*/ 45205 w 3168268"/>
              <a:gd name="T7" fmla="*/ 32544 h 792352"/>
              <a:gd name="T8" fmla="*/ 18721 w 3168268"/>
              <a:gd name="T9" fmla="*/ 64140 h 792352"/>
              <a:gd name="T10" fmla="*/ 3162 w 3168268"/>
              <a:gd name="T11" fmla="*/ 102991 h 792352"/>
              <a:gd name="T12" fmla="*/ 0 w 3168268"/>
              <a:gd name="T13" fmla="*/ 131800 h 792352"/>
              <a:gd name="T14" fmla="*/ 397 w 3168268"/>
              <a:gd name="T15" fmla="*/ 669285 h 792352"/>
              <a:gd name="T16" fmla="*/ 10517 w 3168268"/>
              <a:gd name="T17" fmla="*/ 710570 h 792352"/>
              <a:gd name="T18" fmla="*/ 32574 w 3168268"/>
              <a:gd name="T19" fmla="*/ 745571 h 792352"/>
              <a:gd name="T20" fmla="*/ 64262 w 3168268"/>
              <a:gd name="T21" fmla="*/ 771980 h 792352"/>
              <a:gd name="T22" fmla="*/ 103272 w 3168268"/>
              <a:gd name="T23" fmla="*/ 787495 h 792352"/>
              <a:gd name="T24" fmla="*/ 132224 w 3168268"/>
              <a:gd name="T25" fmla="*/ 790651 h 792352"/>
              <a:gd name="T26" fmla="*/ 3049834 w 3168268"/>
              <a:gd name="T27" fmla="*/ 790254 h 792352"/>
              <a:gd name="T28" fmla="*/ 3091311 w 3168268"/>
              <a:gd name="T29" fmla="*/ 780172 h 792352"/>
              <a:gd name="T30" fmla="*/ 3126453 w 3168268"/>
              <a:gd name="T31" fmla="*/ 758197 h 792352"/>
              <a:gd name="T32" fmla="*/ 3152968 w 3168268"/>
              <a:gd name="T33" fmla="*/ 726636 h 792352"/>
              <a:gd name="T34" fmla="*/ 3168540 w 3168268"/>
              <a:gd name="T35" fmla="*/ 687794 h 792352"/>
              <a:gd name="T36" fmla="*/ 3171706 w 3168268"/>
              <a:gd name="T37" fmla="*/ 658987 h 792352"/>
              <a:gd name="T38" fmla="*/ 3171300 w 3168268"/>
              <a:gd name="T39" fmla="*/ 121394 h 792352"/>
              <a:gd name="T40" fmla="*/ 3161151 w 3168268"/>
              <a:gd name="T41" fmla="*/ 80120 h 792352"/>
              <a:gd name="T42" fmla="*/ 3139096 w 3168268"/>
              <a:gd name="T43" fmla="*/ 45112 h 792352"/>
              <a:gd name="T44" fmla="*/ 3107415 w 3168268"/>
              <a:gd name="T45" fmla="*/ 18696 h 792352"/>
              <a:gd name="T46" fmla="*/ 3068420 w 3168268"/>
              <a:gd name="T47" fmla="*/ 3159 h 792352"/>
              <a:gd name="T48" fmla="*/ 3039482 w 3168268"/>
              <a:gd name="T49" fmla="*/ 0 h 79235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68268"/>
              <a:gd name="T76" fmla="*/ 0 h 792352"/>
              <a:gd name="T77" fmla="*/ 3168268 w 3168268"/>
              <a:gd name="T78" fmla="*/ 792352 h 79235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68268" h="792352">
                <a:moveTo>
                  <a:pt x="3036189" y="0"/>
                </a:moveTo>
                <a:lnTo>
                  <a:pt x="121639" y="406"/>
                </a:lnTo>
                <a:lnTo>
                  <a:pt x="80237" y="10555"/>
                </a:lnTo>
                <a:lnTo>
                  <a:pt x="45160" y="32616"/>
                </a:lnTo>
                <a:lnTo>
                  <a:pt x="18703" y="64275"/>
                </a:lnTo>
                <a:lnTo>
                  <a:pt x="3162" y="103216"/>
                </a:lnTo>
                <a:lnTo>
                  <a:pt x="0" y="132079"/>
                </a:lnTo>
                <a:lnTo>
                  <a:pt x="397" y="670725"/>
                </a:lnTo>
                <a:lnTo>
                  <a:pt x="10508" y="712100"/>
                </a:lnTo>
                <a:lnTo>
                  <a:pt x="32538" y="747173"/>
                </a:lnTo>
                <a:lnTo>
                  <a:pt x="64190" y="773637"/>
                </a:lnTo>
                <a:lnTo>
                  <a:pt x="103164" y="789187"/>
                </a:lnTo>
                <a:lnTo>
                  <a:pt x="132080" y="792352"/>
                </a:lnTo>
                <a:lnTo>
                  <a:pt x="3046531" y="791955"/>
                </a:lnTo>
                <a:lnTo>
                  <a:pt x="3087963" y="781846"/>
                </a:lnTo>
                <a:lnTo>
                  <a:pt x="3123068" y="759826"/>
                </a:lnTo>
                <a:lnTo>
                  <a:pt x="3149548" y="728198"/>
                </a:lnTo>
                <a:lnTo>
                  <a:pt x="3165103" y="689270"/>
                </a:lnTo>
                <a:lnTo>
                  <a:pt x="3168268" y="660400"/>
                </a:lnTo>
                <a:lnTo>
                  <a:pt x="3167863" y="121655"/>
                </a:lnTo>
                <a:lnTo>
                  <a:pt x="3157731" y="80291"/>
                </a:lnTo>
                <a:lnTo>
                  <a:pt x="3135695" y="45211"/>
                </a:lnTo>
                <a:lnTo>
                  <a:pt x="3104049" y="18732"/>
                </a:lnTo>
                <a:lnTo>
                  <a:pt x="3065090" y="3168"/>
                </a:lnTo>
                <a:lnTo>
                  <a:pt x="3036189" y="0"/>
                </a:lnTo>
                <a:close/>
              </a:path>
            </a:pathLst>
          </a:custGeom>
          <a:solidFill>
            <a:srgbClr val="F9F9F9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2338" name="object 4"/>
          <p:cNvSpPr>
            <a:spLocks noChangeArrowheads="1"/>
          </p:cNvSpPr>
          <p:nvPr/>
        </p:nvSpPr>
        <p:spPr bwMode="auto">
          <a:xfrm>
            <a:off x="630238" y="296863"/>
            <a:ext cx="8170862" cy="75088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2339" name="object 6"/>
          <p:cNvSpPr txBox="1">
            <a:spLocks noChangeArrowheads="1"/>
          </p:cNvSpPr>
          <p:nvPr/>
        </p:nvSpPr>
        <p:spPr bwMode="auto">
          <a:xfrm>
            <a:off x="755650" y="549275"/>
            <a:ext cx="789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Что особенно повлияло на расходы районного бюджета на 2015 год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340" name="object 10"/>
          <p:cNvSpPr>
            <a:spLocks noChangeArrowheads="1"/>
          </p:cNvSpPr>
          <p:nvPr/>
        </p:nvSpPr>
        <p:spPr bwMode="auto">
          <a:xfrm>
            <a:off x="1152525" y="2103438"/>
            <a:ext cx="7469188" cy="758825"/>
          </a:xfrm>
          <a:custGeom>
            <a:avLst/>
            <a:gdLst>
              <a:gd name="T0" fmla="*/ 0 w 7468514"/>
              <a:gd name="T1" fmla="*/ 429172 h 636270"/>
              <a:gd name="T2" fmla="*/ 8602 w 7468514"/>
              <a:gd name="T3" fmla="*/ 259675 h 636270"/>
              <a:gd name="T4" fmla="*/ 32019 w 7468514"/>
              <a:gd name="T5" fmla="*/ 122004 h 636270"/>
              <a:gd name="T6" fmla="*/ 66675 w 7468514"/>
              <a:gd name="T7" fmla="*/ 30662 h 636270"/>
              <a:gd name="T8" fmla="*/ 7368447 w 7468514"/>
              <a:gd name="T9" fmla="*/ 0 h 636270"/>
              <a:gd name="T10" fmla="*/ 7383092 w 7468514"/>
              <a:gd name="T11" fmla="*/ 4035 h 636270"/>
              <a:gd name="T12" fmla="*/ 7422780 w 7468514"/>
              <a:gd name="T13" fmla="*/ 60427 h 636270"/>
              <a:gd name="T14" fmla="*/ 7453395 w 7468514"/>
              <a:gd name="T15" fmla="*/ 171913 h 636270"/>
              <a:gd name="T16" fmla="*/ 7471384 w 7468514"/>
              <a:gd name="T17" fmla="*/ 323971 h 636270"/>
              <a:gd name="T18" fmla="*/ 7474596 w 7468514"/>
              <a:gd name="T19" fmla="*/ 2145858 h 636270"/>
              <a:gd name="T20" fmla="*/ 7473596 w 7468514"/>
              <a:gd name="T21" fmla="*/ 2205004 h 636270"/>
              <a:gd name="T22" fmla="*/ 7459631 w 7468514"/>
              <a:gd name="T23" fmla="*/ 2365513 h 636270"/>
              <a:gd name="T24" fmla="*/ 7432081 w 7468514"/>
              <a:gd name="T25" fmla="*/ 2489367 h 636270"/>
              <a:gd name="T26" fmla="*/ 7394473 w 7468514"/>
              <a:gd name="T27" fmla="*/ 2562035 h 636270"/>
              <a:gd name="T28" fmla="*/ 106160 w 7468514"/>
              <a:gd name="T29" fmla="*/ 2575030 h 636270"/>
              <a:gd name="T30" fmla="*/ 91518 w 7468514"/>
              <a:gd name="T31" fmla="*/ 2570989 h 636270"/>
              <a:gd name="T32" fmla="*/ 51816 w 7468514"/>
              <a:gd name="T33" fmla="*/ 2514614 h 636270"/>
              <a:gd name="T34" fmla="*/ 21186 w 7468514"/>
              <a:gd name="T35" fmla="*/ 2403157 h 636270"/>
              <a:gd name="T36" fmla="*/ 3214 w 7468514"/>
              <a:gd name="T37" fmla="*/ 2251124 h 636270"/>
              <a:gd name="T38" fmla="*/ 0 w 7468514"/>
              <a:gd name="T39" fmla="*/ 429172 h 63627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468514"/>
              <a:gd name="T61" fmla="*/ 0 h 636270"/>
              <a:gd name="T62" fmla="*/ 7468514 w 7468514"/>
              <a:gd name="T63" fmla="*/ 636270 h 63627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468514" h="636270">
                <a:moveTo>
                  <a:pt x="0" y="106045"/>
                </a:moveTo>
                <a:lnTo>
                  <a:pt x="8593" y="64164"/>
                </a:lnTo>
                <a:lnTo>
                  <a:pt x="31992" y="30147"/>
                </a:lnTo>
                <a:lnTo>
                  <a:pt x="66621" y="7576"/>
                </a:lnTo>
                <a:lnTo>
                  <a:pt x="7362469" y="0"/>
                </a:lnTo>
                <a:lnTo>
                  <a:pt x="7377083" y="999"/>
                </a:lnTo>
                <a:lnTo>
                  <a:pt x="7416744" y="14933"/>
                </a:lnTo>
                <a:lnTo>
                  <a:pt x="7447346" y="42479"/>
                </a:lnTo>
                <a:lnTo>
                  <a:pt x="7465302" y="80051"/>
                </a:lnTo>
                <a:lnTo>
                  <a:pt x="7468514" y="530225"/>
                </a:lnTo>
                <a:lnTo>
                  <a:pt x="7467514" y="544839"/>
                </a:lnTo>
                <a:lnTo>
                  <a:pt x="7453581" y="584500"/>
                </a:lnTo>
                <a:lnTo>
                  <a:pt x="7426035" y="615102"/>
                </a:lnTo>
                <a:lnTo>
                  <a:pt x="7388462" y="633058"/>
                </a:lnTo>
                <a:lnTo>
                  <a:pt x="106070" y="636270"/>
                </a:lnTo>
                <a:lnTo>
                  <a:pt x="91446" y="635270"/>
                </a:lnTo>
                <a:lnTo>
                  <a:pt x="51771" y="621340"/>
                </a:lnTo>
                <a:lnTo>
                  <a:pt x="21168" y="593800"/>
                </a:lnTo>
                <a:lnTo>
                  <a:pt x="3214" y="556235"/>
                </a:lnTo>
                <a:lnTo>
                  <a:pt x="0" y="106045"/>
                </a:lnTo>
                <a:close/>
              </a:path>
            </a:pathLst>
          </a:custGeom>
          <a:noFill/>
          <a:ln w="25400">
            <a:solidFill>
              <a:srgbClr val="F79546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</a:rPr>
              <a:t>Необходимость реализации Указов Президента от 7 мая 2012 года, направленных на улучшение государственной социальной политики, политики в области образования, демографической и жилищной политики</a:t>
            </a:r>
          </a:p>
        </p:txBody>
      </p:sp>
      <p:sp>
        <p:nvSpPr>
          <p:cNvPr id="142341" name="object 11"/>
          <p:cNvSpPr>
            <a:spLocks noChangeArrowheads="1"/>
          </p:cNvSpPr>
          <p:nvPr/>
        </p:nvSpPr>
        <p:spPr bwMode="auto">
          <a:xfrm>
            <a:off x="1198563" y="1162050"/>
            <a:ext cx="7405687" cy="563563"/>
          </a:xfrm>
          <a:custGeom>
            <a:avLst/>
            <a:gdLst>
              <a:gd name="T0" fmla="*/ 7307458 w 7406208"/>
              <a:gd name="T1" fmla="*/ 0 h 564515"/>
              <a:gd name="T2" fmla="*/ 86978 w 7406208"/>
              <a:gd name="T3" fmla="*/ 258 h 564515"/>
              <a:gd name="T4" fmla="*/ 46746 w 7406208"/>
              <a:gd name="T5" fmla="*/ 12556 h 564515"/>
              <a:gd name="T6" fmla="*/ 16611 w 7406208"/>
              <a:gd name="T7" fmla="*/ 40075 h 564515"/>
              <a:gd name="T8" fmla="*/ 1123 w 7406208"/>
              <a:gd name="T9" fmla="*/ 78329 h 564515"/>
              <a:gd name="T10" fmla="*/ 0 w 7406208"/>
              <a:gd name="T11" fmla="*/ 92688 h 564515"/>
              <a:gd name="T12" fmla="*/ 258 w 7406208"/>
              <a:gd name="T13" fmla="*/ 470249 h 564515"/>
              <a:gd name="T14" fmla="*/ 12723 w 7406208"/>
              <a:gd name="T15" fmla="*/ 509954 h 564515"/>
              <a:gd name="T16" fmla="*/ 40628 w 7406208"/>
              <a:gd name="T17" fmla="*/ 539652 h 564515"/>
              <a:gd name="T18" fmla="*/ 79424 w 7406208"/>
              <a:gd name="T19" fmla="*/ 554899 h 564515"/>
              <a:gd name="T20" fmla="*/ 93993 w 7406208"/>
              <a:gd name="T21" fmla="*/ 556005 h 564515"/>
              <a:gd name="T22" fmla="*/ 7314521 w 7406208"/>
              <a:gd name="T23" fmla="*/ 555747 h 564515"/>
              <a:gd name="T24" fmla="*/ 7354739 w 7406208"/>
              <a:gd name="T25" fmla="*/ 543465 h 564515"/>
              <a:gd name="T26" fmla="*/ 7384896 w 7406208"/>
              <a:gd name="T27" fmla="*/ 515968 h 564515"/>
              <a:gd name="T28" fmla="*/ 7400371 w 7406208"/>
              <a:gd name="T29" fmla="*/ 477699 h 564515"/>
              <a:gd name="T30" fmla="*/ 7401495 w 7406208"/>
              <a:gd name="T31" fmla="*/ 463316 h 564515"/>
              <a:gd name="T32" fmla="*/ 7401231 w 7406208"/>
              <a:gd name="T33" fmla="*/ 85730 h 564515"/>
              <a:gd name="T34" fmla="*/ 7388768 w 7406208"/>
              <a:gd name="T35" fmla="*/ 46082 h 564515"/>
              <a:gd name="T36" fmla="*/ 7360826 w 7406208"/>
              <a:gd name="T37" fmla="*/ 16376 h 564515"/>
              <a:gd name="T38" fmla="*/ 7322033 w 7406208"/>
              <a:gd name="T39" fmla="*/ 1105 h 564515"/>
              <a:gd name="T40" fmla="*/ 7307458 w 7406208"/>
              <a:gd name="T41" fmla="*/ 0 h 5645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406208"/>
              <a:gd name="T64" fmla="*/ 0 h 564515"/>
              <a:gd name="T65" fmla="*/ 7406208 w 7406208"/>
              <a:gd name="T66" fmla="*/ 564515 h 5645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406208" h="564515">
                <a:moveTo>
                  <a:pt x="7312101" y="0"/>
                </a:moveTo>
                <a:lnTo>
                  <a:pt x="87032" y="258"/>
                </a:lnTo>
                <a:lnTo>
                  <a:pt x="46773" y="12745"/>
                </a:lnTo>
                <a:lnTo>
                  <a:pt x="16620" y="40689"/>
                </a:lnTo>
                <a:lnTo>
                  <a:pt x="1123" y="79528"/>
                </a:lnTo>
                <a:lnTo>
                  <a:pt x="0" y="94107"/>
                </a:lnTo>
                <a:lnTo>
                  <a:pt x="258" y="477447"/>
                </a:lnTo>
                <a:lnTo>
                  <a:pt x="12732" y="517760"/>
                </a:lnTo>
                <a:lnTo>
                  <a:pt x="40655" y="547912"/>
                </a:lnTo>
                <a:lnTo>
                  <a:pt x="79478" y="563393"/>
                </a:lnTo>
                <a:lnTo>
                  <a:pt x="94056" y="564515"/>
                </a:lnTo>
                <a:lnTo>
                  <a:pt x="7319164" y="564254"/>
                </a:lnTo>
                <a:lnTo>
                  <a:pt x="7359419" y="551784"/>
                </a:lnTo>
                <a:lnTo>
                  <a:pt x="7389579" y="523868"/>
                </a:lnTo>
                <a:lnTo>
                  <a:pt x="7405084" y="485012"/>
                </a:lnTo>
                <a:lnTo>
                  <a:pt x="7406208" y="470408"/>
                </a:lnTo>
                <a:lnTo>
                  <a:pt x="7405946" y="87043"/>
                </a:lnTo>
                <a:lnTo>
                  <a:pt x="7393449" y="46788"/>
                </a:lnTo>
                <a:lnTo>
                  <a:pt x="7365506" y="16628"/>
                </a:lnTo>
                <a:lnTo>
                  <a:pt x="7326676" y="1123"/>
                </a:lnTo>
                <a:lnTo>
                  <a:pt x="7312101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2342" name="object 12"/>
          <p:cNvSpPr>
            <a:spLocks noChangeArrowheads="1"/>
          </p:cNvSpPr>
          <p:nvPr/>
        </p:nvSpPr>
        <p:spPr bwMode="auto">
          <a:xfrm>
            <a:off x="1198563" y="1162050"/>
            <a:ext cx="7405687" cy="792163"/>
          </a:xfrm>
          <a:custGeom>
            <a:avLst/>
            <a:gdLst>
              <a:gd name="T0" fmla="*/ 0 w 7406208"/>
              <a:gd name="T1" fmla="*/ 714773 h 564515"/>
              <a:gd name="T2" fmla="*/ 9592 w 7406208"/>
              <a:gd name="T3" fmla="*/ 399888 h 564515"/>
              <a:gd name="T4" fmla="*/ 35356 w 7406208"/>
              <a:gd name="T5" fmla="*/ 156204 h 564515"/>
              <a:gd name="T6" fmla="*/ 72725 w 7406208"/>
              <a:gd name="T7" fmla="*/ 18391 h 564515"/>
              <a:gd name="T8" fmla="*/ 7307458 w 7406208"/>
              <a:gd name="T9" fmla="*/ 0 h 564515"/>
              <a:gd name="T10" fmla="*/ 7322033 w 7406208"/>
              <a:gd name="T11" fmla="*/ 8526 h 564515"/>
              <a:gd name="T12" fmla="*/ 7360826 w 7406208"/>
              <a:gd name="T13" fmla="*/ 126296 h 564515"/>
              <a:gd name="T14" fmla="*/ 7388768 w 7406208"/>
              <a:gd name="T15" fmla="*/ 355366 h 564515"/>
              <a:gd name="T16" fmla="*/ 7401231 w 7406208"/>
              <a:gd name="T17" fmla="*/ 661118 h 564515"/>
              <a:gd name="T18" fmla="*/ 7401495 w 7406208"/>
              <a:gd name="T19" fmla="*/ 3572895 h 564515"/>
              <a:gd name="T20" fmla="*/ 7400371 w 7406208"/>
              <a:gd name="T21" fmla="*/ 3683815 h 564515"/>
              <a:gd name="T22" fmla="*/ 7384896 w 7406208"/>
              <a:gd name="T23" fmla="*/ 3978932 h 564515"/>
              <a:gd name="T24" fmla="*/ 7354739 w 7406208"/>
              <a:gd name="T25" fmla="*/ 4190974 h 564515"/>
              <a:gd name="T26" fmla="*/ 7314521 w 7406208"/>
              <a:gd name="T27" fmla="*/ 4285683 h 564515"/>
              <a:gd name="T28" fmla="*/ 93993 w 7406208"/>
              <a:gd name="T29" fmla="*/ 4287670 h 564515"/>
              <a:gd name="T30" fmla="*/ 79424 w 7406208"/>
              <a:gd name="T31" fmla="*/ 4279143 h 564515"/>
              <a:gd name="T32" fmla="*/ 40628 w 7406208"/>
              <a:gd name="T33" fmla="*/ 4161564 h 564515"/>
              <a:gd name="T34" fmla="*/ 12723 w 7406208"/>
              <a:gd name="T35" fmla="*/ 3932549 h 564515"/>
              <a:gd name="T36" fmla="*/ 258 w 7406208"/>
              <a:gd name="T37" fmla="*/ 3626354 h 564515"/>
              <a:gd name="T38" fmla="*/ 0 w 7406208"/>
              <a:gd name="T39" fmla="*/ 714773 h 56451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406208"/>
              <a:gd name="T61" fmla="*/ 0 h 564515"/>
              <a:gd name="T62" fmla="*/ 7406208 w 7406208"/>
              <a:gd name="T63" fmla="*/ 564515 h 56451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406208" h="564515">
                <a:moveTo>
                  <a:pt x="0" y="94107"/>
                </a:moveTo>
                <a:lnTo>
                  <a:pt x="9601" y="52650"/>
                </a:lnTo>
                <a:lnTo>
                  <a:pt x="35374" y="20567"/>
                </a:lnTo>
                <a:lnTo>
                  <a:pt x="72770" y="2421"/>
                </a:lnTo>
                <a:lnTo>
                  <a:pt x="7312101" y="0"/>
                </a:lnTo>
                <a:lnTo>
                  <a:pt x="7326676" y="1123"/>
                </a:lnTo>
                <a:lnTo>
                  <a:pt x="7365506" y="16628"/>
                </a:lnTo>
                <a:lnTo>
                  <a:pt x="7393449" y="46788"/>
                </a:lnTo>
                <a:lnTo>
                  <a:pt x="7405946" y="87043"/>
                </a:lnTo>
                <a:lnTo>
                  <a:pt x="7406208" y="470408"/>
                </a:lnTo>
                <a:lnTo>
                  <a:pt x="7405084" y="485012"/>
                </a:lnTo>
                <a:lnTo>
                  <a:pt x="7389579" y="523868"/>
                </a:lnTo>
                <a:lnTo>
                  <a:pt x="7359419" y="551784"/>
                </a:lnTo>
                <a:lnTo>
                  <a:pt x="7319164" y="564254"/>
                </a:lnTo>
                <a:lnTo>
                  <a:pt x="94056" y="564515"/>
                </a:lnTo>
                <a:lnTo>
                  <a:pt x="79478" y="563393"/>
                </a:lnTo>
                <a:lnTo>
                  <a:pt x="40655" y="547912"/>
                </a:lnTo>
                <a:lnTo>
                  <a:pt x="12732" y="517760"/>
                </a:lnTo>
                <a:lnTo>
                  <a:pt x="258" y="477447"/>
                </a:lnTo>
                <a:lnTo>
                  <a:pt x="0" y="94107"/>
                </a:lnTo>
                <a:close/>
              </a:path>
            </a:pathLst>
          </a:custGeom>
          <a:noFill/>
          <a:ln w="25400">
            <a:solidFill>
              <a:srgbClr val="F79546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2343" name="object 23"/>
          <p:cNvSpPr txBox="1">
            <a:spLocks noChangeArrowheads="1"/>
          </p:cNvSpPr>
          <p:nvPr/>
        </p:nvSpPr>
        <p:spPr bwMode="auto">
          <a:xfrm>
            <a:off x="1331913" y="1268413"/>
            <a:ext cx="71977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  <a:cs typeface="Times New Roman" pitchFamily="18" charset="0"/>
              </a:rPr>
              <a:t>Финансирование заработной платы работников муниципальных дошкольных образовательных организаций с 1 января 2015 года полностью за счет областного бюджета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2344" name="Picture 10" descr="IMG_00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2924175"/>
            <a:ext cx="460851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object 2"/>
          <p:cNvSpPr>
            <a:spLocks noChangeArrowheads="1"/>
          </p:cNvSpPr>
          <p:nvPr/>
        </p:nvSpPr>
        <p:spPr bwMode="auto">
          <a:xfrm>
            <a:off x="593725" y="244475"/>
            <a:ext cx="8132763" cy="8255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3362" name="object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7762"/>
          </a:xfrm>
        </p:spPr>
        <p:txBody>
          <a:bodyPr lIns="0" tIns="233934" rIns="0" bIns="0" anchor="t">
            <a:spAutoFit/>
          </a:bodyPr>
          <a:lstStyle/>
          <a:p>
            <a:pPr marL="1184275" indent="-746125" eaLnBrk="1" hangingPunct="1"/>
            <a:r>
              <a:rPr lang="ru-RU" sz="2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сколько и когда планируется повысить заработную плату работникам бюджетной сферы </a:t>
            </a:r>
            <a:br>
              <a:rPr lang="ru-RU" sz="2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6008" name="Group 56"/>
          <p:cNvGraphicFramePr>
            <a:graphicFrameLocks noGrp="1"/>
          </p:cNvGraphicFramePr>
          <p:nvPr/>
        </p:nvGraphicFramePr>
        <p:xfrm>
          <a:off x="533400" y="1406525"/>
          <a:ext cx="8137525" cy="4057650"/>
        </p:xfrm>
        <a:graphic>
          <a:graphicData uri="http://schemas.openxmlformats.org/drawingml/2006/table">
            <a:tbl>
              <a:tblPr/>
              <a:tblGrid>
                <a:gridCol w="4824413"/>
                <a:gridCol w="1152525"/>
                <a:gridCol w="1079500"/>
                <a:gridCol w="1081087"/>
              </a:tblGrid>
              <a:tr h="417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98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61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635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C"/>
                    </a:solidFill>
                  </a:tcPr>
                </a:tc>
              </a:tr>
              <a:tr h="911225">
                <a:tc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Педагогическим работникам дошкольных образовательных организаций и дошкольных групп при школах, школах-детских садах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года до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года</a:t>
                      </a:r>
                    </a:p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5,1%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9,9%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</a:tr>
              <a:tr h="938213">
                <a:tc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Педагогическим работникам образовательных организаций общего образования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года до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12,3%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года</a:t>
                      </a:r>
                    </a:p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5,1%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50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150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года</a:t>
                      </a:r>
                    </a:p>
                    <a:p>
                      <a:pPr marL="150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10,1%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Педагогам муниципальных организаций дополнительного образования детей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года до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года</a:t>
                      </a:r>
                    </a:p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5,1%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50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150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года</a:t>
                      </a:r>
                    </a:p>
                    <a:p>
                      <a:pPr marL="150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23,2%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Работникам учреждений культуры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года до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года</a:t>
                      </a:r>
                    </a:p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5,1%</a:t>
                      </a:r>
                    </a:p>
                    <a:p>
                      <a:pPr marL="149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50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 января</a:t>
                      </a:r>
                    </a:p>
                    <a:p>
                      <a:pPr marL="150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года</a:t>
                      </a:r>
                    </a:p>
                    <a:p>
                      <a:pPr marL="150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39,8%</a:t>
                      </a:r>
                    </a:p>
                    <a:p>
                      <a:pPr marL="150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90" name="Group 2"/>
          <p:cNvGraphicFramePr>
            <a:graphicFrameLocks noGrp="1"/>
          </p:cNvGraphicFramePr>
          <p:nvPr>
            <p:ph idx="4294967295"/>
          </p:nvPr>
        </p:nvGraphicFramePr>
        <p:xfrm>
          <a:off x="457200" y="1628775"/>
          <a:ext cx="8147050" cy="4810125"/>
        </p:xfrm>
        <a:graphic>
          <a:graphicData uri="http://schemas.openxmlformats.org/drawingml/2006/table">
            <a:tbl>
              <a:tblPr/>
              <a:tblGrid>
                <a:gridCol w="4114800"/>
                <a:gridCol w="4032250"/>
              </a:tblGrid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98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C"/>
                    </a:solidFill>
                  </a:tcPr>
                </a:tc>
              </a:tr>
              <a:tr h="338138">
                <a:tc gridSpan="2"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Учителя общеобразовательных школ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pPr marL="619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25 989,0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27 314,0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19113">
                <a:tc gridSpan="2"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Воспитатели дошкольных учреждений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619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5925">
                <a:tc>
                  <a:txBody>
                    <a:bodyPr/>
                    <a:lstStyle/>
                    <a:p>
                      <a:pPr marL="619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22 200,0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23 332,0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19113">
                <a:tc gridSpan="2"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Младшие воспитатели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619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7513">
                <a:tc>
                  <a:txBody>
                    <a:bodyPr/>
                    <a:lstStyle/>
                    <a:p>
                      <a:pPr marL="619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6 479,0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6 932,0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31800">
                <a:tc gridSpan="2"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Работники учреждений культуры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pPr marL="619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14 456,0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15 217,0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87363">
                <a:tc gridSpan="2"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Работники учреждений спорта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619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3388">
                <a:tc>
                  <a:txBody>
                    <a:bodyPr/>
                    <a:lstStyle/>
                    <a:p>
                      <a:pPr marL="619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9 800,0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619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10 410,0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144423" name="Text Box 40"/>
          <p:cNvSpPr txBox="1">
            <a:spLocks noChangeArrowheads="1"/>
          </p:cNvSpPr>
          <p:nvPr/>
        </p:nvSpPr>
        <p:spPr bwMode="auto">
          <a:xfrm>
            <a:off x="1692275" y="398463"/>
            <a:ext cx="6048375" cy="823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b="1"/>
              <a:t>Какая будет средняя заработная плата у работников бюджетной сферы в 2014-2015 годах </a:t>
            </a:r>
          </a:p>
          <a:p>
            <a:pPr algn="ctr"/>
            <a:r>
              <a:rPr lang="ru-RU" b="1"/>
              <a:t>(рублей/ месяц)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23" name="Text Box 2"/>
          <p:cNvSpPr txBox="1">
            <a:spLocks noChangeArrowheads="1"/>
          </p:cNvSpPr>
          <p:nvPr/>
        </p:nvSpPr>
        <p:spPr bwMode="auto">
          <a:xfrm>
            <a:off x="1116013" y="903288"/>
            <a:ext cx="6335712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90124" name="Text Box 3"/>
          <p:cNvSpPr txBox="1">
            <a:spLocks noChangeArrowheads="1"/>
          </p:cNvSpPr>
          <p:nvPr/>
        </p:nvSpPr>
        <p:spPr bwMode="auto">
          <a:xfrm>
            <a:off x="1116013" y="908050"/>
            <a:ext cx="8027987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graphicFrame>
        <p:nvGraphicFramePr>
          <p:cNvPr id="90122" name="Object 10"/>
          <p:cNvGraphicFramePr>
            <a:graphicFrameLocks noChangeAspect="1"/>
          </p:cNvGraphicFramePr>
          <p:nvPr/>
        </p:nvGraphicFramePr>
        <p:xfrm>
          <a:off x="179388" y="188913"/>
          <a:ext cx="8785225" cy="6119812"/>
        </p:xfrm>
        <a:graphic>
          <a:graphicData uri="http://schemas.openxmlformats.org/presentationml/2006/ole">
            <p:oleObj spid="_x0000_s90122" name="Диаграмма" r:id="rId3" imgW="6057900" imgH="4134002" progId="Excel.Chart.8">
              <p:embed/>
            </p:oleObj>
          </a:graphicData>
        </a:graphic>
      </p:graphicFrame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71" name="object 2"/>
          <p:cNvSpPr>
            <a:spLocks noChangeArrowheads="1"/>
          </p:cNvSpPr>
          <p:nvPr/>
        </p:nvSpPr>
        <p:spPr bwMode="auto">
          <a:xfrm>
            <a:off x="163513" y="303213"/>
            <a:ext cx="5576887" cy="8382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1172" name="object 3"/>
          <p:cNvSpPr txBox="1">
            <a:spLocks noChangeArrowheads="1"/>
          </p:cNvSpPr>
          <p:nvPr/>
        </p:nvSpPr>
        <p:spPr bwMode="auto">
          <a:xfrm>
            <a:off x="0" y="393700"/>
            <a:ext cx="58674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493713" indent="-481013" algn="ctr">
              <a:lnSpc>
                <a:spcPts val="2588"/>
              </a:lnSpc>
              <a:tabLst>
                <a:tab pos="3794125" algn="l"/>
              </a:tabLst>
            </a:pPr>
            <a:r>
              <a:rPr lang="ru-RU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Тонкинского муниципального района» 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173" name="object 8"/>
          <p:cNvSpPr txBox="1">
            <a:spLocks noChangeArrowheads="1"/>
          </p:cNvSpPr>
          <p:nvPr/>
        </p:nvSpPr>
        <p:spPr bwMode="auto">
          <a:xfrm>
            <a:off x="250825" y="5589588"/>
            <a:ext cx="38163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2000" b="1">
                <a:solidFill>
                  <a:srgbClr val="0F243E"/>
                </a:solidFill>
                <a:latin typeface="Times New Roman" pitchFamily="18" charset="0"/>
                <a:cs typeface="Times New Roman" pitchFamily="18" charset="0"/>
              </a:rPr>
              <a:t>Всего  на  образование  в  2015  году  –  </a:t>
            </a:r>
            <a:r>
              <a:rPr lang="ru-RU" sz="2000" b="1">
                <a:latin typeface="Times New Roman" pitchFamily="18" charset="0"/>
              </a:rPr>
              <a:t>136,2 млн. рублей.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72525" y="6321425"/>
            <a:ext cx="204788" cy="2254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26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1175" name="object 10"/>
          <p:cNvSpPr>
            <a:spLocks noChangeArrowheads="1"/>
          </p:cNvSpPr>
          <p:nvPr/>
        </p:nvSpPr>
        <p:spPr bwMode="auto">
          <a:xfrm>
            <a:off x="8424863" y="6388100"/>
            <a:ext cx="719137" cy="288925"/>
          </a:xfrm>
          <a:custGeom>
            <a:avLst/>
            <a:gdLst>
              <a:gd name="T0" fmla="*/ 359825 w 719074"/>
              <a:gd name="T1" fmla="*/ 0 h 288925"/>
              <a:gd name="T2" fmla="*/ 301437 w 719074"/>
              <a:gd name="T3" fmla="*/ 1890 h 288925"/>
              <a:gd name="T4" fmla="*/ 246070 w 719074"/>
              <a:gd name="T5" fmla="*/ 7363 h 288925"/>
              <a:gd name="T6" fmla="*/ 194435 w 719074"/>
              <a:gd name="T7" fmla="*/ 16122 h 288925"/>
              <a:gd name="T8" fmla="*/ 147289 w 719074"/>
              <a:gd name="T9" fmla="*/ 27870 h 288925"/>
              <a:gd name="T10" fmla="*/ 105364 w 719074"/>
              <a:gd name="T11" fmla="*/ 42308 h 288925"/>
              <a:gd name="T12" fmla="*/ 69406 w 719074"/>
              <a:gd name="T13" fmla="*/ 59140 h 288925"/>
              <a:gd name="T14" fmla="*/ 28263 w 719074"/>
              <a:gd name="T15" fmla="*/ 88227 h 288925"/>
              <a:gd name="T16" fmla="*/ 4704 w 719074"/>
              <a:gd name="T17" fmla="*/ 121027 h 288925"/>
              <a:gd name="T18" fmla="*/ 0 w 719074"/>
              <a:gd name="T19" fmla="*/ 144462 h 288925"/>
              <a:gd name="T20" fmla="*/ 1191 w 719074"/>
              <a:gd name="T21" fmla="*/ 156310 h 288925"/>
              <a:gd name="T22" fmla="*/ 28263 w 719074"/>
              <a:gd name="T23" fmla="*/ 200692 h 288925"/>
              <a:gd name="T24" fmla="*/ 69406 w 719074"/>
              <a:gd name="T25" fmla="*/ 229778 h 288925"/>
              <a:gd name="T26" fmla="*/ 105363 w 719074"/>
              <a:gd name="T27" fmla="*/ 246611 h 288925"/>
              <a:gd name="T28" fmla="*/ 147289 w 719074"/>
              <a:gd name="T29" fmla="*/ 261051 h 288925"/>
              <a:gd name="T30" fmla="*/ 194435 w 719074"/>
              <a:gd name="T31" fmla="*/ 272799 h 288925"/>
              <a:gd name="T32" fmla="*/ 246070 w 719074"/>
              <a:gd name="T33" fmla="*/ 281559 h 288925"/>
              <a:gd name="T34" fmla="*/ 301437 w 719074"/>
              <a:gd name="T35" fmla="*/ 287034 h 288925"/>
              <a:gd name="T36" fmla="*/ 359825 w 719074"/>
              <a:gd name="T37" fmla="*/ 288924 h 288925"/>
              <a:gd name="T38" fmla="*/ 389321 w 719074"/>
              <a:gd name="T39" fmla="*/ 288446 h 288925"/>
              <a:gd name="T40" fmla="*/ 446267 w 719074"/>
              <a:gd name="T41" fmla="*/ 284726 h 288925"/>
              <a:gd name="T42" fmla="*/ 499853 w 719074"/>
              <a:gd name="T43" fmla="*/ 277571 h 288925"/>
              <a:gd name="T44" fmla="*/ 549328 w 719074"/>
              <a:gd name="T45" fmla="*/ 267280 h 288925"/>
              <a:gd name="T46" fmla="*/ 593960 w 719074"/>
              <a:gd name="T47" fmla="*/ 254149 h 288925"/>
              <a:gd name="T48" fmla="*/ 633000 w 719074"/>
              <a:gd name="T49" fmla="*/ 238475 h 288925"/>
              <a:gd name="T50" fmla="*/ 679469 w 719074"/>
              <a:gd name="T51" fmla="*/ 210849 h 288925"/>
              <a:gd name="T52" fmla="*/ 709179 w 719074"/>
              <a:gd name="T53" fmla="*/ 179177 h 288925"/>
              <a:gd name="T54" fmla="*/ 719641 w 719074"/>
              <a:gd name="T55" fmla="*/ 144462 h 288925"/>
              <a:gd name="T56" fmla="*/ 718448 w 719074"/>
              <a:gd name="T57" fmla="*/ 132613 h 288925"/>
              <a:gd name="T58" fmla="*/ 691359 w 719074"/>
              <a:gd name="T59" fmla="*/ 88227 h 288925"/>
              <a:gd name="T60" fmla="*/ 650198 w 719074"/>
              <a:gd name="T61" fmla="*/ 59140 h 288925"/>
              <a:gd name="T62" fmla="*/ 614229 w 719074"/>
              <a:gd name="T63" fmla="*/ 42308 h 288925"/>
              <a:gd name="T64" fmla="*/ 572296 w 719074"/>
              <a:gd name="T65" fmla="*/ 27870 h 288925"/>
              <a:gd name="T66" fmla="*/ 525149 w 719074"/>
              <a:gd name="T67" fmla="*/ 16122 h 288925"/>
              <a:gd name="T68" fmla="*/ 473522 w 719074"/>
              <a:gd name="T69" fmla="*/ 7363 h 288925"/>
              <a:gd name="T70" fmla="*/ 418172 w 719074"/>
              <a:gd name="T71" fmla="*/ 1890 h 288925"/>
              <a:gd name="T72" fmla="*/ 359825 w 719074"/>
              <a:gd name="T73" fmla="*/ 0 h 28892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9074"/>
              <a:gd name="T112" fmla="*/ 0 h 288925"/>
              <a:gd name="T113" fmla="*/ 719074 w 719074"/>
              <a:gd name="T114" fmla="*/ 288925 h 288925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9074" h="288925">
                <a:moveTo>
                  <a:pt x="359537" y="0"/>
                </a:moveTo>
                <a:lnTo>
                  <a:pt x="301203" y="1890"/>
                </a:lnTo>
                <a:lnTo>
                  <a:pt x="245872" y="7363"/>
                </a:lnTo>
                <a:lnTo>
                  <a:pt x="194282" y="16122"/>
                </a:lnTo>
                <a:lnTo>
                  <a:pt x="147172" y="27870"/>
                </a:lnTo>
                <a:lnTo>
                  <a:pt x="105283" y="42308"/>
                </a:lnTo>
                <a:lnTo>
                  <a:pt x="69352" y="59140"/>
                </a:lnTo>
                <a:lnTo>
                  <a:pt x="28245" y="88227"/>
                </a:lnTo>
                <a:lnTo>
                  <a:pt x="4704" y="121027"/>
                </a:lnTo>
                <a:lnTo>
                  <a:pt x="0" y="144462"/>
                </a:lnTo>
                <a:lnTo>
                  <a:pt x="1191" y="156310"/>
                </a:lnTo>
                <a:lnTo>
                  <a:pt x="28245" y="200692"/>
                </a:lnTo>
                <a:lnTo>
                  <a:pt x="69352" y="229778"/>
                </a:lnTo>
                <a:lnTo>
                  <a:pt x="105282" y="246611"/>
                </a:lnTo>
                <a:lnTo>
                  <a:pt x="147172" y="261051"/>
                </a:lnTo>
                <a:lnTo>
                  <a:pt x="194282" y="272799"/>
                </a:lnTo>
                <a:lnTo>
                  <a:pt x="245872" y="281559"/>
                </a:lnTo>
                <a:lnTo>
                  <a:pt x="301203" y="287034"/>
                </a:lnTo>
                <a:lnTo>
                  <a:pt x="359537" y="288924"/>
                </a:lnTo>
                <a:lnTo>
                  <a:pt x="389015" y="288446"/>
                </a:lnTo>
                <a:lnTo>
                  <a:pt x="445916" y="284726"/>
                </a:lnTo>
                <a:lnTo>
                  <a:pt x="499457" y="277571"/>
                </a:lnTo>
                <a:lnTo>
                  <a:pt x="548896" y="267280"/>
                </a:lnTo>
                <a:lnTo>
                  <a:pt x="593492" y="254149"/>
                </a:lnTo>
                <a:lnTo>
                  <a:pt x="632505" y="238475"/>
                </a:lnTo>
                <a:lnTo>
                  <a:pt x="678930" y="210849"/>
                </a:lnTo>
                <a:lnTo>
                  <a:pt x="708621" y="179177"/>
                </a:lnTo>
                <a:lnTo>
                  <a:pt x="719074" y="144462"/>
                </a:lnTo>
                <a:lnTo>
                  <a:pt x="717881" y="132613"/>
                </a:lnTo>
                <a:lnTo>
                  <a:pt x="690810" y="88227"/>
                </a:lnTo>
                <a:lnTo>
                  <a:pt x="649685" y="59140"/>
                </a:lnTo>
                <a:lnTo>
                  <a:pt x="613743" y="42308"/>
                </a:lnTo>
                <a:lnTo>
                  <a:pt x="571846" y="27870"/>
                </a:lnTo>
                <a:lnTo>
                  <a:pt x="524735" y="16122"/>
                </a:lnTo>
                <a:lnTo>
                  <a:pt x="473153" y="7363"/>
                </a:lnTo>
                <a:lnTo>
                  <a:pt x="417839" y="1890"/>
                </a:lnTo>
                <a:lnTo>
                  <a:pt x="35953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91176" name="object 13"/>
          <p:cNvSpPr>
            <a:spLocks noChangeArrowheads="1"/>
          </p:cNvSpPr>
          <p:nvPr/>
        </p:nvSpPr>
        <p:spPr bwMode="auto">
          <a:xfrm>
            <a:off x="8786813" y="6321425"/>
            <a:ext cx="357187" cy="5143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1144" name="Group 8"/>
          <p:cNvGraphicFramePr>
            <a:graphicFrameLocks noGrp="1"/>
          </p:cNvGraphicFramePr>
          <p:nvPr/>
        </p:nvGraphicFramePr>
        <p:xfrm>
          <a:off x="323850" y="1700213"/>
          <a:ext cx="3671888" cy="3568700"/>
        </p:xfrm>
        <a:graphic>
          <a:graphicData uri="http://schemas.openxmlformats.org/drawingml/2006/table">
            <a:tbl>
              <a:tblPr/>
              <a:tblGrid>
                <a:gridCol w="2552700"/>
                <a:gridCol w="1119188"/>
              </a:tblGrid>
              <a:tr h="1014413">
                <a:tc>
                  <a:txBody>
                    <a:bodyPr/>
                    <a:lstStyle/>
                    <a:p>
                      <a:pPr marL="4921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1F5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38,8 млн. рублей.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8032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1F5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80,7 млн. рублей.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C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1F5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1F5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оздоровление детей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 млн. рублей.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1198563" marR="0" lvl="0" indent="-7604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1F5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14,9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1F5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1F5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1F5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C"/>
                    </a:solidFill>
                  </a:tcPr>
                </a:tc>
              </a:tr>
            </a:tbl>
          </a:graphicData>
        </a:graphic>
      </p:graphicFrame>
      <p:sp>
        <p:nvSpPr>
          <p:cNvPr id="91194" name="AutoShape 43"/>
          <p:cNvSpPr>
            <a:spLocks noChangeArrowheads="1"/>
          </p:cNvSpPr>
          <p:nvPr/>
        </p:nvSpPr>
        <p:spPr bwMode="auto">
          <a:xfrm>
            <a:off x="6156325" y="333375"/>
            <a:ext cx="2592388" cy="1800225"/>
          </a:xfrm>
          <a:prstGeom prst="roundRect">
            <a:avLst>
              <a:gd name="adj" fmla="val 16667"/>
            </a:avLst>
          </a:prstGeom>
          <a:solidFill>
            <a:srgbClr val="8FB4FF"/>
          </a:solidFill>
          <a:ln w="9525" algn="ctr">
            <a:solidFill>
              <a:srgbClr val="1168E9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ru-RU"/>
          </a:p>
        </p:txBody>
      </p:sp>
      <p:pic>
        <p:nvPicPr>
          <p:cNvPr id="91195" name="Picture 44" descr="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7763" y="404813"/>
            <a:ext cx="24479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96" name="Text Box 27"/>
          <p:cNvSpPr txBox="1">
            <a:spLocks noChangeArrowheads="1"/>
          </p:cNvSpPr>
          <p:nvPr/>
        </p:nvSpPr>
        <p:spPr bwMode="auto">
          <a:xfrm>
            <a:off x="5651500" y="2486025"/>
            <a:ext cx="3313113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graphicFrame>
        <p:nvGraphicFramePr>
          <p:cNvPr id="91170" name="Object 34"/>
          <p:cNvGraphicFramePr>
            <a:graphicFrameLocks noChangeAspect="1"/>
          </p:cNvGraphicFramePr>
          <p:nvPr/>
        </p:nvGraphicFramePr>
        <p:xfrm>
          <a:off x="4284663" y="2276475"/>
          <a:ext cx="4535487" cy="4248150"/>
        </p:xfrm>
        <a:graphic>
          <a:graphicData uri="http://schemas.openxmlformats.org/presentationml/2006/ole">
            <p:oleObj spid="_x0000_s91170" name="Диаграмма" r:id="rId6" imgW="6057900" imgH="4134002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object 2"/>
          <p:cNvSpPr>
            <a:spLocks noChangeArrowheads="1"/>
          </p:cNvSpPr>
          <p:nvPr/>
        </p:nvSpPr>
        <p:spPr bwMode="auto">
          <a:xfrm>
            <a:off x="228600" y="228600"/>
            <a:ext cx="8696325" cy="142716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7458" name="object 3"/>
          <p:cNvSpPr>
            <a:spLocks noChangeArrowheads="1"/>
          </p:cNvSpPr>
          <p:nvPr/>
        </p:nvSpPr>
        <p:spPr bwMode="auto">
          <a:xfrm>
            <a:off x="6054725" y="858838"/>
            <a:ext cx="2879725" cy="715962"/>
          </a:xfrm>
          <a:custGeom>
            <a:avLst/>
            <a:gdLst>
              <a:gd name="T0" fmla="*/ 2876685 w 2880105"/>
              <a:gd name="T1" fmla="*/ 0 h 715010"/>
              <a:gd name="T2" fmla="*/ 2870226 w 2880105"/>
              <a:gd name="T3" fmla="*/ 0 h 715010"/>
              <a:gd name="T4" fmla="*/ 2749086 w 2880105"/>
              <a:gd name="T5" fmla="*/ 20308 h 715010"/>
              <a:gd name="T6" fmla="*/ 2625787 w 2880105"/>
              <a:gd name="T7" fmla="*/ 42929 h 715010"/>
              <a:gd name="T8" fmla="*/ 2370568 w 2880105"/>
              <a:gd name="T9" fmla="*/ 92669 h 715010"/>
              <a:gd name="T10" fmla="*/ 2102778 w 2880105"/>
              <a:gd name="T11" fmla="*/ 151536 h 715010"/>
              <a:gd name="T12" fmla="*/ 1822067 w 2880105"/>
              <a:gd name="T13" fmla="*/ 219272 h 715010"/>
              <a:gd name="T14" fmla="*/ 1564818 w 2880105"/>
              <a:gd name="T15" fmla="*/ 284949 h 715010"/>
              <a:gd name="T16" fmla="*/ 841900 w 2880105"/>
              <a:gd name="T17" fmla="*/ 449983 h 715010"/>
              <a:gd name="T18" fmla="*/ 620800 w 2880105"/>
              <a:gd name="T19" fmla="*/ 495224 h 715010"/>
              <a:gd name="T20" fmla="*/ 199791 w 2880105"/>
              <a:gd name="T21" fmla="*/ 574276 h 715010"/>
              <a:gd name="T22" fmla="*/ 0 w 2880105"/>
              <a:gd name="T23" fmla="*/ 608203 h 715010"/>
              <a:gd name="T24" fmla="*/ 138141 w 2880105"/>
              <a:gd name="T25" fmla="*/ 628639 h 715010"/>
              <a:gd name="T26" fmla="*/ 269934 w 2880105"/>
              <a:gd name="T27" fmla="*/ 646635 h 715010"/>
              <a:gd name="T28" fmla="*/ 397550 w 2880105"/>
              <a:gd name="T29" fmla="*/ 662573 h 715010"/>
              <a:gd name="T30" fmla="*/ 644140 w 2880105"/>
              <a:gd name="T31" fmla="*/ 689691 h 715010"/>
              <a:gd name="T32" fmla="*/ 873741 w 2880105"/>
              <a:gd name="T33" fmla="*/ 707686 h 715010"/>
              <a:gd name="T34" fmla="*/ 984350 w 2880105"/>
              <a:gd name="T35" fmla="*/ 714497 h 715010"/>
              <a:gd name="T36" fmla="*/ 1092808 w 2880105"/>
              <a:gd name="T37" fmla="*/ 718996 h 715010"/>
              <a:gd name="T38" fmla="*/ 1296909 w 2880105"/>
              <a:gd name="T39" fmla="*/ 723624 h 715010"/>
              <a:gd name="T40" fmla="*/ 1394709 w 2880105"/>
              <a:gd name="T41" fmla="*/ 723624 h 715010"/>
              <a:gd name="T42" fmla="*/ 1583968 w 2880105"/>
              <a:gd name="T43" fmla="*/ 718996 h 715010"/>
              <a:gd name="T44" fmla="*/ 1673274 w 2880105"/>
              <a:gd name="T45" fmla="*/ 714497 h 715010"/>
              <a:gd name="T46" fmla="*/ 1843377 w 2880105"/>
              <a:gd name="T47" fmla="*/ 701001 h 715010"/>
              <a:gd name="T48" fmla="*/ 1926209 w 2880105"/>
              <a:gd name="T49" fmla="*/ 691876 h 715010"/>
              <a:gd name="T50" fmla="*/ 2083629 w 2880105"/>
              <a:gd name="T51" fmla="*/ 669255 h 715010"/>
              <a:gd name="T52" fmla="*/ 2232426 w 2880105"/>
              <a:gd name="T53" fmla="*/ 642135 h 715010"/>
              <a:gd name="T54" fmla="*/ 2372726 w 2880105"/>
              <a:gd name="T55" fmla="*/ 610518 h 715010"/>
              <a:gd name="T56" fmla="*/ 2506676 w 2880105"/>
              <a:gd name="T57" fmla="*/ 574276 h 715010"/>
              <a:gd name="T58" fmla="*/ 2634277 w 2880105"/>
              <a:gd name="T59" fmla="*/ 533657 h 715010"/>
              <a:gd name="T60" fmla="*/ 2755419 w 2880105"/>
              <a:gd name="T61" fmla="*/ 488414 h 715010"/>
              <a:gd name="T62" fmla="*/ 2872386 w 2880105"/>
              <a:gd name="T63" fmla="*/ 440858 h 715010"/>
              <a:gd name="T64" fmla="*/ 2876685 w 2880105"/>
              <a:gd name="T65" fmla="*/ 438671 h 715010"/>
              <a:gd name="T66" fmla="*/ 2876685 w 2880105"/>
              <a:gd name="T67" fmla="*/ 0 h 71501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880105"/>
              <a:gd name="T103" fmla="*/ 0 h 715010"/>
              <a:gd name="T104" fmla="*/ 2880105 w 2880105"/>
              <a:gd name="T105" fmla="*/ 715010 h 71501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880105" h="715010">
                <a:moveTo>
                  <a:pt x="2880105" y="0"/>
                </a:moveTo>
                <a:lnTo>
                  <a:pt x="2873629" y="0"/>
                </a:lnTo>
                <a:lnTo>
                  <a:pt x="2752344" y="20065"/>
                </a:lnTo>
                <a:lnTo>
                  <a:pt x="2628900" y="42417"/>
                </a:lnTo>
                <a:lnTo>
                  <a:pt x="2373376" y="91566"/>
                </a:lnTo>
                <a:lnTo>
                  <a:pt x="2105279" y="149732"/>
                </a:lnTo>
                <a:lnTo>
                  <a:pt x="1824227" y="216662"/>
                </a:lnTo>
                <a:lnTo>
                  <a:pt x="1566672" y="281558"/>
                </a:lnTo>
                <a:lnTo>
                  <a:pt x="842899" y="444626"/>
                </a:lnTo>
                <a:lnTo>
                  <a:pt x="621538" y="489330"/>
                </a:lnTo>
                <a:lnTo>
                  <a:pt x="200025" y="567436"/>
                </a:lnTo>
                <a:lnTo>
                  <a:pt x="0" y="600963"/>
                </a:lnTo>
                <a:lnTo>
                  <a:pt x="138303" y="621156"/>
                </a:lnTo>
                <a:lnTo>
                  <a:pt x="270256" y="638937"/>
                </a:lnTo>
                <a:lnTo>
                  <a:pt x="398018" y="654685"/>
                </a:lnTo>
                <a:lnTo>
                  <a:pt x="644905" y="681481"/>
                </a:lnTo>
                <a:lnTo>
                  <a:pt x="874776" y="699262"/>
                </a:lnTo>
                <a:lnTo>
                  <a:pt x="985520" y="705992"/>
                </a:lnTo>
                <a:lnTo>
                  <a:pt x="1094104" y="710438"/>
                </a:lnTo>
                <a:lnTo>
                  <a:pt x="1298448" y="715010"/>
                </a:lnTo>
                <a:lnTo>
                  <a:pt x="1396365" y="715010"/>
                </a:lnTo>
                <a:lnTo>
                  <a:pt x="1585849" y="710438"/>
                </a:lnTo>
                <a:lnTo>
                  <a:pt x="1675256" y="705992"/>
                </a:lnTo>
                <a:lnTo>
                  <a:pt x="1845564" y="692657"/>
                </a:lnTo>
                <a:lnTo>
                  <a:pt x="1928495" y="683640"/>
                </a:lnTo>
                <a:lnTo>
                  <a:pt x="2086102" y="661288"/>
                </a:lnTo>
                <a:lnTo>
                  <a:pt x="2235073" y="634491"/>
                </a:lnTo>
                <a:lnTo>
                  <a:pt x="2375535" y="603250"/>
                </a:lnTo>
                <a:lnTo>
                  <a:pt x="2509647" y="567436"/>
                </a:lnTo>
                <a:lnTo>
                  <a:pt x="2637409" y="527303"/>
                </a:lnTo>
                <a:lnTo>
                  <a:pt x="2758694" y="482600"/>
                </a:lnTo>
                <a:lnTo>
                  <a:pt x="2875788" y="435610"/>
                </a:lnTo>
                <a:lnTo>
                  <a:pt x="2880105" y="433450"/>
                </a:lnTo>
                <a:lnTo>
                  <a:pt x="2880105" y="0"/>
                </a:lnTo>
                <a:close/>
              </a:path>
            </a:pathLst>
          </a:custGeom>
          <a:solidFill>
            <a:srgbClr val="EDEBE0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59" name="object 4"/>
          <p:cNvSpPr>
            <a:spLocks noChangeArrowheads="1"/>
          </p:cNvSpPr>
          <p:nvPr/>
        </p:nvSpPr>
        <p:spPr bwMode="auto">
          <a:xfrm>
            <a:off x="2622550" y="730250"/>
            <a:ext cx="5551488" cy="852488"/>
          </a:xfrm>
          <a:custGeom>
            <a:avLst/>
            <a:gdLst>
              <a:gd name="T0" fmla="*/ 853485 w 5551551"/>
              <a:gd name="T1" fmla="*/ 0 h 851280"/>
              <a:gd name="T2" fmla="*/ 685355 w 5551551"/>
              <a:gd name="T3" fmla="*/ 0 h 851280"/>
              <a:gd name="T4" fmla="*/ 527884 w 5551551"/>
              <a:gd name="T5" fmla="*/ 4633 h 851280"/>
              <a:gd name="T6" fmla="*/ 380964 w 5551551"/>
              <a:gd name="T7" fmla="*/ 11319 h 851280"/>
              <a:gd name="T8" fmla="*/ 244701 w 5551551"/>
              <a:gd name="T9" fmla="*/ 22639 h 851280"/>
              <a:gd name="T10" fmla="*/ 117084 w 5551551"/>
              <a:gd name="T11" fmla="*/ 36272 h 851280"/>
              <a:gd name="T12" fmla="*/ 0 w 5551551"/>
              <a:gd name="T13" fmla="*/ 54410 h 851280"/>
              <a:gd name="T14" fmla="*/ 334101 w 5551551"/>
              <a:gd name="T15" fmla="*/ 97373 h 851280"/>
              <a:gd name="T16" fmla="*/ 693864 w 5551551"/>
              <a:gd name="T17" fmla="*/ 158473 h 851280"/>
              <a:gd name="T18" fmla="*/ 1079138 w 5551551"/>
              <a:gd name="T19" fmla="*/ 237709 h 851280"/>
              <a:gd name="T20" fmla="*/ 1283463 w 5551551"/>
              <a:gd name="T21" fmla="*/ 282860 h 851280"/>
              <a:gd name="T22" fmla="*/ 1868751 w 5551551"/>
              <a:gd name="T23" fmla="*/ 427698 h 851280"/>
              <a:gd name="T24" fmla="*/ 2562734 w 5551551"/>
              <a:gd name="T25" fmla="*/ 583856 h 851280"/>
              <a:gd name="T26" fmla="*/ 2881977 w 5551551"/>
              <a:gd name="T27" fmla="*/ 647271 h 851280"/>
              <a:gd name="T28" fmla="*/ 3035249 w 5551551"/>
              <a:gd name="T29" fmla="*/ 676730 h 851280"/>
              <a:gd name="T30" fmla="*/ 3328980 w 5551551"/>
              <a:gd name="T31" fmla="*/ 726509 h 851280"/>
              <a:gd name="T32" fmla="*/ 3469424 w 5551551"/>
              <a:gd name="T33" fmla="*/ 749017 h 851280"/>
              <a:gd name="T34" fmla="*/ 3737613 w 5551551"/>
              <a:gd name="T35" fmla="*/ 785294 h 851280"/>
              <a:gd name="T36" fmla="*/ 3990832 w 5551551"/>
              <a:gd name="T37" fmla="*/ 816936 h 851280"/>
              <a:gd name="T38" fmla="*/ 4112227 w 5551551"/>
              <a:gd name="T39" fmla="*/ 828255 h 851280"/>
              <a:gd name="T40" fmla="*/ 4342078 w 5551551"/>
              <a:gd name="T41" fmla="*/ 846394 h 851280"/>
              <a:gd name="T42" fmla="*/ 4452820 w 5551551"/>
              <a:gd name="T43" fmla="*/ 853209 h 851280"/>
              <a:gd name="T44" fmla="*/ 4665638 w 5551551"/>
              <a:gd name="T45" fmla="*/ 862214 h 851280"/>
              <a:gd name="T46" fmla="*/ 4863632 w 5551551"/>
              <a:gd name="T47" fmla="*/ 862214 h 851280"/>
              <a:gd name="T48" fmla="*/ 5050922 w 5551551"/>
              <a:gd name="T49" fmla="*/ 857713 h 851280"/>
              <a:gd name="T50" fmla="*/ 5140329 w 5551551"/>
              <a:gd name="T51" fmla="*/ 853209 h 851280"/>
              <a:gd name="T52" fmla="*/ 5227576 w 5551551"/>
              <a:gd name="T53" fmla="*/ 846394 h 851280"/>
              <a:gd name="T54" fmla="*/ 5474429 w 5551551"/>
              <a:gd name="T55" fmla="*/ 819252 h 851280"/>
              <a:gd name="T56" fmla="*/ 5551008 w 5551551"/>
              <a:gd name="T57" fmla="*/ 807933 h 851280"/>
              <a:gd name="T58" fmla="*/ 5304123 w 5551551"/>
              <a:gd name="T59" fmla="*/ 776288 h 851280"/>
              <a:gd name="T60" fmla="*/ 5042414 w 5551551"/>
              <a:gd name="T61" fmla="*/ 737830 h 851280"/>
              <a:gd name="T62" fmla="*/ 4474028 w 5551551"/>
              <a:gd name="T63" fmla="*/ 638139 h 851280"/>
              <a:gd name="T64" fmla="*/ 4165440 w 5551551"/>
              <a:gd name="T65" fmla="*/ 574854 h 851280"/>
              <a:gd name="T66" fmla="*/ 3839720 w 5551551"/>
              <a:gd name="T67" fmla="*/ 504747 h 851280"/>
              <a:gd name="T68" fmla="*/ 2854291 w 5551551"/>
              <a:gd name="T69" fmla="*/ 267037 h 851280"/>
              <a:gd name="T70" fmla="*/ 2586102 w 5551551"/>
              <a:gd name="T71" fmla="*/ 208253 h 851280"/>
              <a:gd name="T72" fmla="*/ 2330723 w 5551551"/>
              <a:gd name="T73" fmla="*/ 158473 h 851280"/>
              <a:gd name="T74" fmla="*/ 2207170 w 5551551"/>
              <a:gd name="T75" fmla="*/ 135835 h 851280"/>
              <a:gd name="T76" fmla="*/ 2085895 w 5551551"/>
              <a:gd name="T77" fmla="*/ 115510 h 851280"/>
              <a:gd name="T78" fmla="*/ 1968818 w 5551551"/>
              <a:gd name="T79" fmla="*/ 97373 h 851280"/>
              <a:gd name="T80" fmla="*/ 1630390 w 5551551"/>
              <a:gd name="T81" fmla="*/ 52096 h 851280"/>
              <a:gd name="T82" fmla="*/ 1419725 w 5551551"/>
              <a:gd name="T83" fmla="*/ 31773 h 851280"/>
              <a:gd name="T84" fmla="*/ 1221749 w 5551551"/>
              <a:gd name="T85" fmla="*/ 15950 h 851280"/>
              <a:gd name="T86" fmla="*/ 1032283 w 5551551"/>
              <a:gd name="T87" fmla="*/ 4633 h 851280"/>
              <a:gd name="T88" fmla="*/ 853485 w 5551551"/>
              <a:gd name="T89" fmla="*/ 0 h 8512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5551551"/>
              <a:gd name="T136" fmla="*/ 0 h 851280"/>
              <a:gd name="T137" fmla="*/ 5551551 w 5551551"/>
              <a:gd name="T138" fmla="*/ 851280 h 8512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5551551" h="851280">
                <a:moveTo>
                  <a:pt x="853566" y="0"/>
                </a:moveTo>
                <a:lnTo>
                  <a:pt x="685418" y="0"/>
                </a:lnTo>
                <a:lnTo>
                  <a:pt x="527938" y="4572"/>
                </a:lnTo>
                <a:lnTo>
                  <a:pt x="381000" y="11175"/>
                </a:lnTo>
                <a:lnTo>
                  <a:pt x="244728" y="22351"/>
                </a:lnTo>
                <a:lnTo>
                  <a:pt x="117093" y="35813"/>
                </a:lnTo>
                <a:lnTo>
                  <a:pt x="0" y="53720"/>
                </a:lnTo>
                <a:lnTo>
                  <a:pt x="334137" y="96138"/>
                </a:lnTo>
                <a:lnTo>
                  <a:pt x="693927" y="156463"/>
                </a:lnTo>
                <a:lnTo>
                  <a:pt x="1079246" y="234695"/>
                </a:lnTo>
                <a:lnTo>
                  <a:pt x="1283589" y="279273"/>
                </a:lnTo>
                <a:lnTo>
                  <a:pt x="1868931" y="422275"/>
                </a:lnTo>
                <a:lnTo>
                  <a:pt x="2562987" y="576452"/>
                </a:lnTo>
                <a:lnTo>
                  <a:pt x="2882265" y="639063"/>
                </a:lnTo>
                <a:lnTo>
                  <a:pt x="3035554" y="668147"/>
                </a:lnTo>
                <a:lnTo>
                  <a:pt x="3329304" y="717295"/>
                </a:lnTo>
                <a:lnTo>
                  <a:pt x="3469766" y="739520"/>
                </a:lnTo>
                <a:lnTo>
                  <a:pt x="3737991" y="775335"/>
                </a:lnTo>
                <a:lnTo>
                  <a:pt x="3991229" y="806576"/>
                </a:lnTo>
                <a:lnTo>
                  <a:pt x="4112641" y="817752"/>
                </a:lnTo>
                <a:lnTo>
                  <a:pt x="4342510" y="835660"/>
                </a:lnTo>
                <a:lnTo>
                  <a:pt x="4453255" y="842390"/>
                </a:lnTo>
                <a:lnTo>
                  <a:pt x="4666107" y="851280"/>
                </a:lnTo>
                <a:lnTo>
                  <a:pt x="4864100" y="851280"/>
                </a:lnTo>
                <a:lnTo>
                  <a:pt x="5051425" y="846836"/>
                </a:lnTo>
                <a:lnTo>
                  <a:pt x="5140833" y="842390"/>
                </a:lnTo>
                <a:lnTo>
                  <a:pt x="5228082" y="835660"/>
                </a:lnTo>
                <a:lnTo>
                  <a:pt x="5474970" y="808863"/>
                </a:lnTo>
                <a:lnTo>
                  <a:pt x="5551551" y="797687"/>
                </a:lnTo>
                <a:lnTo>
                  <a:pt x="5304662" y="766444"/>
                </a:lnTo>
                <a:lnTo>
                  <a:pt x="5042916" y="728472"/>
                </a:lnTo>
                <a:lnTo>
                  <a:pt x="4474463" y="630047"/>
                </a:lnTo>
                <a:lnTo>
                  <a:pt x="4165854" y="567563"/>
                </a:lnTo>
                <a:lnTo>
                  <a:pt x="3840099" y="498348"/>
                </a:lnTo>
                <a:lnTo>
                  <a:pt x="2854579" y="263651"/>
                </a:lnTo>
                <a:lnTo>
                  <a:pt x="2586354" y="205612"/>
                </a:lnTo>
                <a:lnTo>
                  <a:pt x="2330957" y="156463"/>
                </a:lnTo>
                <a:lnTo>
                  <a:pt x="2207387" y="134112"/>
                </a:lnTo>
                <a:lnTo>
                  <a:pt x="2086102" y="114045"/>
                </a:lnTo>
                <a:lnTo>
                  <a:pt x="1969007" y="96138"/>
                </a:lnTo>
                <a:lnTo>
                  <a:pt x="1630552" y="51435"/>
                </a:lnTo>
                <a:lnTo>
                  <a:pt x="1419860" y="31368"/>
                </a:lnTo>
                <a:lnTo>
                  <a:pt x="1221866" y="15748"/>
                </a:lnTo>
                <a:lnTo>
                  <a:pt x="1032382" y="4572"/>
                </a:lnTo>
                <a:lnTo>
                  <a:pt x="853566" y="0"/>
                </a:lnTo>
                <a:close/>
              </a:path>
            </a:pathLst>
          </a:custGeom>
          <a:solidFill>
            <a:srgbClr val="EDEBE0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60" name="object 5"/>
          <p:cNvSpPr>
            <a:spLocks noChangeArrowheads="1"/>
          </p:cNvSpPr>
          <p:nvPr/>
        </p:nvSpPr>
        <p:spPr bwMode="auto">
          <a:xfrm>
            <a:off x="2832100" y="742950"/>
            <a:ext cx="5475288" cy="776288"/>
          </a:xfrm>
          <a:custGeom>
            <a:avLst/>
            <a:gdLst>
              <a:gd name="T0" fmla="*/ 0 w 5474970"/>
              <a:gd name="T1" fmla="*/ 79102 h 775335"/>
              <a:gd name="T2" fmla="*/ 19185 w 5474970"/>
              <a:gd name="T3" fmla="*/ 74607 h 775335"/>
              <a:gd name="T4" fmla="*/ 76617 w 5474970"/>
              <a:gd name="T5" fmla="*/ 63307 h 775335"/>
              <a:gd name="T6" fmla="*/ 174588 w 5474970"/>
              <a:gd name="T7" fmla="*/ 47512 h 775335"/>
              <a:gd name="T8" fmla="*/ 238505 w 5474970"/>
              <a:gd name="T9" fmla="*/ 38396 h 775335"/>
              <a:gd name="T10" fmla="*/ 313089 w 5474970"/>
              <a:gd name="T11" fmla="*/ 29407 h 775335"/>
              <a:gd name="T12" fmla="*/ 396065 w 5474970"/>
              <a:gd name="T13" fmla="*/ 22602 h 775335"/>
              <a:gd name="T14" fmla="*/ 492005 w 5474970"/>
              <a:gd name="T15" fmla="*/ 15792 h 775335"/>
              <a:gd name="T16" fmla="*/ 596326 w 5474970"/>
              <a:gd name="T17" fmla="*/ 9116 h 775335"/>
              <a:gd name="T18" fmla="*/ 713482 w 5474970"/>
              <a:gd name="T19" fmla="*/ 4493 h 775335"/>
              <a:gd name="T20" fmla="*/ 841307 w 5474970"/>
              <a:gd name="T21" fmla="*/ 2313 h 775335"/>
              <a:gd name="T22" fmla="*/ 979683 w 5474970"/>
              <a:gd name="T23" fmla="*/ 0 h 775335"/>
              <a:gd name="T24" fmla="*/ 1128734 w 5474970"/>
              <a:gd name="T25" fmla="*/ 2313 h 775335"/>
              <a:gd name="T26" fmla="*/ 1288454 w 5474970"/>
              <a:gd name="T27" fmla="*/ 6803 h 775335"/>
              <a:gd name="T28" fmla="*/ 1461011 w 5474970"/>
              <a:gd name="T29" fmla="*/ 15792 h 775335"/>
              <a:gd name="T30" fmla="*/ 1644243 w 5474970"/>
              <a:gd name="T31" fmla="*/ 27094 h 775335"/>
              <a:gd name="T32" fmla="*/ 1838017 w 5474970"/>
              <a:gd name="T33" fmla="*/ 45199 h 775335"/>
              <a:gd name="T34" fmla="*/ 2044628 w 5474970"/>
              <a:gd name="T35" fmla="*/ 65490 h 775335"/>
              <a:gd name="T36" fmla="*/ 2263946 w 5474970"/>
              <a:gd name="T37" fmla="*/ 90402 h 775335"/>
              <a:gd name="T38" fmla="*/ 2493942 w 5474970"/>
              <a:gd name="T39" fmla="*/ 119809 h 775335"/>
              <a:gd name="T40" fmla="*/ 2736766 w 5474970"/>
              <a:gd name="T41" fmla="*/ 155892 h 775335"/>
              <a:gd name="T42" fmla="*/ 2990257 w 5474970"/>
              <a:gd name="T43" fmla="*/ 196598 h 775335"/>
              <a:gd name="T44" fmla="*/ 3256464 w 5474970"/>
              <a:gd name="T45" fmla="*/ 243983 h 775335"/>
              <a:gd name="T46" fmla="*/ 3535502 w 5474970"/>
              <a:gd name="T47" fmla="*/ 300484 h 775335"/>
              <a:gd name="T48" fmla="*/ 3827239 w 5474970"/>
              <a:gd name="T49" fmla="*/ 361480 h 775335"/>
              <a:gd name="T50" fmla="*/ 4131819 w 5474970"/>
              <a:gd name="T51" fmla="*/ 429280 h 775335"/>
              <a:gd name="T52" fmla="*/ 4449116 w 5474970"/>
              <a:gd name="T53" fmla="*/ 506070 h 775335"/>
              <a:gd name="T54" fmla="*/ 4779228 w 5474970"/>
              <a:gd name="T55" fmla="*/ 589668 h 775335"/>
              <a:gd name="T56" fmla="*/ 5122163 w 5474970"/>
              <a:gd name="T57" fmla="*/ 682252 h 775335"/>
              <a:gd name="T58" fmla="*/ 5477848 w 5474970"/>
              <a:gd name="T59" fmla="*/ 783954 h 77533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5474970"/>
              <a:gd name="T91" fmla="*/ 0 h 775335"/>
              <a:gd name="T92" fmla="*/ 5474970 w 5474970"/>
              <a:gd name="T93" fmla="*/ 775335 h 77533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5474970" h="775335">
                <a:moveTo>
                  <a:pt x="0" y="78232"/>
                </a:moveTo>
                <a:lnTo>
                  <a:pt x="19176" y="73787"/>
                </a:lnTo>
                <a:lnTo>
                  <a:pt x="76581" y="62611"/>
                </a:lnTo>
                <a:lnTo>
                  <a:pt x="174498" y="46990"/>
                </a:lnTo>
                <a:lnTo>
                  <a:pt x="238379" y="37973"/>
                </a:lnTo>
                <a:lnTo>
                  <a:pt x="312927" y="29083"/>
                </a:lnTo>
                <a:lnTo>
                  <a:pt x="395858" y="22351"/>
                </a:lnTo>
                <a:lnTo>
                  <a:pt x="491744" y="15621"/>
                </a:lnTo>
                <a:lnTo>
                  <a:pt x="596011" y="9017"/>
                </a:lnTo>
                <a:lnTo>
                  <a:pt x="713104" y="4445"/>
                </a:lnTo>
                <a:lnTo>
                  <a:pt x="840866" y="2286"/>
                </a:lnTo>
                <a:lnTo>
                  <a:pt x="979170" y="0"/>
                </a:lnTo>
                <a:lnTo>
                  <a:pt x="1128140" y="2286"/>
                </a:lnTo>
                <a:lnTo>
                  <a:pt x="1287779" y="6731"/>
                </a:lnTo>
                <a:lnTo>
                  <a:pt x="1460246" y="15621"/>
                </a:lnTo>
                <a:lnTo>
                  <a:pt x="1643379" y="26797"/>
                </a:lnTo>
                <a:lnTo>
                  <a:pt x="1837054" y="44704"/>
                </a:lnTo>
                <a:lnTo>
                  <a:pt x="2043557" y="64770"/>
                </a:lnTo>
                <a:lnTo>
                  <a:pt x="2262759" y="89408"/>
                </a:lnTo>
                <a:lnTo>
                  <a:pt x="2492629" y="118491"/>
                </a:lnTo>
                <a:lnTo>
                  <a:pt x="2735326" y="154178"/>
                </a:lnTo>
                <a:lnTo>
                  <a:pt x="2988691" y="194437"/>
                </a:lnTo>
                <a:lnTo>
                  <a:pt x="3254755" y="241300"/>
                </a:lnTo>
                <a:lnTo>
                  <a:pt x="3533648" y="297180"/>
                </a:lnTo>
                <a:lnTo>
                  <a:pt x="3825240" y="357505"/>
                </a:lnTo>
                <a:lnTo>
                  <a:pt x="4129658" y="424561"/>
                </a:lnTo>
                <a:lnTo>
                  <a:pt x="4446778" y="500507"/>
                </a:lnTo>
                <a:lnTo>
                  <a:pt x="4776724" y="583184"/>
                </a:lnTo>
                <a:lnTo>
                  <a:pt x="5119497" y="674751"/>
                </a:lnTo>
                <a:lnTo>
                  <a:pt x="5474970" y="775335"/>
                </a:lnTo>
              </a:path>
            </a:pathLst>
          </a:custGeom>
          <a:noFill/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61" name="object 6"/>
          <p:cNvSpPr>
            <a:spLocks noChangeArrowheads="1"/>
          </p:cNvSpPr>
          <p:nvPr/>
        </p:nvSpPr>
        <p:spPr bwMode="auto">
          <a:xfrm>
            <a:off x="5616575" y="730250"/>
            <a:ext cx="3311525" cy="652463"/>
          </a:xfrm>
          <a:custGeom>
            <a:avLst/>
            <a:gdLst>
              <a:gd name="T0" fmla="*/ 0 w 3312159"/>
              <a:gd name="T1" fmla="*/ 652983 h 652398"/>
              <a:gd name="T2" fmla="*/ 95595 w 3312159"/>
              <a:gd name="T3" fmla="*/ 626033 h 652398"/>
              <a:gd name="T4" fmla="*/ 357019 w 3312159"/>
              <a:gd name="T5" fmla="*/ 556755 h 652398"/>
              <a:gd name="T6" fmla="*/ 537552 w 3312159"/>
              <a:gd name="T7" fmla="*/ 509855 h 652398"/>
              <a:gd name="T8" fmla="*/ 745853 w 3312159"/>
              <a:gd name="T9" fmla="*/ 458375 h 652398"/>
              <a:gd name="T10" fmla="*/ 977487 w 3312159"/>
              <a:gd name="T11" fmla="*/ 402441 h 652398"/>
              <a:gd name="T12" fmla="*/ 1226108 w 3312159"/>
              <a:gd name="T13" fmla="*/ 342062 h 652398"/>
              <a:gd name="T14" fmla="*/ 1489558 w 3312159"/>
              <a:gd name="T15" fmla="*/ 283969 h 652398"/>
              <a:gd name="T16" fmla="*/ 1759475 w 3312159"/>
              <a:gd name="T17" fmla="*/ 225749 h 652398"/>
              <a:gd name="T18" fmla="*/ 2035732 w 3312159"/>
              <a:gd name="T19" fmla="*/ 172110 h 652398"/>
              <a:gd name="T20" fmla="*/ 2309835 w 3312159"/>
              <a:gd name="T21" fmla="*/ 120758 h 652398"/>
              <a:gd name="T22" fmla="*/ 2445871 w 3312159"/>
              <a:gd name="T23" fmla="*/ 98387 h 652398"/>
              <a:gd name="T24" fmla="*/ 2577592 w 3312159"/>
              <a:gd name="T25" fmla="*/ 76017 h 652398"/>
              <a:gd name="T26" fmla="*/ 2709326 w 3312159"/>
              <a:gd name="T27" fmla="*/ 58092 h 652398"/>
              <a:gd name="T28" fmla="*/ 2836864 w 3312159"/>
              <a:gd name="T29" fmla="*/ 40167 h 652398"/>
              <a:gd name="T30" fmla="*/ 2962250 w 3312159"/>
              <a:gd name="T31" fmla="*/ 26823 h 652398"/>
              <a:gd name="T32" fmla="*/ 3081297 w 3312159"/>
              <a:gd name="T33" fmla="*/ 15638 h 652398"/>
              <a:gd name="T34" fmla="*/ 3196035 w 3312159"/>
              <a:gd name="T35" fmla="*/ 6612 h 652398"/>
              <a:gd name="T36" fmla="*/ 3306460 w 3312159"/>
              <a:gd name="T37" fmla="*/ 0 h 652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312159"/>
              <a:gd name="T58" fmla="*/ 0 h 652398"/>
              <a:gd name="T59" fmla="*/ 3312159 w 3312159"/>
              <a:gd name="T60" fmla="*/ 652398 h 652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312159" h="652398">
                <a:moveTo>
                  <a:pt x="0" y="652398"/>
                </a:moveTo>
                <a:lnTo>
                  <a:pt x="95757" y="625475"/>
                </a:lnTo>
                <a:lnTo>
                  <a:pt x="357631" y="556259"/>
                </a:lnTo>
                <a:lnTo>
                  <a:pt x="538479" y="509396"/>
                </a:lnTo>
                <a:lnTo>
                  <a:pt x="747140" y="457961"/>
                </a:lnTo>
                <a:lnTo>
                  <a:pt x="979170" y="402081"/>
                </a:lnTo>
                <a:lnTo>
                  <a:pt x="1228217" y="341756"/>
                </a:lnTo>
                <a:lnTo>
                  <a:pt x="1492123" y="283717"/>
                </a:lnTo>
                <a:lnTo>
                  <a:pt x="1762505" y="225551"/>
                </a:lnTo>
                <a:lnTo>
                  <a:pt x="2039238" y="171957"/>
                </a:lnTo>
                <a:lnTo>
                  <a:pt x="2313812" y="120650"/>
                </a:lnTo>
                <a:lnTo>
                  <a:pt x="2450083" y="98297"/>
                </a:lnTo>
                <a:lnTo>
                  <a:pt x="2582036" y="75945"/>
                </a:lnTo>
                <a:lnTo>
                  <a:pt x="2713990" y="58038"/>
                </a:lnTo>
                <a:lnTo>
                  <a:pt x="2841752" y="40131"/>
                </a:lnTo>
                <a:lnTo>
                  <a:pt x="2967354" y="26796"/>
                </a:lnTo>
                <a:lnTo>
                  <a:pt x="3086607" y="15620"/>
                </a:lnTo>
                <a:lnTo>
                  <a:pt x="3201543" y="6603"/>
                </a:lnTo>
                <a:lnTo>
                  <a:pt x="3312159" y="0"/>
                </a:lnTo>
              </a:path>
            </a:pathLst>
          </a:custGeom>
          <a:noFill/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62" name="object 7"/>
          <p:cNvSpPr>
            <a:spLocks noChangeArrowheads="1"/>
          </p:cNvSpPr>
          <p:nvPr/>
        </p:nvSpPr>
        <p:spPr bwMode="auto">
          <a:xfrm>
            <a:off x="211138" y="714375"/>
            <a:ext cx="8723312" cy="133191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7463" name="object 8"/>
          <p:cNvSpPr>
            <a:spLocks noChangeArrowheads="1"/>
          </p:cNvSpPr>
          <p:nvPr/>
        </p:nvSpPr>
        <p:spPr bwMode="auto">
          <a:xfrm>
            <a:off x="336550" y="1370013"/>
            <a:ext cx="3840163" cy="1281112"/>
          </a:xfrm>
          <a:custGeom>
            <a:avLst/>
            <a:gdLst>
              <a:gd name="T0" fmla="*/ 3627437 w 3840060"/>
              <a:gd name="T1" fmla="*/ 0 h 1281176"/>
              <a:gd name="T2" fmla="*/ 213591 w 3840060"/>
              <a:gd name="T3" fmla="*/ 0 h 1281176"/>
              <a:gd name="T4" fmla="*/ 196069 w 3840060"/>
              <a:gd name="T5" fmla="*/ 708 h 1281176"/>
              <a:gd name="T6" fmla="*/ 146079 w 3840060"/>
              <a:gd name="T7" fmla="*/ 10879 h 1281176"/>
              <a:gd name="T8" fmla="*/ 101082 w 3840060"/>
              <a:gd name="T9" fmla="*/ 31979 h 1281176"/>
              <a:gd name="T10" fmla="*/ 62562 w 3840060"/>
              <a:gd name="T11" fmla="*/ 62520 h 1281176"/>
              <a:gd name="T12" fmla="*/ 32002 w 3840060"/>
              <a:gd name="T13" fmla="*/ 101008 h 1281176"/>
              <a:gd name="T14" fmla="*/ 10886 w 3840060"/>
              <a:gd name="T15" fmla="*/ 145964 h 1281176"/>
              <a:gd name="T16" fmla="*/ 707 w 3840060"/>
              <a:gd name="T17" fmla="*/ 195894 h 1281176"/>
              <a:gd name="T18" fmla="*/ 0 w 3840060"/>
              <a:gd name="T19" fmla="*/ 213388 h 1281176"/>
              <a:gd name="T20" fmla="*/ 0 w 3840060"/>
              <a:gd name="T21" fmla="*/ 1067085 h 1281176"/>
              <a:gd name="T22" fmla="*/ 6206 w 3840060"/>
              <a:gd name="T23" fmla="*/ 1118394 h 1281176"/>
              <a:gd name="T24" fmla="*/ 23843 w 3840060"/>
              <a:gd name="T25" fmla="*/ 1165211 h 1281176"/>
              <a:gd name="T26" fmla="*/ 51411 w 3840060"/>
              <a:gd name="T27" fmla="*/ 1206042 h 1281176"/>
              <a:gd name="T28" fmla="*/ 87443 w 3840060"/>
              <a:gd name="T29" fmla="*/ 1239404 h 1281176"/>
              <a:gd name="T30" fmla="*/ 130446 w 3840060"/>
              <a:gd name="T31" fmla="*/ 1263823 h 1281176"/>
              <a:gd name="T32" fmla="*/ 178946 w 3840060"/>
              <a:gd name="T33" fmla="*/ 1277804 h 1281176"/>
              <a:gd name="T34" fmla="*/ 213591 w 3840060"/>
              <a:gd name="T35" fmla="*/ 1280600 h 1281176"/>
              <a:gd name="T36" fmla="*/ 3627437 w 3840060"/>
              <a:gd name="T37" fmla="*/ 1280600 h 1281176"/>
              <a:gd name="T38" fmla="*/ 3678743 w 3840060"/>
              <a:gd name="T39" fmla="*/ 1274392 h 1281176"/>
              <a:gd name="T40" fmla="*/ 3725560 w 3840060"/>
              <a:gd name="T41" fmla="*/ 1256767 h 1281176"/>
              <a:gd name="T42" fmla="*/ 3766389 w 3840060"/>
              <a:gd name="T43" fmla="*/ 1229208 h 1281176"/>
              <a:gd name="T44" fmla="*/ 3799774 w 3840060"/>
              <a:gd name="T45" fmla="*/ 1193182 h 1281176"/>
              <a:gd name="T46" fmla="*/ 3824195 w 3840060"/>
              <a:gd name="T47" fmla="*/ 1150200 h 1281176"/>
              <a:gd name="T48" fmla="*/ 3838183 w 3840060"/>
              <a:gd name="T49" fmla="*/ 1101718 h 1281176"/>
              <a:gd name="T50" fmla="*/ 3840979 w 3840060"/>
              <a:gd name="T51" fmla="*/ 1067085 h 1281176"/>
              <a:gd name="T52" fmla="*/ 3840979 w 3840060"/>
              <a:gd name="T53" fmla="*/ 213388 h 1281176"/>
              <a:gd name="T54" fmla="*/ 3834771 w 3840060"/>
              <a:gd name="T55" fmla="*/ 162127 h 1281176"/>
              <a:gd name="T56" fmla="*/ 3817140 w 3840060"/>
              <a:gd name="T57" fmla="*/ 115345 h 1281176"/>
              <a:gd name="T58" fmla="*/ 3789572 w 3840060"/>
              <a:gd name="T59" fmla="*/ 74536 h 1281176"/>
              <a:gd name="T60" fmla="*/ 3753535 w 3840060"/>
              <a:gd name="T61" fmla="*/ 41186 h 1281176"/>
              <a:gd name="T62" fmla="*/ 3710550 w 3840060"/>
              <a:gd name="T63" fmla="*/ 16774 h 1281176"/>
              <a:gd name="T64" fmla="*/ 3662072 w 3840060"/>
              <a:gd name="T65" fmla="*/ 2795 h 1281176"/>
              <a:gd name="T66" fmla="*/ 3627437 w 3840060"/>
              <a:gd name="T67" fmla="*/ 0 h 128117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840060"/>
              <a:gd name="T103" fmla="*/ 0 h 1281176"/>
              <a:gd name="T104" fmla="*/ 3840060 w 3840060"/>
              <a:gd name="T105" fmla="*/ 1281176 h 128117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840060" h="1281176">
                <a:moveTo>
                  <a:pt x="3626573" y="0"/>
                </a:moveTo>
                <a:lnTo>
                  <a:pt x="213537" y="0"/>
                </a:lnTo>
                <a:lnTo>
                  <a:pt x="196024" y="708"/>
                </a:lnTo>
                <a:lnTo>
                  <a:pt x="146043" y="10888"/>
                </a:lnTo>
                <a:lnTo>
                  <a:pt x="101055" y="31997"/>
                </a:lnTo>
                <a:lnTo>
                  <a:pt x="62544" y="62547"/>
                </a:lnTo>
                <a:lnTo>
                  <a:pt x="31993" y="101053"/>
                </a:lnTo>
                <a:lnTo>
                  <a:pt x="10886" y="146027"/>
                </a:lnTo>
                <a:lnTo>
                  <a:pt x="707" y="195984"/>
                </a:lnTo>
                <a:lnTo>
                  <a:pt x="0" y="213487"/>
                </a:lnTo>
                <a:lnTo>
                  <a:pt x="0" y="1067562"/>
                </a:lnTo>
                <a:lnTo>
                  <a:pt x="6206" y="1118898"/>
                </a:lnTo>
                <a:lnTo>
                  <a:pt x="23834" y="1165733"/>
                </a:lnTo>
                <a:lnTo>
                  <a:pt x="51402" y="1206582"/>
                </a:lnTo>
                <a:lnTo>
                  <a:pt x="87425" y="1239962"/>
                </a:lnTo>
                <a:lnTo>
                  <a:pt x="130419" y="1264390"/>
                </a:lnTo>
                <a:lnTo>
                  <a:pt x="178901" y="1278380"/>
                </a:lnTo>
                <a:lnTo>
                  <a:pt x="213537" y="1281176"/>
                </a:lnTo>
                <a:lnTo>
                  <a:pt x="3626573" y="1281176"/>
                </a:lnTo>
                <a:lnTo>
                  <a:pt x="3677861" y="1274968"/>
                </a:lnTo>
                <a:lnTo>
                  <a:pt x="3724661" y="1257334"/>
                </a:lnTo>
                <a:lnTo>
                  <a:pt x="3765488" y="1229757"/>
                </a:lnTo>
                <a:lnTo>
                  <a:pt x="3798856" y="1193722"/>
                </a:lnTo>
                <a:lnTo>
                  <a:pt x="3823277" y="1150713"/>
                </a:lnTo>
                <a:lnTo>
                  <a:pt x="3837265" y="1102213"/>
                </a:lnTo>
                <a:lnTo>
                  <a:pt x="3840060" y="1067562"/>
                </a:lnTo>
                <a:lnTo>
                  <a:pt x="3840060" y="213487"/>
                </a:lnTo>
                <a:lnTo>
                  <a:pt x="3833853" y="162199"/>
                </a:lnTo>
                <a:lnTo>
                  <a:pt x="3816222" y="115399"/>
                </a:lnTo>
                <a:lnTo>
                  <a:pt x="3788654" y="74572"/>
                </a:lnTo>
                <a:lnTo>
                  <a:pt x="3752635" y="41204"/>
                </a:lnTo>
                <a:lnTo>
                  <a:pt x="3709651" y="16783"/>
                </a:lnTo>
                <a:lnTo>
                  <a:pt x="3661190" y="2795"/>
                </a:lnTo>
                <a:lnTo>
                  <a:pt x="3626573" y="0"/>
                </a:lnTo>
                <a:close/>
              </a:path>
            </a:pathLst>
          </a:custGeom>
          <a:solidFill>
            <a:srgbClr val="C4BC96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64" name="object 9"/>
          <p:cNvSpPr>
            <a:spLocks noChangeArrowheads="1"/>
          </p:cNvSpPr>
          <p:nvPr/>
        </p:nvSpPr>
        <p:spPr bwMode="auto">
          <a:xfrm>
            <a:off x="336550" y="1370013"/>
            <a:ext cx="3840163" cy="1281112"/>
          </a:xfrm>
          <a:custGeom>
            <a:avLst/>
            <a:gdLst>
              <a:gd name="T0" fmla="*/ 0 w 3840060"/>
              <a:gd name="T1" fmla="*/ 213388 h 1281176"/>
              <a:gd name="T2" fmla="*/ 6206 w 3840060"/>
              <a:gd name="T3" fmla="*/ 162127 h 1281176"/>
              <a:gd name="T4" fmla="*/ 23843 w 3840060"/>
              <a:gd name="T5" fmla="*/ 115345 h 1281176"/>
              <a:gd name="T6" fmla="*/ 51411 w 3840060"/>
              <a:gd name="T7" fmla="*/ 74536 h 1281176"/>
              <a:gd name="T8" fmla="*/ 87443 w 3840060"/>
              <a:gd name="T9" fmla="*/ 41186 h 1281176"/>
              <a:gd name="T10" fmla="*/ 130446 w 3840060"/>
              <a:gd name="T11" fmla="*/ 16774 h 1281176"/>
              <a:gd name="T12" fmla="*/ 178946 w 3840060"/>
              <a:gd name="T13" fmla="*/ 2795 h 1281176"/>
              <a:gd name="T14" fmla="*/ 213591 w 3840060"/>
              <a:gd name="T15" fmla="*/ 0 h 1281176"/>
              <a:gd name="T16" fmla="*/ 3627437 w 3840060"/>
              <a:gd name="T17" fmla="*/ 0 h 1281176"/>
              <a:gd name="T18" fmla="*/ 3678743 w 3840060"/>
              <a:gd name="T19" fmla="*/ 6207 h 1281176"/>
              <a:gd name="T20" fmla="*/ 3725560 w 3840060"/>
              <a:gd name="T21" fmla="*/ 23829 h 1281176"/>
              <a:gd name="T22" fmla="*/ 3766389 w 3840060"/>
              <a:gd name="T23" fmla="*/ 51379 h 1281176"/>
              <a:gd name="T24" fmla="*/ 3799774 w 3840060"/>
              <a:gd name="T25" fmla="*/ 87389 h 1281176"/>
              <a:gd name="T26" fmla="*/ 3824195 w 3840060"/>
              <a:gd name="T27" fmla="*/ 130346 h 1281176"/>
              <a:gd name="T28" fmla="*/ 3838183 w 3840060"/>
              <a:gd name="T29" fmla="*/ 178789 h 1281176"/>
              <a:gd name="T30" fmla="*/ 3840979 w 3840060"/>
              <a:gd name="T31" fmla="*/ 213388 h 1281176"/>
              <a:gd name="T32" fmla="*/ 3840979 w 3840060"/>
              <a:gd name="T33" fmla="*/ 1067085 h 1281176"/>
              <a:gd name="T34" fmla="*/ 3834771 w 3840060"/>
              <a:gd name="T35" fmla="*/ 1118394 h 1281176"/>
              <a:gd name="T36" fmla="*/ 3817140 w 3840060"/>
              <a:gd name="T37" fmla="*/ 1165211 h 1281176"/>
              <a:gd name="T38" fmla="*/ 3789572 w 3840060"/>
              <a:gd name="T39" fmla="*/ 1206042 h 1281176"/>
              <a:gd name="T40" fmla="*/ 3753535 w 3840060"/>
              <a:gd name="T41" fmla="*/ 1239404 h 1281176"/>
              <a:gd name="T42" fmla="*/ 3710550 w 3840060"/>
              <a:gd name="T43" fmla="*/ 1263823 h 1281176"/>
              <a:gd name="T44" fmla="*/ 3662072 w 3840060"/>
              <a:gd name="T45" fmla="*/ 1277804 h 1281176"/>
              <a:gd name="T46" fmla="*/ 3627437 w 3840060"/>
              <a:gd name="T47" fmla="*/ 1280600 h 1281176"/>
              <a:gd name="T48" fmla="*/ 213591 w 3840060"/>
              <a:gd name="T49" fmla="*/ 1280600 h 1281176"/>
              <a:gd name="T50" fmla="*/ 162258 w 3840060"/>
              <a:gd name="T51" fmla="*/ 1274392 h 1281176"/>
              <a:gd name="T52" fmla="*/ 115432 w 3840060"/>
              <a:gd name="T53" fmla="*/ 1256767 h 1281176"/>
              <a:gd name="T54" fmla="*/ 74588 w 3840060"/>
              <a:gd name="T55" fmla="*/ 1229208 h 1281176"/>
              <a:gd name="T56" fmla="*/ 41209 w 3840060"/>
              <a:gd name="T57" fmla="*/ 1193182 h 1281176"/>
              <a:gd name="T58" fmla="*/ 16781 w 3840060"/>
              <a:gd name="T59" fmla="*/ 1150200 h 1281176"/>
              <a:gd name="T60" fmla="*/ 2794 w 3840060"/>
              <a:gd name="T61" fmla="*/ 1101718 h 1281176"/>
              <a:gd name="T62" fmla="*/ 0 w 3840060"/>
              <a:gd name="T63" fmla="*/ 1067085 h 1281176"/>
              <a:gd name="T64" fmla="*/ 0 w 3840060"/>
              <a:gd name="T65" fmla="*/ 213388 h 128117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840060"/>
              <a:gd name="T100" fmla="*/ 0 h 1281176"/>
              <a:gd name="T101" fmla="*/ 3840060 w 3840060"/>
              <a:gd name="T102" fmla="*/ 1281176 h 128117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840060" h="1281176">
                <a:moveTo>
                  <a:pt x="0" y="213487"/>
                </a:moveTo>
                <a:lnTo>
                  <a:pt x="6206" y="162199"/>
                </a:lnTo>
                <a:lnTo>
                  <a:pt x="23834" y="115399"/>
                </a:lnTo>
                <a:lnTo>
                  <a:pt x="51402" y="74572"/>
                </a:lnTo>
                <a:lnTo>
                  <a:pt x="87425" y="41204"/>
                </a:lnTo>
                <a:lnTo>
                  <a:pt x="130419" y="16783"/>
                </a:lnTo>
                <a:lnTo>
                  <a:pt x="178901" y="2795"/>
                </a:lnTo>
                <a:lnTo>
                  <a:pt x="213537" y="0"/>
                </a:lnTo>
                <a:lnTo>
                  <a:pt x="3626573" y="0"/>
                </a:lnTo>
                <a:lnTo>
                  <a:pt x="3677861" y="6207"/>
                </a:lnTo>
                <a:lnTo>
                  <a:pt x="3724661" y="23838"/>
                </a:lnTo>
                <a:lnTo>
                  <a:pt x="3765488" y="51406"/>
                </a:lnTo>
                <a:lnTo>
                  <a:pt x="3798856" y="87425"/>
                </a:lnTo>
                <a:lnTo>
                  <a:pt x="3823277" y="130409"/>
                </a:lnTo>
                <a:lnTo>
                  <a:pt x="3837265" y="178870"/>
                </a:lnTo>
                <a:lnTo>
                  <a:pt x="3840060" y="213487"/>
                </a:lnTo>
                <a:lnTo>
                  <a:pt x="3840060" y="1067562"/>
                </a:lnTo>
                <a:lnTo>
                  <a:pt x="3833853" y="1118898"/>
                </a:lnTo>
                <a:lnTo>
                  <a:pt x="3816222" y="1165733"/>
                </a:lnTo>
                <a:lnTo>
                  <a:pt x="3788654" y="1206582"/>
                </a:lnTo>
                <a:lnTo>
                  <a:pt x="3752635" y="1239962"/>
                </a:lnTo>
                <a:lnTo>
                  <a:pt x="3709651" y="1264390"/>
                </a:lnTo>
                <a:lnTo>
                  <a:pt x="3661190" y="1278380"/>
                </a:lnTo>
                <a:lnTo>
                  <a:pt x="3626573" y="1281176"/>
                </a:lnTo>
                <a:lnTo>
                  <a:pt x="213537" y="1281176"/>
                </a:lnTo>
                <a:lnTo>
                  <a:pt x="162222" y="1274968"/>
                </a:lnTo>
                <a:lnTo>
                  <a:pt x="115405" y="1257334"/>
                </a:lnTo>
                <a:lnTo>
                  <a:pt x="74570" y="1229757"/>
                </a:lnTo>
                <a:lnTo>
                  <a:pt x="41200" y="1193722"/>
                </a:lnTo>
                <a:lnTo>
                  <a:pt x="16781" y="1150713"/>
                </a:lnTo>
                <a:lnTo>
                  <a:pt x="2794" y="1102213"/>
                </a:lnTo>
                <a:lnTo>
                  <a:pt x="0" y="1067562"/>
                </a:lnTo>
                <a:lnTo>
                  <a:pt x="0" y="213487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65" name="object 10"/>
          <p:cNvSpPr>
            <a:spLocks noChangeArrowheads="1"/>
          </p:cNvSpPr>
          <p:nvPr/>
        </p:nvSpPr>
        <p:spPr bwMode="auto">
          <a:xfrm>
            <a:off x="336550" y="2797175"/>
            <a:ext cx="3840163" cy="1255713"/>
          </a:xfrm>
          <a:custGeom>
            <a:avLst/>
            <a:gdLst>
              <a:gd name="T0" fmla="*/ 3631501 w 3840060"/>
              <a:gd name="T1" fmla="*/ 0 h 1256410"/>
              <a:gd name="T2" fmla="*/ 209451 w 3840060"/>
              <a:gd name="T3" fmla="*/ 0 h 1256410"/>
              <a:gd name="T4" fmla="*/ 192268 w 3840060"/>
              <a:gd name="T5" fmla="*/ 694 h 1256410"/>
              <a:gd name="T6" fmla="*/ 143248 w 3840060"/>
              <a:gd name="T7" fmla="*/ 10631 h 1256410"/>
              <a:gd name="T8" fmla="*/ 99123 w 3840060"/>
              <a:gd name="T9" fmla="*/ 31245 h 1256410"/>
              <a:gd name="T10" fmla="*/ 61349 w 3840060"/>
              <a:gd name="T11" fmla="*/ 61066 h 1256410"/>
              <a:gd name="T12" fmla="*/ 31381 w 3840060"/>
              <a:gd name="T13" fmla="*/ 98653 h 1256410"/>
              <a:gd name="T14" fmla="*/ 10675 w 3840060"/>
              <a:gd name="T15" fmla="*/ 142553 h 1256410"/>
              <a:gd name="T16" fmla="*/ 694 w 3840060"/>
              <a:gd name="T17" fmla="*/ 191302 h 1256410"/>
              <a:gd name="T18" fmla="*/ 0 w 3840060"/>
              <a:gd name="T19" fmla="*/ 208379 h 1256410"/>
              <a:gd name="T20" fmla="*/ 0 w 3840060"/>
              <a:gd name="T21" fmla="*/ 1041770 h 1256410"/>
              <a:gd name="T22" fmla="*/ 6085 w 3840060"/>
              <a:gd name="T23" fmla="*/ 1091860 h 1256410"/>
              <a:gd name="T24" fmla="*/ 23381 w 3840060"/>
              <a:gd name="T25" fmla="*/ 1137551 h 1256410"/>
              <a:gd name="T26" fmla="*/ 50415 w 3840060"/>
              <a:gd name="T27" fmla="*/ 1177398 h 1256410"/>
              <a:gd name="T28" fmla="*/ 85748 w 3840060"/>
              <a:gd name="T29" fmla="*/ 1209956 h 1256410"/>
              <a:gd name="T30" fmla="*/ 127917 w 3840060"/>
              <a:gd name="T31" fmla="*/ 1233781 h 1256410"/>
              <a:gd name="T32" fmla="*/ 175477 w 3840060"/>
              <a:gd name="T33" fmla="*/ 1247425 h 1256410"/>
              <a:gd name="T34" fmla="*/ 209451 w 3840060"/>
              <a:gd name="T35" fmla="*/ 1250151 h 1256410"/>
              <a:gd name="T36" fmla="*/ 3631501 w 3840060"/>
              <a:gd name="T37" fmla="*/ 1250151 h 1256410"/>
              <a:gd name="T38" fmla="*/ 3681859 w 3840060"/>
              <a:gd name="T39" fmla="*/ 1244097 h 1256410"/>
              <a:gd name="T40" fmla="*/ 3727794 w 3840060"/>
              <a:gd name="T41" fmla="*/ 1226899 h 1256410"/>
              <a:gd name="T42" fmla="*/ 3767843 w 3840060"/>
              <a:gd name="T43" fmla="*/ 1200003 h 1256410"/>
              <a:gd name="T44" fmla="*/ 3800582 w 3840060"/>
              <a:gd name="T45" fmla="*/ 1164853 h 1256410"/>
              <a:gd name="T46" fmla="*/ 3824527 w 3840060"/>
              <a:gd name="T47" fmla="*/ 1122898 h 1256410"/>
              <a:gd name="T48" fmla="*/ 3838239 w 3840060"/>
              <a:gd name="T49" fmla="*/ 1075581 h 1256410"/>
              <a:gd name="T50" fmla="*/ 3840979 w 3840060"/>
              <a:gd name="T51" fmla="*/ 1041770 h 1256410"/>
              <a:gd name="T52" fmla="*/ 3840979 w 3840060"/>
              <a:gd name="T53" fmla="*/ 208379 h 1256410"/>
              <a:gd name="T54" fmla="*/ 3834895 w 3840060"/>
              <a:gd name="T55" fmla="*/ 158333 h 1256410"/>
              <a:gd name="T56" fmla="*/ 3817610 w 3840060"/>
              <a:gd name="T57" fmla="*/ 112654 h 1256410"/>
              <a:gd name="T58" fmla="*/ 3790578 w 3840060"/>
              <a:gd name="T59" fmla="*/ 72805 h 1256410"/>
              <a:gd name="T60" fmla="*/ 3755235 w 3840060"/>
              <a:gd name="T61" fmla="*/ 40234 h 1256410"/>
              <a:gd name="T62" fmla="*/ 3713068 w 3840060"/>
              <a:gd name="T63" fmla="*/ 16389 h 1256410"/>
              <a:gd name="T64" fmla="*/ 3665498 w 3840060"/>
              <a:gd name="T65" fmla="*/ 2725 h 1256410"/>
              <a:gd name="T66" fmla="*/ 3631501 w 3840060"/>
              <a:gd name="T67" fmla="*/ 0 h 125641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840060"/>
              <a:gd name="T103" fmla="*/ 0 h 1256410"/>
              <a:gd name="T104" fmla="*/ 3840060 w 3840060"/>
              <a:gd name="T105" fmla="*/ 1256410 h 125641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840060" h="1256410">
                <a:moveTo>
                  <a:pt x="3630637" y="0"/>
                </a:moveTo>
                <a:lnTo>
                  <a:pt x="209397" y="0"/>
                </a:lnTo>
                <a:lnTo>
                  <a:pt x="192223" y="694"/>
                </a:lnTo>
                <a:lnTo>
                  <a:pt x="143212" y="10685"/>
                </a:lnTo>
                <a:lnTo>
                  <a:pt x="99096" y="31398"/>
                </a:lnTo>
                <a:lnTo>
                  <a:pt x="61331" y="61372"/>
                </a:lnTo>
                <a:lnTo>
                  <a:pt x="31372" y="99148"/>
                </a:lnTo>
                <a:lnTo>
                  <a:pt x="10675" y="143264"/>
                </a:lnTo>
                <a:lnTo>
                  <a:pt x="694" y="192259"/>
                </a:lnTo>
                <a:lnTo>
                  <a:pt x="0" y="209423"/>
                </a:lnTo>
                <a:lnTo>
                  <a:pt x="0" y="1046987"/>
                </a:lnTo>
                <a:lnTo>
                  <a:pt x="6085" y="1097326"/>
                </a:lnTo>
                <a:lnTo>
                  <a:pt x="23372" y="1143245"/>
                </a:lnTo>
                <a:lnTo>
                  <a:pt x="50406" y="1183292"/>
                </a:lnTo>
                <a:lnTo>
                  <a:pt x="85730" y="1216014"/>
                </a:lnTo>
                <a:lnTo>
                  <a:pt x="127890" y="1239958"/>
                </a:lnTo>
                <a:lnTo>
                  <a:pt x="175432" y="1253670"/>
                </a:lnTo>
                <a:lnTo>
                  <a:pt x="209397" y="1256410"/>
                </a:lnTo>
                <a:lnTo>
                  <a:pt x="3630637" y="1256410"/>
                </a:lnTo>
                <a:lnTo>
                  <a:pt x="3680976" y="1250326"/>
                </a:lnTo>
                <a:lnTo>
                  <a:pt x="3726895" y="1233042"/>
                </a:lnTo>
                <a:lnTo>
                  <a:pt x="3766942" y="1206011"/>
                </a:lnTo>
                <a:lnTo>
                  <a:pt x="3799664" y="1170685"/>
                </a:lnTo>
                <a:lnTo>
                  <a:pt x="3823608" y="1128520"/>
                </a:lnTo>
                <a:lnTo>
                  <a:pt x="3837320" y="1080966"/>
                </a:lnTo>
                <a:lnTo>
                  <a:pt x="3840060" y="1046987"/>
                </a:lnTo>
                <a:lnTo>
                  <a:pt x="3840060" y="209423"/>
                </a:lnTo>
                <a:lnTo>
                  <a:pt x="3833976" y="159125"/>
                </a:lnTo>
                <a:lnTo>
                  <a:pt x="3816692" y="113221"/>
                </a:lnTo>
                <a:lnTo>
                  <a:pt x="3789661" y="73169"/>
                </a:lnTo>
                <a:lnTo>
                  <a:pt x="3754335" y="40432"/>
                </a:lnTo>
                <a:lnTo>
                  <a:pt x="3712169" y="16470"/>
                </a:lnTo>
                <a:lnTo>
                  <a:pt x="3664616" y="2743"/>
                </a:lnTo>
                <a:lnTo>
                  <a:pt x="3630637" y="0"/>
                </a:lnTo>
                <a:close/>
              </a:path>
            </a:pathLst>
          </a:custGeom>
          <a:solidFill>
            <a:srgbClr val="C4BC96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66" name="object 11"/>
          <p:cNvSpPr>
            <a:spLocks noChangeArrowheads="1"/>
          </p:cNvSpPr>
          <p:nvPr/>
        </p:nvSpPr>
        <p:spPr bwMode="auto">
          <a:xfrm>
            <a:off x="336550" y="2797175"/>
            <a:ext cx="3840163" cy="1255713"/>
          </a:xfrm>
          <a:custGeom>
            <a:avLst/>
            <a:gdLst>
              <a:gd name="T0" fmla="*/ 0 w 3840060"/>
              <a:gd name="T1" fmla="*/ 208379 h 1256410"/>
              <a:gd name="T2" fmla="*/ 6085 w 3840060"/>
              <a:gd name="T3" fmla="*/ 158333 h 1256410"/>
              <a:gd name="T4" fmla="*/ 23381 w 3840060"/>
              <a:gd name="T5" fmla="*/ 112654 h 1256410"/>
              <a:gd name="T6" fmla="*/ 50415 w 3840060"/>
              <a:gd name="T7" fmla="*/ 72805 h 1256410"/>
              <a:gd name="T8" fmla="*/ 85748 w 3840060"/>
              <a:gd name="T9" fmla="*/ 40234 h 1256410"/>
              <a:gd name="T10" fmla="*/ 127917 w 3840060"/>
              <a:gd name="T11" fmla="*/ 16389 h 1256410"/>
              <a:gd name="T12" fmla="*/ 175477 w 3840060"/>
              <a:gd name="T13" fmla="*/ 2725 h 1256410"/>
              <a:gd name="T14" fmla="*/ 209451 w 3840060"/>
              <a:gd name="T15" fmla="*/ 0 h 1256410"/>
              <a:gd name="T16" fmla="*/ 3631501 w 3840060"/>
              <a:gd name="T17" fmla="*/ 0 h 1256410"/>
              <a:gd name="T18" fmla="*/ 3681859 w 3840060"/>
              <a:gd name="T19" fmla="*/ 6064 h 1256410"/>
              <a:gd name="T20" fmla="*/ 3727794 w 3840060"/>
              <a:gd name="T21" fmla="*/ 23275 h 1256410"/>
              <a:gd name="T22" fmla="*/ 3767843 w 3840060"/>
              <a:gd name="T23" fmla="*/ 50190 h 1256410"/>
              <a:gd name="T24" fmla="*/ 3800582 w 3840060"/>
              <a:gd name="T25" fmla="*/ 85352 h 1256410"/>
              <a:gd name="T26" fmla="*/ 3824527 w 3840060"/>
              <a:gd name="T27" fmla="*/ 127305 h 1256410"/>
              <a:gd name="T28" fmla="*/ 3838239 w 3840060"/>
              <a:gd name="T29" fmla="*/ 174602 h 1256410"/>
              <a:gd name="T30" fmla="*/ 3840979 w 3840060"/>
              <a:gd name="T31" fmla="*/ 208379 h 1256410"/>
              <a:gd name="T32" fmla="*/ 3840979 w 3840060"/>
              <a:gd name="T33" fmla="*/ 1041770 h 1256410"/>
              <a:gd name="T34" fmla="*/ 3834895 w 3840060"/>
              <a:gd name="T35" fmla="*/ 1091860 h 1256410"/>
              <a:gd name="T36" fmla="*/ 3817610 w 3840060"/>
              <a:gd name="T37" fmla="*/ 1137551 h 1256410"/>
              <a:gd name="T38" fmla="*/ 3790578 w 3840060"/>
              <a:gd name="T39" fmla="*/ 1177398 h 1256410"/>
              <a:gd name="T40" fmla="*/ 3755235 w 3840060"/>
              <a:gd name="T41" fmla="*/ 1209956 h 1256410"/>
              <a:gd name="T42" fmla="*/ 3713068 w 3840060"/>
              <a:gd name="T43" fmla="*/ 1233781 h 1256410"/>
              <a:gd name="T44" fmla="*/ 3665498 w 3840060"/>
              <a:gd name="T45" fmla="*/ 1247425 h 1256410"/>
              <a:gd name="T46" fmla="*/ 3631501 w 3840060"/>
              <a:gd name="T47" fmla="*/ 1250151 h 1256410"/>
              <a:gd name="T48" fmla="*/ 209451 w 3840060"/>
              <a:gd name="T49" fmla="*/ 1250151 h 1256410"/>
              <a:gd name="T50" fmla="*/ 159113 w 3840060"/>
              <a:gd name="T51" fmla="*/ 1244097 h 1256410"/>
              <a:gd name="T52" fmla="*/ 113194 w 3840060"/>
              <a:gd name="T53" fmla="*/ 1226899 h 1256410"/>
              <a:gd name="T54" fmla="*/ 73142 w 3840060"/>
              <a:gd name="T55" fmla="*/ 1200003 h 1256410"/>
              <a:gd name="T56" fmla="*/ 40410 w 3840060"/>
              <a:gd name="T57" fmla="*/ 1164854 h 1256410"/>
              <a:gd name="T58" fmla="*/ 16455 w 3840060"/>
              <a:gd name="T59" fmla="*/ 1122898 h 1256410"/>
              <a:gd name="T60" fmla="*/ 2740 w 3840060"/>
              <a:gd name="T61" fmla="*/ 1075581 h 1256410"/>
              <a:gd name="T62" fmla="*/ 0 w 3840060"/>
              <a:gd name="T63" fmla="*/ 1041770 h 1256410"/>
              <a:gd name="T64" fmla="*/ 0 w 3840060"/>
              <a:gd name="T65" fmla="*/ 208379 h 125641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840060"/>
              <a:gd name="T100" fmla="*/ 0 h 1256410"/>
              <a:gd name="T101" fmla="*/ 3840060 w 3840060"/>
              <a:gd name="T102" fmla="*/ 1256410 h 125641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840060" h="1256410">
                <a:moveTo>
                  <a:pt x="0" y="209423"/>
                </a:moveTo>
                <a:lnTo>
                  <a:pt x="6085" y="159125"/>
                </a:lnTo>
                <a:lnTo>
                  <a:pt x="23372" y="113221"/>
                </a:lnTo>
                <a:lnTo>
                  <a:pt x="50406" y="73169"/>
                </a:lnTo>
                <a:lnTo>
                  <a:pt x="85730" y="40432"/>
                </a:lnTo>
                <a:lnTo>
                  <a:pt x="127890" y="16470"/>
                </a:lnTo>
                <a:lnTo>
                  <a:pt x="175432" y="2743"/>
                </a:lnTo>
                <a:lnTo>
                  <a:pt x="209397" y="0"/>
                </a:lnTo>
                <a:lnTo>
                  <a:pt x="3630637" y="0"/>
                </a:lnTo>
                <a:lnTo>
                  <a:pt x="3680976" y="6091"/>
                </a:lnTo>
                <a:lnTo>
                  <a:pt x="3726895" y="23392"/>
                </a:lnTo>
                <a:lnTo>
                  <a:pt x="3766942" y="50442"/>
                </a:lnTo>
                <a:lnTo>
                  <a:pt x="3799664" y="85779"/>
                </a:lnTo>
                <a:lnTo>
                  <a:pt x="3823608" y="127944"/>
                </a:lnTo>
                <a:lnTo>
                  <a:pt x="3837320" y="175475"/>
                </a:lnTo>
                <a:lnTo>
                  <a:pt x="3840060" y="209423"/>
                </a:lnTo>
                <a:lnTo>
                  <a:pt x="3840060" y="1046987"/>
                </a:lnTo>
                <a:lnTo>
                  <a:pt x="3833976" y="1097326"/>
                </a:lnTo>
                <a:lnTo>
                  <a:pt x="3816692" y="1143245"/>
                </a:lnTo>
                <a:lnTo>
                  <a:pt x="3789661" y="1183292"/>
                </a:lnTo>
                <a:lnTo>
                  <a:pt x="3754335" y="1216014"/>
                </a:lnTo>
                <a:lnTo>
                  <a:pt x="3712169" y="1239958"/>
                </a:lnTo>
                <a:lnTo>
                  <a:pt x="3664616" y="1253670"/>
                </a:lnTo>
                <a:lnTo>
                  <a:pt x="3630637" y="1256410"/>
                </a:lnTo>
                <a:lnTo>
                  <a:pt x="209397" y="1256410"/>
                </a:lnTo>
                <a:lnTo>
                  <a:pt x="159077" y="1250326"/>
                </a:lnTo>
                <a:lnTo>
                  <a:pt x="113167" y="1233042"/>
                </a:lnTo>
                <a:lnTo>
                  <a:pt x="73124" y="1206011"/>
                </a:lnTo>
                <a:lnTo>
                  <a:pt x="40401" y="1170686"/>
                </a:lnTo>
                <a:lnTo>
                  <a:pt x="16455" y="1128520"/>
                </a:lnTo>
                <a:lnTo>
                  <a:pt x="2740" y="1080966"/>
                </a:lnTo>
                <a:lnTo>
                  <a:pt x="0" y="1046987"/>
                </a:lnTo>
                <a:lnTo>
                  <a:pt x="0" y="209423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67" name="object 12"/>
          <p:cNvSpPr>
            <a:spLocks noGrp="1"/>
          </p:cNvSpPr>
          <p:nvPr>
            <p:ph sz="half" idx="4294967295"/>
          </p:nvPr>
        </p:nvSpPr>
        <p:spPr>
          <a:xfrm>
            <a:off x="442913" y="1382713"/>
            <a:ext cx="3543300" cy="2614612"/>
          </a:xfrm>
        </p:spPr>
        <p:txBody>
          <a:bodyPr lIns="0" tIns="0" rIns="0" bIns="0">
            <a:spAutoFit/>
          </a:bodyPr>
          <a:lstStyle/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endParaRPr lang="ru-RU" sz="1100" b="1" smtClean="0">
              <a:latin typeface="Verdana" pitchFamily="34" charset="0"/>
            </a:endParaRP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ru-RU" sz="1100" b="1" smtClean="0">
                <a:latin typeface="Verdana" pitchFamily="34" charset="0"/>
              </a:rPr>
              <a:t>На содержание казенных</a:t>
            </a: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ru-RU" sz="1100" b="1" smtClean="0">
                <a:latin typeface="Verdana" pitchFamily="34" charset="0"/>
              </a:rPr>
              <a:t>учреждений и предоставление</a:t>
            </a: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ru-RU" sz="1100" b="1" smtClean="0">
                <a:latin typeface="Verdana" pitchFamily="34" charset="0"/>
              </a:rPr>
              <a:t>субсидий на выполнение</a:t>
            </a: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ru-RU" sz="1100" b="1" smtClean="0">
                <a:latin typeface="Verdana" pitchFamily="34" charset="0"/>
              </a:rPr>
              <a:t> муниципальных заданий</a:t>
            </a: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ru-RU" sz="1100" b="1" smtClean="0">
                <a:latin typeface="Verdana" pitchFamily="34" charset="0"/>
              </a:rPr>
              <a:t>(21 учреждение, 1 учреждение ОМСУ) – </a:t>
            </a: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ru-RU" sz="1100" b="1" smtClean="0">
                <a:latin typeface="Verdana" pitchFamily="34" charset="0"/>
              </a:rPr>
              <a:t>13</a:t>
            </a:r>
            <a:r>
              <a:rPr lang="ru-RU" sz="1100" b="1" smtClean="0"/>
              <a:t>6 234</a:t>
            </a:r>
            <a:r>
              <a:rPr lang="ru-RU" sz="1100" b="1" smtClean="0">
                <a:latin typeface="Verdana" pitchFamily="34" charset="0"/>
              </a:rPr>
              <a:t> тыс.р.</a:t>
            </a:r>
          </a:p>
          <a:p>
            <a:pPr marL="12700" indent="0" eaLnBrk="1" hangingPunct="1">
              <a:lnSpc>
                <a:spcPts val="1000"/>
              </a:lnSpc>
              <a:spcBef>
                <a:spcPct val="0"/>
              </a:spcBef>
              <a:buFont typeface="Arial" charset="0"/>
              <a:buNone/>
            </a:pPr>
            <a:endParaRPr lang="ru-RU" sz="1100" b="1" smtClean="0">
              <a:solidFill>
                <a:srgbClr val="000000"/>
              </a:solidFill>
              <a:latin typeface="Verdana" pitchFamily="34" charset="0"/>
            </a:endParaRPr>
          </a:p>
          <a:p>
            <a:pPr marL="12700" indent="0" eaLnBrk="1" hangingPunct="1">
              <a:lnSpc>
                <a:spcPts val="1100"/>
              </a:lnSpc>
              <a:spcBef>
                <a:spcPts val="13"/>
              </a:spcBef>
              <a:buFont typeface="Arial" charset="0"/>
              <a:buNone/>
            </a:pPr>
            <a:endParaRPr lang="ru-RU" sz="1100" b="1" smtClean="0">
              <a:solidFill>
                <a:srgbClr val="000000"/>
              </a:solidFill>
              <a:latin typeface="Verdana" pitchFamily="34" charset="0"/>
            </a:endParaRP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endParaRPr lang="ru-RU" sz="1100" b="1" smtClean="0">
              <a:latin typeface="Verdana" pitchFamily="34" charset="0"/>
            </a:endParaRP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ru-RU" sz="1100" b="1" smtClean="0">
                <a:latin typeface="Verdana" pitchFamily="34" charset="0"/>
              </a:rPr>
              <a:t>На исполнение полномочий</a:t>
            </a: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ru-RU" sz="1100" b="1" smtClean="0">
                <a:latin typeface="Verdana" pitchFamily="34" charset="0"/>
              </a:rPr>
              <a:t>органов местного</a:t>
            </a: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ru-RU" sz="1100" b="1" smtClean="0">
                <a:latin typeface="Verdana" pitchFamily="34" charset="0"/>
              </a:rPr>
              <a:t>самоуправления в области</a:t>
            </a: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ru-RU" sz="1100" b="1" smtClean="0">
                <a:latin typeface="Verdana" pitchFamily="34" charset="0"/>
              </a:rPr>
              <a:t>общего образования – </a:t>
            </a:r>
            <a:r>
              <a:rPr lang="ru-RU" sz="1100" b="1" smtClean="0"/>
              <a:t>83 861,2</a:t>
            </a:r>
            <a:r>
              <a:rPr lang="ru-RU" sz="1100" b="1" smtClean="0">
                <a:latin typeface="Verdana" pitchFamily="34" charset="0"/>
              </a:rPr>
              <a:t> тыс.р.</a:t>
            </a:r>
          </a:p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ru-RU" sz="1100" b="1" smtClean="0">
                <a:latin typeface="Verdana" pitchFamily="34" charset="0"/>
              </a:rPr>
              <a:t>в том числе:</a:t>
            </a:r>
          </a:p>
          <a:p>
            <a:pPr marL="12700" indent="0" eaLnBrk="1" hangingPunct="1">
              <a:lnSpc>
                <a:spcPts val="1200"/>
              </a:lnSpc>
              <a:spcBef>
                <a:spcPts val="50"/>
              </a:spcBef>
              <a:buFont typeface="Arial" charset="0"/>
              <a:buNone/>
            </a:pPr>
            <a:endParaRPr lang="ru-RU" sz="1100" b="1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47468" name="object 13"/>
          <p:cNvSpPr>
            <a:spLocks noChangeArrowheads="1"/>
          </p:cNvSpPr>
          <p:nvPr/>
        </p:nvSpPr>
        <p:spPr bwMode="auto">
          <a:xfrm>
            <a:off x="234950" y="171450"/>
            <a:ext cx="8694738" cy="81438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38187"/>
          </a:xfrm>
        </p:spPr>
        <p:txBody>
          <a:bodyPr lIns="0" tIns="0" rIns="0" bIns="0" rtlCol="0">
            <a:spAutoFit/>
          </a:bodyPr>
          <a:lstStyle/>
          <a:p>
            <a:pPr marL="209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На</a:t>
            </a:r>
            <a:r>
              <a:rPr sz="2400" b="1" kern="0" spc="-1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b="1" kern="0" spc="-45" dirty="0">
                <a:solidFill>
                  <a:schemeClr val="bg1"/>
                </a:solidFill>
                <a:latin typeface="Times New Roman"/>
                <a:cs typeface="Times New Roman"/>
              </a:rPr>
              <a:t>к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ак</a:t>
            </a:r>
            <a:r>
              <a:rPr sz="2400" b="1" kern="0" spc="-10" dirty="0">
                <a:solidFill>
                  <a:schemeClr val="bg1"/>
                </a:solidFill>
                <a:latin typeface="Times New Roman"/>
                <a:cs typeface="Times New Roman"/>
              </a:rPr>
              <a:t>и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е</a:t>
            </a:r>
            <a:r>
              <a:rPr sz="2400" b="1" kern="0" spc="2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н</a:t>
            </a:r>
            <a:r>
              <a:rPr sz="2400" b="1" kern="0" spc="-45" dirty="0">
                <a:solidFill>
                  <a:schemeClr val="bg1"/>
                </a:solidFill>
                <a:latin typeface="Times New Roman"/>
                <a:cs typeface="Times New Roman"/>
              </a:rPr>
              <a:t>а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п</a:t>
            </a:r>
            <a:r>
              <a:rPr sz="2400" b="1" kern="0" spc="-10" dirty="0">
                <a:solidFill>
                  <a:schemeClr val="bg1"/>
                </a:solidFill>
                <a:latin typeface="Times New Roman"/>
                <a:cs typeface="Times New Roman"/>
              </a:rPr>
              <a:t>р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а</a:t>
            </a:r>
            <a:r>
              <a:rPr sz="2400" b="1" kern="0" spc="-40" dirty="0">
                <a:solidFill>
                  <a:schemeClr val="bg1"/>
                </a:solidFill>
                <a:latin typeface="Times New Roman"/>
                <a:cs typeface="Times New Roman"/>
              </a:rPr>
              <a:t>в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лен</a:t>
            </a:r>
            <a:r>
              <a:rPr sz="2400" b="1" kern="0" spc="-10" dirty="0">
                <a:solidFill>
                  <a:schemeClr val="bg1"/>
                </a:solidFill>
                <a:latin typeface="Times New Roman"/>
                <a:cs typeface="Times New Roman"/>
              </a:rPr>
              <a:t>и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я</a:t>
            </a:r>
            <a:r>
              <a:rPr sz="2400" b="1" kern="0" spc="4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b="1" kern="0" spc="-100" dirty="0">
                <a:solidFill>
                  <a:schemeClr val="bg1"/>
                </a:solidFill>
                <a:latin typeface="Times New Roman"/>
                <a:cs typeface="Times New Roman"/>
              </a:rPr>
              <a:t>б</a:t>
            </a:r>
            <a:r>
              <a:rPr sz="2400" b="1" kern="0" spc="-160" dirty="0">
                <a:solidFill>
                  <a:schemeClr val="bg1"/>
                </a:solidFill>
                <a:latin typeface="Times New Roman"/>
                <a:cs typeface="Times New Roman"/>
              </a:rPr>
              <a:t>у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дут ра</a:t>
            </a:r>
            <a:r>
              <a:rPr sz="2400" b="1" kern="0" spc="-4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2400" b="1" kern="0" spc="-100" dirty="0">
                <a:solidFill>
                  <a:schemeClr val="bg1"/>
                </a:solidFill>
                <a:latin typeface="Times New Roman"/>
                <a:cs typeface="Times New Roman"/>
              </a:rPr>
              <a:t>х</a:t>
            </a:r>
            <a:r>
              <a:rPr sz="2400" b="1" kern="0" spc="-75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д</a:t>
            </a:r>
            <a:r>
              <a:rPr sz="2400" b="1" kern="0" spc="-65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в</a:t>
            </a:r>
            <a:r>
              <a:rPr sz="2400" b="1" kern="0" spc="-65" dirty="0">
                <a:solidFill>
                  <a:schemeClr val="bg1"/>
                </a:solidFill>
                <a:latin typeface="Times New Roman"/>
                <a:cs typeface="Times New Roman"/>
              </a:rPr>
              <a:t>а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ться ср</a:t>
            </a:r>
            <a:r>
              <a:rPr sz="2400" b="1" kern="0" spc="-40" dirty="0">
                <a:solidFill>
                  <a:schemeClr val="bg1"/>
                </a:solidFill>
                <a:latin typeface="Times New Roman"/>
                <a:cs typeface="Times New Roman"/>
              </a:rPr>
              <a:t>е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дства</a:t>
            </a:r>
            <a:r>
              <a:rPr sz="2400" b="1" kern="0" spc="-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в</a:t>
            </a:r>
            <a:r>
              <a:rPr sz="2400" b="1" kern="0">
                <a:solidFill>
                  <a:schemeClr val="bg1"/>
                </a:solidFill>
                <a:latin typeface="Times New Roman"/>
                <a:cs typeface="Times New Roman"/>
              </a:rPr>
              <a:t/>
            </a:r>
            <a:br>
              <a:rPr sz="2400" b="1" kern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обра</a:t>
            </a:r>
            <a:r>
              <a:rPr sz="2400" b="1" kern="0" spc="-20" dirty="0">
                <a:solidFill>
                  <a:schemeClr val="bg1"/>
                </a:solidFill>
                <a:latin typeface="Times New Roman"/>
                <a:cs typeface="Times New Roman"/>
              </a:rPr>
              <a:t>з</a:t>
            </a:r>
            <a:r>
              <a:rPr sz="2400" b="1" kern="0" spc="-60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вании</a:t>
            </a:r>
            <a:r>
              <a:rPr sz="2400" b="1" kern="0" spc="2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и </a:t>
            </a:r>
            <a:r>
              <a:rPr sz="2400" b="1" kern="0" spc="-45" dirty="0">
                <a:solidFill>
                  <a:schemeClr val="bg1"/>
                </a:solidFill>
                <a:latin typeface="Times New Roman"/>
                <a:cs typeface="Times New Roman"/>
              </a:rPr>
              <a:t>к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акие</a:t>
            </a:r>
            <a:r>
              <a:rPr sz="2400" b="1" kern="0" spc="1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b="1" kern="0" spc="-100" dirty="0">
                <a:solidFill>
                  <a:schemeClr val="bg1"/>
                </a:solidFill>
                <a:latin typeface="Times New Roman"/>
                <a:cs typeface="Times New Roman"/>
              </a:rPr>
              <a:t>б</a:t>
            </a:r>
            <a:r>
              <a:rPr sz="2400" b="1" kern="0" spc="-160" dirty="0">
                <a:solidFill>
                  <a:schemeClr val="bg1"/>
                </a:solidFill>
                <a:latin typeface="Times New Roman"/>
                <a:cs typeface="Times New Roman"/>
              </a:rPr>
              <a:t>у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дут </a:t>
            </a:r>
            <a:r>
              <a:rPr sz="2400" b="1" kern="0" spc="-10" dirty="0">
                <a:solidFill>
                  <a:schemeClr val="bg1"/>
                </a:solidFill>
                <a:latin typeface="Times New Roman"/>
                <a:cs typeface="Times New Roman"/>
              </a:rPr>
              <a:t>д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остигнуты ре</a:t>
            </a:r>
            <a:r>
              <a:rPr sz="2400" b="1" kern="0" spc="-55" dirty="0">
                <a:solidFill>
                  <a:schemeClr val="bg1"/>
                </a:solidFill>
                <a:latin typeface="Times New Roman"/>
                <a:cs typeface="Times New Roman"/>
              </a:rPr>
              <a:t>з</a:t>
            </a:r>
            <a:r>
              <a:rPr sz="2400" b="1" kern="0" spc="-60" dirty="0">
                <a:solidFill>
                  <a:schemeClr val="bg1"/>
                </a:solidFill>
                <a:latin typeface="Times New Roman"/>
                <a:cs typeface="Times New Roman"/>
              </a:rPr>
              <a:t>у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л</a:t>
            </a:r>
            <a:r>
              <a:rPr sz="2400" b="1" kern="0" spc="-100" dirty="0">
                <a:solidFill>
                  <a:schemeClr val="bg1"/>
                </a:solidFill>
                <a:latin typeface="Times New Roman"/>
                <a:cs typeface="Times New Roman"/>
              </a:rPr>
              <a:t>ь</a:t>
            </a:r>
            <a:r>
              <a:rPr sz="2400" b="1" kern="0" spc="15" dirty="0">
                <a:solidFill>
                  <a:schemeClr val="bg1"/>
                </a:solidFill>
                <a:latin typeface="Times New Roman"/>
                <a:cs typeface="Times New Roman"/>
              </a:rPr>
              <a:t>т</a:t>
            </a:r>
            <a:r>
              <a:rPr sz="2400" b="1" kern="0" spc="-60" dirty="0">
                <a:solidFill>
                  <a:schemeClr val="bg1"/>
                </a:solidFill>
                <a:latin typeface="Times New Roman"/>
                <a:cs typeface="Times New Roman"/>
              </a:rPr>
              <a:t>а</a:t>
            </a:r>
            <a:r>
              <a:rPr sz="2400" b="1" kern="0" dirty="0">
                <a:solidFill>
                  <a:schemeClr val="bg1"/>
                </a:solidFill>
                <a:latin typeface="Times New Roman"/>
                <a:cs typeface="Times New Roman"/>
              </a:rPr>
              <a:t>ты</a:t>
            </a:r>
            <a:endParaRPr sz="2400" b="1" kern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47470" name="object 15"/>
          <p:cNvSpPr>
            <a:spLocks noChangeArrowheads="1"/>
          </p:cNvSpPr>
          <p:nvPr/>
        </p:nvSpPr>
        <p:spPr bwMode="auto">
          <a:xfrm>
            <a:off x="4445000" y="1223963"/>
            <a:ext cx="2087563" cy="365125"/>
          </a:xfrm>
          <a:custGeom>
            <a:avLst/>
            <a:gdLst>
              <a:gd name="T0" fmla="*/ 0 w 2088261"/>
              <a:gd name="T1" fmla="*/ 360084 h 365760"/>
              <a:gd name="T2" fmla="*/ 2081987 w 2088261"/>
              <a:gd name="T3" fmla="*/ 360084 h 365760"/>
              <a:gd name="T4" fmla="*/ 2081987 w 2088261"/>
              <a:gd name="T5" fmla="*/ 0 h 365760"/>
              <a:gd name="T6" fmla="*/ 0 w 2088261"/>
              <a:gd name="T7" fmla="*/ 0 h 365760"/>
              <a:gd name="T8" fmla="*/ 0 w 2088261"/>
              <a:gd name="T9" fmla="*/ 360084 h 3657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88261"/>
              <a:gd name="T16" fmla="*/ 0 h 365760"/>
              <a:gd name="T17" fmla="*/ 2088261 w 2088261"/>
              <a:gd name="T18" fmla="*/ 365760 h 3657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88261" h="365760">
                <a:moveTo>
                  <a:pt x="0" y="365760"/>
                </a:moveTo>
                <a:lnTo>
                  <a:pt x="2088261" y="365760"/>
                </a:lnTo>
                <a:lnTo>
                  <a:pt x="2088261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71" name="object 16"/>
          <p:cNvSpPr>
            <a:spLocks noChangeArrowheads="1"/>
          </p:cNvSpPr>
          <p:nvPr/>
        </p:nvSpPr>
        <p:spPr bwMode="auto">
          <a:xfrm>
            <a:off x="6532563" y="1223963"/>
            <a:ext cx="792162" cy="365125"/>
          </a:xfrm>
          <a:custGeom>
            <a:avLst/>
            <a:gdLst>
              <a:gd name="T0" fmla="*/ 0 w 792086"/>
              <a:gd name="T1" fmla="*/ 360084 h 365760"/>
              <a:gd name="T2" fmla="*/ 792770 w 792086"/>
              <a:gd name="T3" fmla="*/ 360084 h 365760"/>
              <a:gd name="T4" fmla="*/ 792770 w 792086"/>
              <a:gd name="T5" fmla="*/ 0 h 365760"/>
              <a:gd name="T6" fmla="*/ 0 w 792086"/>
              <a:gd name="T7" fmla="*/ 0 h 365760"/>
              <a:gd name="T8" fmla="*/ 0 w 792086"/>
              <a:gd name="T9" fmla="*/ 360084 h 3657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365760"/>
              <a:gd name="T17" fmla="*/ 792086 w 792086"/>
              <a:gd name="T18" fmla="*/ 365760 h 3657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365760">
                <a:moveTo>
                  <a:pt x="0" y="365760"/>
                </a:moveTo>
                <a:lnTo>
                  <a:pt x="792086" y="365760"/>
                </a:lnTo>
                <a:lnTo>
                  <a:pt x="792086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72" name="object 17"/>
          <p:cNvSpPr>
            <a:spLocks noChangeArrowheads="1"/>
          </p:cNvSpPr>
          <p:nvPr/>
        </p:nvSpPr>
        <p:spPr bwMode="auto">
          <a:xfrm>
            <a:off x="7324725" y="1223963"/>
            <a:ext cx="792163" cy="365125"/>
          </a:xfrm>
          <a:custGeom>
            <a:avLst/>
            <a:gdLst>
              <a:gd name="T0" fmla="*/ 0 w 792086"/>
              <a:gd name="T1" fmla="*/ 360084 h 365760"/>
              <a:gd name="T2" fmla="*/ 792779 w 792086"/>
              <a:gd name="T3" fmla="*/ 360084 h 365760"/>
              <a:gd name="T4" fmla="*/ 792779 w 792086"/>
              <a:gd name="T5" fmla="*/ 0 h 365760"/>
              <a:gd name="T6" fmla="*/ 0 w 792086"/>
              <a:gd name="T7" fmla="*/ 0 h 365760"/>
              <a:gd name="T8" fmla="*/ 0 w 792086"/>
              <a:gd name="T9" fmla="*/ 360084 h 3657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365760"/>
              <a:gd name="T17" fmla="*/ 792086 w 792086"/>
              <a:gd name="T18" fmla="*/ 365760 h 3657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365760">
                <a:moveTo>
                  <a:pt x="0" y="365760"/>
                </a:moveTo>
                <a:lnTo>
                  <a:pt x="792086" y="365760"/>
                </a:lnTo>
                <a:lnTo>
                  <a:pt x="792086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73" name="object 18"/>
          <p:cNvSpPr>
            <a:spLocks noChangeArrowheads="1"/>
          </p:cNvSpPr>
          <p:nvPr/>
        </p:nvSpPr>
        <p:spPr bwMode="auto">
          <a:xfrm>
            <a:off x="8116888" y="1223963"/>
            <a:ext cx="792162" cy="365125"/>
          </a:xfrm>
          <a:custGeom>
            <a:avLst/>
            <a:gdLst>
              <a:gd name="T0" fmla="*/ 0 w 792086"/>
              <a:gd name="T1" fmla="*/ 360084 h 365760"/>
              <a:gd name="T2" fmla="*/ 792770 w 792086"/>
              <a:gd name="T3" fmla="*/ 360084 h 365760"/>
              <a:gd name="T4" fmla="*/ 792770 w 792086"/>
              <a:gd name="T5" fmla="*/ 0 h 365760"/>
              <a:gd name="T6" fmla="*/ 0 w 792086"/>
              <a:gd name="T7" fmla="*/ 0 h 365760"/>
              <a:gd name="T8" fmla="*/ 0 w 792086"/>
              <a:gd name="T9" fmla="*/ 360084 h 3657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365760"/>
              <a:gd name="T17" fmla="*/ 792086 w 792086"/>
              <a:gd name="T18" fmla="*/ 365760 h 3657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365760">
                <a:moveTo>
                  <a:pt x="0" y="365760"/>
                </a:moveTo>
                <a:lnTo>
                  <a:pt x="792086" y="365760"/>
                </a:lnTo>
                <a:lnTo>
                  <a:pt x="792086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74" name="object 19"/>
          <p:cNvSpPr>
            <a:spLocks noChangeArrowheads="1"/>
          </p:cNvSpPr>
          <p:nvPr/>
        </p:nvSpPr>
        <p:spPr bwMode="auto">
          <a:xfrm>
            <a:off x="4445000" y="1589088"/>
            <a:ext cx="2087563" cy="1281112"/>
          </a:xfrm>
          <a:custGeom>
            <a:avLst/>
            <a:gdLst>
              <a:gd name="T0" fmla="*/ 0 w 2088261"/>
              <a:gd name="T1" fmla="*/ 1288754 h 1280160"/>
              <a:gd name="T2" fmla="*/ 2081987 w 2088261"/>
              <a:gd name="T3" fmla="*/ 1288754 h 1280160"/>
              <a:gd name="T4" fmla="*/ 2081987 w 2088261"/>
              <a:gd name="T5" fmla="*/ 0 h 1280160"/>
              <a:gd name="T6" fmla="*/ 0 w 2088261"/>
              <a:gd name="T7" fmla="*/ 0 h 1280160"/>
              <a:gd name="T8" fmla="*/ 0 w 2088261"/>
              <a:gd name="T9" fmla="*/ 1288754 h 12801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88261"/>
              <a:gd name="T16" fmla="*/ 0 h 1280160"/>
              <a:gd name="T17" fmla="*/ 2088261 w 2088261"/>
              <a:gd name="T18" fmla="*/ 1280160 h 12801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88261" h="1280160">
                <a:moveTo>
                  <a:pt x="0" y="1280160"/>
                </a:moveTo>
                <a:lnTo>
                  <a:pt x="2088261" y="1280160"/>
                </a:lnTo>
                <a:lnTo>
                  <a:pt x="2088261" y="0"/>
                </a:lnTo>
                <a:lnTo>
                  <a:pt x="0" y="0"/>
                </a:lnTo>
                <a:lnTo>
                  <a:pt x="0" y="1280160"/>
                </a:lnTo>
                <a:close/>
              </a:path>
            </a:pathLst>
          </a:custGeom>
          <a:solidFill>
            <a:srgbClr val="D0D7E8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75" name="object 20"/>
          <p:cNvSpPr>
            <a:spLocks noChangeArrowheads="1"/>
          </p:cNvSpPr>
          <p:nvPr/>
        </p:nvSpPr>
        <p:spPr bwMode="auto">
          <a:xfrm>
            <a:off x="6532563" y="1589088"/>
            <a:ext cx="792162" cy="1281112"/>
          </a:xfrm>
          <a:custGeom>
            <a:avLst/>
            <a:gdLst>
              <a:gd name="T0" fmla="*/ 0 w 792086"/>
              <a:gd name="T1" fmla="*/ 1288754 h 1280160"/>
              <a:gd name="T2" fmla="*/ 792770 w 792086"/>
              <a:gd name="T3" fmla="*/ 1288754 h 1280160"/>
              <a:gd name="T4" fmla="*/ 792770 w 792086"/>
              <a:gd name="T5" fmla="*/ 0 h 1280160"/>
              <a:gd name="T6" fmla="*/ 0 w 792086"/>
              <a:gd name="T7" fmla="*/ 0 h 1280160"/>
              <a:gd name="T8" fmla="*/ 0 w 792086"/>
              <a:gd name="T9" fmla="*/ 1288754 h 12801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1280160"/>
              <a:gd name="T17" fmla="*/ 792086 w 792086"/>
              <a:gd name="T18" fmla="*/ 1280160 h 12801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1280160">
                <a:moveTo>
                  <a:pt x="0" y="1280160"/>
                </a:moveTo>
                <a:lnTo>
                  <a:pt x="792086" y="1280160"/>
                </a:lnTo>
                <a:lnTo>
                  <a:pt x="792086" y="0"/>
                </a:lnTo>
                <a:lnTo>
                  <a:pt x="0" y="0"/>
                </a:lnTo>
                <a:lnTo>
                  <a:pt x="0" y="1280160"/>
                </a:lnTo>
                <a:close/>
              </a:path>
            </a:pathLst>
          </a:custGeom>
          <a:solidFill>
            <a:srgbClr val="D0D7E8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76" name="object 21"/>
          <p:cNvSpPr>
            <a:spLocks noChangeArrowheads="1"/>
          </p:cNvSpPr>
          <p:nvPr/>
        </p:nvSpPr>
        <p:spPr bwMode="auto">
          <a:xfrm>
            <a:off x="7324725" y="1589088"/>
            <a:ext cx="792163" cy="1281112"/>
          </a:xfrm>
          <a:custGeom>
            <a:avLst/>
            <a:gdLst>
              <a:gd name="T0" fmla="*/ 0 w 792086"/>
              <a:gd name="T1" fmla="*/ 1288754 h 1280160"/>
              <a:gd name="T2" fmla="*/ 792779 w 792086"/>
              <a:gd name="T3" fmla="*/ 1288754 h 1280160"/>
              <a:gd name="T4" fmla="*/ 792779 w 792086"/>
              <a:gd name="T5" fmla="*/ 0 h 1280160"/>
              <a:gd name="T6" fmla="*/ 0 w 792086"/>
              <a:gd name="T7" fmla="*/ 0 h 1280160"/>
              <a:gd name="T8" fmla="*/ 0 w 792086"/>
              <a:gd name="T9" fmla="*/ 1288754 h 12801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1280160"/>
              <a:gd name="T17" fmla="*/ 792086 w 792086"/>
              <a:gd name="T18" fmla="*/ 1280160 h 12801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1280160">
                <a:moveTo>
                  <a:pt x="0" y="1280160"/>
                </a:moveTo>
                <a:lnTo>
                  <a:pt x="792086" y="1280160"/>
                </a:lnTo>
                <a:lnTo>
                  <a:pt x="792086" y="0"/>
                </a:lnTo>
                <a:lnTo>
                  <a:pt x="0" y="0"/>
                </a:lnTo>
                <a:lnTo>
                  <a:pt x="0" y="1280160"/>
                </a:lnTo>
                <a:close/>
              </a:path>
            </a:pathLst>
          </a:custGeom>
          <a:solidFill>
            <a:srgbClr val="D0D7E8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77" name="object 22"/>
          <p:cNvSpPr>
            <a:spLocks noChangeArrowheads="1"/>
          </p:cNvSpPr>
          <p:nvPr/>
        </p:nvSpPr>
        <p:spPr bwMode="auto">
          <a:xfrm>
            <a:off x="8116888" y="1589088"/>
            <a:ext cx="792162" cy="1281112"/>
          </a:xfrm>
          <a:custGeom>
            <a:avLst/>
            <a:gdLst>
              <a:gd name="T0" fmla="*/ 0 w 792086"/>
              <a:gd name="T1" fmla="*/ 1288754 h 1280160"/>
              <a:gd name="T2" fmla="*/ 792770 w 792086"/>
              <a:gd name="T3" fmla="*/ 1288754 h 1280160"/>
              <a:gd name="T4" fmla="*/ 792770 w 792086"/>
              <a:gd name="T5" fmla="*/ 0 h 1280160"/>
              <a:gd name="T6" fmla="*/ 0 w 792086"/>
              <a:gd name="T7" fmla="*/ 0 h 1280160"/>
              <a:gd name="T8" fmla="*/ 0 w 792086"/>
              <a:gd name="T9" fmla="*/ 1288754 h 12801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1280160"/>
              <a:gd name="T17" fmla="*/ 792086 w 792086"/>
              <a:gd name="T18" fmla="*/ 1280160 h 12801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1280160">
                <a:moveTo>
                  <a:pt x="0" y="1280160"/>
                </a:moveTo>
                <a:lnTo>
                  <a:pt x="792086" y="1280160"/>
                </a:lnTo>
                <a:lnTo>
                  <a:pt x="792086" y="0"/>
                </a:lnTo>
                <a:lnTo>
                  <a:pt x="0" y="0"/>
                </a:lnTo>
                <a:lnTo>
                  <a:pt x="0" y="1280160"/>
                </a:lnTo>
                <a:close/>
              </a:path>
            </a:pathLst>
          </a:custGeom>
          <a:solidFill>
            <a:srgbClr val="D0D7E8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78" name="object 23"/>
          <p:cNvSpPr>
            <a:spLocks noChangeArrowheads="1"/>
          </p:cNvSpPr>
          <p:nvPr/>
        </p:nvSpPr>
        <p:spPr bwMode="auto">
          <a:xfrm>
            <a:off x="4445000" y="2870200"/>
            <a:ext cx="2087563" cy="1676400"/>
          </a:xfrm>
          <a:custGeom>
            <a:avLst/>
            <a:gdLst>
              <a:gd name="T0" fmla="*/ 0 w 2088261"/>
              <a:gd name="T1" fmla="*/ 1676399 h 1676400"/>
              <a:gd name="T2" fmla="*/ 2081987 w 2088261"/>
              <a:gd name="T3" fmla="*/ 1676399 h 1676400"/>
              <a:gd name="T4" fmla="*/ 2081987 w 2088261"/>
              <a:gd name="T5" fmla="*/ 0 h 1676400"/>
              <a:gd name="T6" fmla="*/ 0 w 2088261"/>
              <a:gd name="T7" fmla="*/ 0 h 1676400"/>
              <a:gd name="T8" fmla="*/ 0 w 2088261"/>
              <a:gd name="T9" fmla="*/ 1676399 h 1676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88261"/>
              <a:gd name="T16" fmla="*/ 0 h 1676400"/>
              <a:gd name="T17" fmla="*/ 2088261 w 2088261"/>
              <a:gd name="T18" fmla="*/ 1676400 h 16764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88261" h="1676400">
                <a:moveTo>
                  <a:pt x="0" y="1676399"/>
                </a:moveTo>
                <a:lnTo>
                  <a:pt x="2088261" y="1676399"/>
                </a:lnTo>
                <a:lnTo>
                  <a:pt x="2088261" y="0"/>
                </a:lnTo>
                <a:lnTo>
                  <a:pt x="0" y="0"/>
                </a:lnTo>
                <a:lnTo>
                  <a:pt x="0" y="1676399"/>
                </a:lnTo>
                <a:close/>
              </a:path>
            </a:pathLst>
          </a:custGeom>
          <a:solidFill>
            <a:srgbClr val="E9ECF4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79" name="object 24"/>
          <p:cNvSpPr>
            <a:spLocks noChangeArrowheads="1"/>
          </p:cNvSpPr>
          <p:nvPr/>
        </p:nvSpPr>
        <p:spPr bwMode="auto">
          <a:xfrm>
            <a:off x="6532563" y="2870200"/>
            <a:ext cx="792162" cy="1676400"/>
          </a:xfrm>
          <a:custGeom>
            <a:avLst/>
            <a:gdLst>
              <a:gd name="T0" fmla="*/ 0 w 792086"/>
              <a:gd name="T1" fmla="*/ 1676399 h 1676400"/>
              <a:gd name="T2" fmla="*/ 792770 w 792086"/>
              <a:gd name="T3" fmla="*/ 1676399 h 1676400"/>
              <a:gd name="T4" fmla="*/ 792770 w 792086"/>
              <a:gd name="T5" fmla="*/ 0 h 1676400"/>
              <a:gd name="T6" fmla="*/ 0 w 792086"/>
              <a:gd name="T7" fmla="*/ 0 h 1676400"/>
              <a:gd name="T8" fmla="*/ 0 w 792086"/>
              <a:gd name="T9" fmla="*/ 1676399 h 1676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1676400"/>
              <a:gd name="T17" fmla="*/ 792086 w 792086"/>
              <a:gd name="T18" fmla="*/ 1676400 h 16764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1676400">
                <a:moveTo>
                  <a:pt x="0" y="1676399"/>
                </a:moveTo>
                <a:lnTo>
                  <a:pt x="792086" y="1676399"/>
                </a:lnTo>
                <a:lnTo>
                  <a:pt x="792086" y="0"/>
                </a:lnTo>
                <a:lnTo>
                  <a:pt x="0" y="0"/>
                </a:lnTo>
                <a:lnTo>
                  <a:pt x="0" y="1676399"/>
                </a:lnTo>
                <a:close/>
              </a:path>
            </a:pathLst>
          </a:custGeom>
          <a:solidFill>
            <a:srgbClr val="E9ECF4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80" name="object 25"/>
          <p:cNvSpPr>
            <a:spLocks noChangeArrowheads="1"/>
          </p:cNvSpPr>
          <p:nvPr/>
        </p:nvSpPr>
        <p:spPr bwMode="auto">
          <a:xfrm>
            <a:off x="7324725" y="2870200"/>
            <a:ext cx="792163" cy="1676400"/>
          </a:xfrm>
          <a:custGeom>
            <a:avLst/>
            <a:gdLst>
              <a:gd name="T0" fmla="*/ 0 w 792086"/>
              <a:gd name="T1" fmla="*/ 1676399 h 1676400"/>
              <a:gd name="T2" fmla="*/ 792779 w 792086"/>
              <a:gd name="T3" fmla="*/ 1676399 h 1676400"/>
              <a:gd name="T4" fmla="*/ 792779 w 792086"/>
              <a:gd name="T5" fmla="*/ 0 h 1676400"/>
              <a:gd name="T6" fmla="*/ 0 w 792086"/>
              <a:gd name="T7" fmla="*/ 0 h 1676400"/>
              <a:gd name="T8" fmla="*/ 0 w 792086"/>
              <a:gd name="T9" fmla="*/ 1676399 h 1676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1676400"/>
              <a:gd name="T17" fmla="*/ 792086 w 792086"/>
              <a:gd name="T18" fmla="*/ 1676400 h 16764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1676400">
                <a:moveTo>
                  <a:pt x="0" y="1676399"/>
                </a:moveTo>
                <a:lnTo>
                  <a:pt x="792086" y="1676399"/>
                </a:lnTo>
                <a:lnTo>
                  <a:pt x="792086" y="0"/>
                </a:lnTo>
                <a:lnTo>
                  <a:pt x="0" y="0"/>
                </a:lnTo>
                <a:lnTo>
                  <a:pt x="0" y="1676399"/>
                </a:lnTo>
                <a:close/>
              </a:path>
            </a:pathLst>
          </a:custGeom>
          <a:solidFill>
            <a:srgbClr val="E9ECF4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81" name="object 26"/>
          <p:cNvSpPr>
            <a:spLocks noChangeArrowheads="1"/>
          </p:cNvSpPr>
          <p:nvPr/>
        </p:nvSpPr>
        <p:spPr bwMode="auto">
          <a:xfrm>
            <a:off x="8116888" y="2870200"/>
            <a:ext cx="792162" cy="1676400"/>
          </a:xfrm>
          <a:custGeom>
            <a:avLst/>
            <a:gdLst>
              <a:gd name="T0" fmla="*/ 0 w 792086"/>
              <a:gd name="T1" fmla="*/ 1676399 h 1676400"/>
              <a:gd name="T2" fmla="*/ 792770 w 792086"/>
              <a:gd name="T3" fmla="*/ 1676399 h 1676400"/>
              <a:gd name="T4" fmla="*/ 792770 w 792086"/>
              <a:gd name="T5" fmla="*/ 0 h 1676400"/>
              <a:gd name="T6" fmla="*/ 0 w 792086"/>
              <a:gd name="T7" fmla="*/ 0 h 1676400"/>
              <a:gd name="T8" fmla="*/ 0 w 792086"/>
              <a:gd name="T9" fmla="*/ 1676399 h 1676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1676400"/>
              <a:gd name="T17" fmla="*/ 792086 w 792086"/>
              <a:gd name="T18" fmla="*/ 1676400 h 16764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1676400">
                <a:moveTo>
                  <a:pt x="0" y="1676399"/>
                </a:moveTo>
                <a:lnTo>
                  <a:pt x="792086" y="1676399"/>
                </a:lnTo>
                <a:lnTo>
                  <a:pt x="792086" y="0"/>
                </a:lnTo>
                <a:lnTo>
                  <a:pt x="0" y="0"/>
                </a:lnTo>
                <a:lnTo>
                  <a:pt x="0" y="1676399"/>
                </a:lnTo>
                <a:close/>
              </a:path>
            </a:pathLst>
          </a:custGeom>
          <a:solidFill>
            <a:srgbClr val="E9ECF4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82" name="object 27"/>
          <p:cNvSpPr>
            <a:spLocks noChangeArrowheads="1"/>
          </p:cNvSpPr>
          <p:nvPr/>
        </p:nvSpPr>
        <p:spPr bwMode="auto">
          <a:xfrm>
            <a:off x="4445000" y="4546600"/>
            <a:ext cx="2087563" cy="1298575"/>
          </a:xfrm>
          <a:custGeom>
            <a:avLst/>
            <a:gdLst>
              <a:gd name="T0" fmla="*/ 0 w 2088261"/>
              <a:gd name="T1" fmla="*/ 1290476 h 1299591"/>
              <a:gd name="T2" fmla="*/ 2081987 w 2088261"/>
              <a:gd name="T3" fmla="*/ 1290476 h 1299591"/>
              <a:gd name="T4" fmla="*/ 2081987 w 2088261"/>
              <a:gd name="T5" fmla="*/ 0 h 1299591"/>
              <a:gd name="T6" fmla="*/ 0 w 2088261"/>
              <a:gd name="T7" fmla="*/ 0 h 1299591"/>
              <a:gd name="T8" fmla="*/ 0 w 2088261"/>
              <a:gd name="T9" fmla="*/ 1290476 h 12995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88261"/>
              <a:gd name="T16" fmla="*/ 0 h 1299591"/>
              <a:gd name="T17" fmla="*/ 2088261 w 2088261"/>
              <a:gd name="T18" fmla="*/ 1299591 h 12995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88261" h="1299591">
                <a:moveTo>
                  <a:pt x="0" y="1299591"/>
                </a:moveTo>
                <a:lnTo>
                  <a:pt x="2088261" y="1299591"/>
                </a:lnTo>
                <a:lnTo>
                  <a:pt x="2088261" y="0"/>
                </a:lnTo>
                <a:lnTo>
                  <a:pt x="0" y="0"/>
                </a:lnTo>
                <a:lnTo>
                  <a:pt x="0" y="1299591"/>
                </a:lnTo>
                <a:close/>
              </a:path>
            </a:pathLst>
          </a:custGeom>
          <a:solidFill>
            <a:srgbClr val="D0D7E8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83" name="object 28"/>
          <p:cNvSpPr>
            <a:spLocks noChangeArrowheads="1"/>
          </p:cNvSpPr>
          <p:nvPr/>
        </p:nvSpPr>
        <p:spPr bwMode="auto">
          <a:xfrm>
            <a:off x="6532563" y="4546600"/>
            <a:ext cx="792162" cy="1298575"/>
          </a:xfrm>
          <a:custGeom>
            <a:avLst/>
            <a:gdLst>
              <a:gd name="T0" fmla="*/ 0 w 792086"/>
              <a:gd name="T1" fmla="*/ 1290476 h 1299591"/>
              <a:gd name="T2" fmla="*/ 792770 w 792086"/>
              <a:gd name="T3" fmla="*/ 1290476 h 1299591"/>
              <a:gd name="T4" fmla="*/ 792770 w 792086"/>
              <a:gd name="T5" fmla="*/ 0 h 1299591"/>
              <a:gd name="T6" fmla="*/ 0 w 792086"/>
              <a:gd name="T7" fmla="*/ 0 h 1299591"/>
              <a:gd name="T8" fmla="*/ 0 w 792086"/>
              <a:gd name="T9" fmla="*/ 1290476 h 12995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1299591"/>
              <a:gd name="T17" fmla="*/ 792086 w 792086"/>
              <a:gd name="T18" fmla="*/ 1299591 h 12995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1299591">
                <a:moveTo>
                  <a:pt x="0" y="1299591"/>
                </a:moveTo>
                <a:lnTo>
                  <a:pt x="792086" y="1299591"/>
                </a:lnTo>
                <a:lnTo>
                  <a:pt x="792086" y="0"/>
                </a:lnTo>
                <a:lnTo>
                  <a:pt x="0" y="0"/>
                </a:lnTo>
                <a:lnTo>
                  <a:pt x="0" y="1299591"/>
                </a:lnTo>
                <a:close/>
              </a:path>
            </a:pathLst>
          </a:custGeom>
          <a:solidFill>
            <a:srgbClr val="D0D7E8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84" name="object 29"/>
          <p:cNvSpPr>
            <a:spLocks noChangeArrowheads="1"/>
          </p:cNvSpPr>
          <p:nvPr/>
        </p:nvSpPr>
        <p:spPr bwMode="auto">
          <a:xfrm>
            <a:off x="7324725" y="4546600"/>
            <a:ext cx="792163" cy="1298575"/>
          </a:xfrm>
          <a:custGeom>
            <a:avLst/>
            <a:gdLst>
              <a:gd name="T0" fmla="*/ 0 w 792086"/>
              <a:gd name="T1" fmla="*/ 1290476 h 1299591"/>
              <a:gd name="T2" fmla="*/ 792779 w 792086"/>
              <a:gd name="T3" fmla="*/ 1290476 h 1299591"/>
              <a:gd name="T4" fmla="*/ 792779 w 792086"/>
              <a:gd name="T5" fmla="*/ 0 h 1299591"/>
              <a:gd name="T6" fmla="*/ 0 w 792086"/>
              <a:gd name="T7" fmla="*/ 0 h 1299591"/>
              <a:gd name="T8" fmla="*/ 0 w 792086"/>
              <a:gd name="T9" fmla="*/ 1290476 h 12995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1299591"/>
              <a:gd name="T17" fmla="*/ 792086 w 792086"/>
              <a:gd name="T18" fmla="*/ 1299591 h 12995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1299591">
                <a:moveTo>
                  <a:pt x="0" y="1299591"/>
                </a:moveTo>
                <a:lnTo>
                  <a:pt x="792086" y="1299591"/>
                </a:lnTo>
                <a:lnTo>
                  <a:pt x="792086" y="0"/>
                </a:lnTo>
                <a:lnTo>
                  <a:pt x="0" y="0"/>
                </a:lnTo>
                <a:lnTo>
                  <a:pt x="0" y="1299591"/>
                </a:lnTo>
                <a:close/>
              </a:path>
            </a:pathLst>
          </a:custGeom>
          <a:solidFill>
            <a:srgbClr val="D0D7E8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85" name="object 30"/>
          <p:cNvSpPr>
            <a:spLocks noChangeArrowheads="1"/>
          </p:cNvSpPr>
          <p:nvPr/>
        </p:nvSpPr>
        <p:spPr bwMode="auto">
          <a:xfrm>
            <a:off x="8116888" y="4546600"/>
            <a:ext cx="792162" cy="1298575"/>
          </a:xfrm>
          <a:custGeom>
            <a:avLst/>
            <a:gdLst>
              <a:gd name="T0" fmla="*/ 0 w 792086"/>
              <a:gd name="T1" fmla="*/ 1290476 h 1299591"/>
              <a:gd name="T2" fmla="*/ 792770 w 792086"/>
              <a:gd name="T3" fmla="*/ 1290476 h 1299591"/>
              <a:gd name="T4" fmla="*/ 792770 w 792086"/>
              <a:gd name="T5" fmla="*/ 0 h 1299591"/>
              <a:gd name="T6" fmla="*/ 0 w 792086"/>
              <a:gd name="T7" fmla="*/ 0 h 1299591"/>
              <a:gd name="T8" fmla="*/ 0 w 792086"/>
              <a:gd name="T9" fmla="*/ 1290476 h 12995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086"/>
              <a:gd name="T16" fmla="*/ 0 h 1299591"/>
              <a:gd name="T17" fmla="*/ 792086 w 792086"/>
              <a:gd name="T18" fmla="*/ 1299591 h 12995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086" h="1299591">
                <a:moveTo>
                  <a:pt x="0" y="1299591"/>
                </a:moveTo>
                <a:lnTo>
                  <a:pt x="792086" y="1299591"/>
                </a:lnTo>
                <a:lnTo>
                  <a:pt x="792086" y="0"/>
                </a:lnTo>
                <a:lnTo>
                  <a:pt x="0" y="0"/>
                </a:lnTo>
                <a:lnTo>
                  <a:pt x="0" y="1299591"/>
                </a:lnTo>
                <a:close/>
              </a:path>
            </a:pathLst>
          </a:custGeom>
          <a:solidFill>
            <a:srgbClr val="D0D7E8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86" name="object 31"/>
          <p:cNvSpPr>
            <a:spLocks noChangeArrowheads="1"/>
          </p:cNvSpPr>
          <p:nvPr/>
        </p:nvSpPr>
        <p:spPr bwMode="auto">
          <a:xfrm>
            <a:off x="6532563" y="1217613"/>
            <a:ext cx="0" cy="4633912"/>
          </a:xfrm>
          <a:custGeom>
            <a:avLst/>
            <a:gdLst>
              <a:gd name="T0" fmla="*/ 0 h 4634598"/>
              <a:gd name="T1" fmla="*/ 4628441 h 4634598"/>
              <a:gd name="T2" fmla="*/ 0 60000 65536"/>
              <a:gd name="T3" fmla="*/ 0 60000 65536"/>
              <a:gd name="T4" fmla="*/ 0 h 4634598"/>
              <a:gd name="T5" fmla="*/ 4634598 h 4634598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634598">
                <a:moveTo>
                  <a:pt x="0" y="0"/>
                </a:moveTo>
                <a:lnTo>
                  <a:pt x="0" y="4634598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87" name="object 32"/>
          <p:cNvSpPr>
            <a:spLocks noChangeArrowheads="1"/>
          </p:cNvSpPr>
          <p:nvPr/>
        </p:nvSpPr>
        <p:spPr bwMode="auto">
          <a:xfrm>
            <a:off x="7324725" y="1217613"/>
            <a:ext cx="0" cy="4633912"/>
          </a:xfrm>
          <a:custGeom>
            <a:avLst/>
            <a:gdLst>
              <a:gd name="T0" fmla="*/ 0 h 4634598"/>
              <a:gd name="T1" fmla="*/ 4628441 h 4634598"/>
              <a:gd name="T2" fmla="*/ 0 60000 65536"/>
              <a:gd name="T3" fmla="*/ 0 60000 65536"/>
              <a:gd name="T4" fmla="*/ 0 h 4634598"/>
              <a:gd name="T5" fmla="*/ 4634598 h 4634598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634598">
                <a:moveTo>
                  <a:pt x="0" y="0"/>
                </a:moveTo>
                <a:lnTo>
                  <a:pt x="0" y="4634598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88" name="object 33"/>
          <p:cNvSpPr>
            <a:spLocks noChangeArrowheads="1"/>
          </p:cNvSpPr>
          <p:nvPr/>
        </p:nvSpPr>
        <p:spPr bwMode="auto">
          <a:xfrm>
            <a:off x="8116888" y="1217613"/>
            <a:ext cx="0" cy="4633912"/>
          </a:xfrm>
          <a:custGeom>
            <a:avLst/>
            <a:gdLst>
              <a:gd name="T0" fmla="*/ 0 h 4634598"/>
              <a:gd name="T1" fmla="*/ 4628441 h 4634598"/>
              <a:gd name="T2" fmla="*/ 0 60000 65536"/>
              <a:gd name="T3" fmla="*/ 0 60000 65536"/>
              <a:gd name="T4" fmla="*/ 0 h 4634598"/>
              <a:gd name="T5" fmla="*/ 4634598 h 4634598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634598">
                <a:moveTo>
                  <a:pt x="0" y="0"/>
                </a:moveTo>
                <a:lnTo>
                  <a:pt x="0" y="4634598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89" name="object 34"/>
          <p:cNvSpPr>
            <a:spLocks noChangeArrowheads="1"/>
          </p:cNvSpPr>
          <p:nvPr/>
        </p:nvSpPr>
        <p:spPr bwMode="auto">
          <a:xfrm>
            <a:off x="4438650" y="1589088"/>
            <a:ext cx="4476750" cy="0"/>
          </a:xfrm>
          <a:custGeom>
            <a:avLst/>
            <a:gdLst>
              <a:gd name="T0" fmla="*/ 0 w 4477258"/>
              <a:gd name="T1" fmla="*/ 4472686 w 4477258"/>
              <a:gd name="T2" fmla="*/ 0 60000 65536"/>
              <a:gd name="T3" fmla="*/ 0 60000 65536"/>
              <a:gd name="T4" fmla="*/ 0 w 4477258"/>
              <a:gd name="T5" fmla="*/ 4477258 w 4477258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4477258">
                <a:moveTo>
                  <a:pt x="0" y="0"/>
                </a:moveTo>
                <a:lnTo>
                  <a:pt x="4477258" y="0"/>
                </a:lnTo>
              </a:path>
            </a:pathLst>
          </a:custGeom>
          <a:noFill/>
          <a:ln w="381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90" name="object 35"/>
          <p:cNvSpPr>
            <a:spLocks noChangeArrowheads="1"/>
          </p:cNvSpPr>
          <p:nvPr/>
        </p:nvSpPr>
        <p:spPr bwMode="auto">
          <a:xfrm>
            <a:off x="4438650" y="2870200"/>
            <a:ext cx="4476750" cy="0"/>
          </a:xfrm>
          <a:custGeom>
            <a:avLst/>
            <a:gdLst>
              <a:gd name="T0" fmla="*/ 0 w 4477258"/>
              <a:gd name="T1" fmla="*/ 4472686 w 4477258"/>
              <a:gd name="T2" fmla="*/ 0 60000 65536"/>
              <a:gd name="T3" fmla="*/ 0 60000 65536"/>
              <a:gd name="T4" fmla="*/ 0 w 4477258"/>
              <a:gd name="T5" fmla="*/ 4477258 w 4477258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4477258">
                <a:moveTo>
                  <a:pt x="0" y="0"/>
                </a:moveTo>
                <a:lnTo>
                  <a:pt x="4477258" y="0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91" name="object 36"/>
          <p:cNvSpPr>
            <a:spLocks noChangeArrowheads="1"/>
          </p:cNvSpPr>
          <p:nvPr/>
        </p:nvSpPr>
        <p:spPr bwMode="auto">
          <a:xfrm>
            <a:off x="4438650" y="-2147483648"/>
            <a:ext cx="4476750" cy="2147483647"/>
          </a:xfrm>
          <a:custGeom>
            <a:avLst/>
            <a:gdLst>
              <a:gd name="T0" fmla="*/ 0 w 4477258"/>
              <a:gd name="T1" fmla="*/ 0 h 2147483647"/>
              <a:gd name="T2" fmla="*/ 4472686 w 4477258"/>
              <a:gd name="T3" fmla="*/ 0 h 2147483647"/>
              <a:gd name="T4" fmla="*/ 0 60000 65536"/>
              <a:gd name="T5" fmla="*/ 0 60000 65536"/>
              <a:gd name="T6" fmla="*/ 0 w 4477258"/>
              <a:gd name="T7" fmla="*/ 0 h 2147483647"/>
              <a:gd name="T8" fmla="*/ 4477258 w 4477258"/>
              <a:gd name="T9" fmla="*/ 0 h 214748364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77258" h="2147483647">
                <a:moveTo>
                  <a:pt x="0" y="0"/>
                </a:moveTo>
                <a:lnTo>
                  <a:pt x="4477258" y="0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92" name="object 37"/>
          <p:cNvSpPr>
            <a:spLocks noChangeArrowheads="1"/>
          </p:cNvSpPr>
          <p:nvPr/>
        </p:nvSpPr>
        <p:spPr bwMode="auto">
          <a:xfrm>
            <a:off x="4445000" y="1217613"/>
            <a:ext cx="1588" cy="4633912"/>
          </a:xfrm>
          <a:custGeom>
            <a:avLst/>
            <a:gdLst>
              <a:gd name="T0" fmla="*/ 0 w 1588"/>
              <a:gd name="T1" fmla="*/ 0 h 4634598"/>
              <a:gd name="T2" fmla="*/ 0 w 1588"/>
              <a:gd name="T3" fmla="*/ 4628441 h 4634598"/>
              <a:gd name="T4" fmla="*/ 0 60000 65536"/>
              <a:gd name="T5" fmla="*/ 0 60000 65536"/>
              <a:gd name="T6" fmla="*/ 0 w 1588"/>
              <a:gd name="T7" fmla="*/ 0 h 4634598"/>
              <a:gd name="T8" fmla="*/ 0 w 1588"/>
              <a:gd name="T9" fmla="*/ 4634598 h 463459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88" h="4634598">
                <a:moveTo>
                  <a:pt x="0" y="0"/>
                </a:moveTo>
                <a:lnTo>
                  <a:pt x="0" y="4634598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93" name="object 38"/>
          <p:cNvSpPr>
            <a:spLocks noChangeArrowheads="1"/>
          </p:cNvSpPr>
          <p:nvPr/>
        </p:nvSpPr>
        <p:spPr bwMode="auto">
          <a:xfrm>
            <a:off x="8909050" y="1217613"/>
            <a:ext cx="0" cy="4633912"/>
          </a:xfrm>
          <a:custGeom>
            <a:avLst/>
            <a:gdLst>
              <a:gd name="T0" fmla="*/ 0 h 4634598"/>
              <a:gd name="T1" fmla="*/ 4628441 h 4634598"/>
              <a:gd name="T2" fmla="*/ 0 60000 65536"/>
              <a:gd name="T3" fmla="*/ 0 60000 65536"/>
              <a:gd name="T4" fmla="*/ 0 h 4634598"/>
              <a:gd name="T5" fmla="*/ 4634598 h 4634598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634598">
                <a:moveTo>
                  <a:pt x="0" y="0"/>
                </a:moveTo>
                <a:lnTo>
                  <a:pt x="0" y="4634598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94" name="object 39"/>
          <p:cNvSpPr>
            <a:spLocks noChangeArrowheads="1"/>
          </p:cNvSpPr>
          <p:nvPr/>
        </p:nvSpPr>
        <p:spPr bwMode="auto">
          <a:xfrm>
            <a:off x="4438650" y="1223963"/>
            <a:ext cx="4476750" cy="0"/>
          </a:xfrm>
          <a:custGeom>
            <a:avLst/>
            <a:gdLst>
              <a:gd name="T0" fmla="*/ 0 w 4477258"/>
              <a:gd name="T1" fmla="*/ 4472686 w 4477258"/>
              <a:gd name="T2" fmla="*/ 0 60000 65536"/>
              <a:gd name="T3" fmla="*/ 0 60000 65536"/>
              <a:gd name="T4" fmla="*/ 0 w 4477258"/>
              <a:gd name="T5" fmla="*/ 4477258 w 4477258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4477258">
                <a:moveTo>
                  <a:pt x="0" y="0"/>
                </a:moveTo>
                <a:lnTo>
                  <a:pt x="4477258" y="0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495" name="object 40"/>
          <p:cNvSpPr>
            <a:spLocks noChangeArrowheads="1"/>
          </p:cNvSpPr>
          <p:nvPr/>
        </p:nvSpPr>
        <p:spPr bwMode="auto">
          <a:xfrm flipV="1">
            <a:off x="4427538" y="-2147483648"/>
            <a:ext cx="4476750" cy="2147483647"/>
          </a:xfrm>
          <a:custGeom>
            <a:avLst/>
            <a:gdLst>
              <a:gd name="T0" fmla="*/ 0 w 4477258"/>
              <a:gd name="T1" fmla="*/ 0 h 2147483647"/>
              <a:gd name="T2" fmla="*/ 4472686 w 4477258"/>
              <a:gd name="T3" fmla="*/ 0 h 2147483647"/>
              <a:gd name="T4" fmla="*/ 0 60000 65536"/>
              <a:gd name="T5" fmla="*/ 0 60000 65536"/>
              <a:gd name="T6" fmla="*/ 0 w 4477258"/>
              <a:gd name="T7" fmla="*/ 0 h 2147483647"/>
              <a:gd name="T8" fmla="*/ 4477258 w 4477258"/>
              <a:gd name="T9" fmla="*/ 0 h 214748364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77258" h="2147483647">
                <a:moveTo>
                  <a:pt x="0" y="0"/>
                </a:moveTo>
                <a:lnTo>
                  <a:pt x="4477258" y="0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rot="10800000" lIns="0" tIns="0" rIns="0" bIns="0">
            <a:spAutoFit/>
          </a:bodyPr>
          <a:lstStyle/>
          <a:p>
            <a:endParaRPr lang="ru-RU"/>
          </a:p>
        </p:txBody>
      </p:sp>
      <p:sp>
        <p:nvSpPr>
          <p:cNvPr id="41" name="object 41"/>
          <p:cNvSpPr txBox="1"/>
          <p:nvPr/>
        </p:nvSpPr>
        <p:spPr>
          <a:xfrm>
            <a:off x="6613525" y="1265238"/>
            <a:ext cx="582613" cy="1952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2014 </a:t>
            </a:r>
            <a:r>
              <a:rPr sz="12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sz="12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404100" y="1265238"/>
            <a:ext cx="584200" cy="1952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2015 </a:t>
            </a:r>
            <a:r>
              <a:rPr sz="12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sz="12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197850" y="1265238"/>
            <a:ext cx="582613" cy="1952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2016 </a:t>
            </a:r>
            <a:r>
              <a:rPr sz="12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sz="12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7499" name="object 44"/>
          <p:cNvSpPr txBox="1">
            <a:spLocks noChangeArrowheads="1"/>
          </p:cNvSpPr>
          <p:nvPr/>
        </p:nvSpPr>
        <p:spPr bwMode="auto">
          <a:xfrm>
            <a:off x="4524375" y="1630363"/>
            <a:ext cx="1835150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1300">
                <a:latin typeface="Times New Roman" pitchFamily="18" charset="0"/>
                <a:cs typeface="Times New Roman" pitchFamily="18" charset="0"/>
              </a:rPr>
              <a:t>Обеспеченность детей дошкольного возраста местами в дошкольных образовательных учреждениях (количество мест на  1000 детей)</a:t>
            </a:r>
          </a:p>
        </p:txBody>
      </p:sp>
      <p:sp>
        <p:nvSpPr>
          <p:cNvPr id="147500" name="object 45"/>
          <p:cNvSpPr txBox="1">
            <a:spLocks noChangeArrowheads="1"/>
          </p:cNvSpPr>
          <p:nvPr/>
        </p:nvSpPr>
        <p:spPr bwMode="auto">
          <a:xfrm>
            <a:off x="6613525" y="1628775"/>
            <a:ext cx="3683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b="1">
                <a:latin typeface="Times New Roman" pitchFamily="18" charset="0"/>
                <a:cs typeface="Times New Roman" pitchFamily="18" charset="0"/>
              </a:rPr>
              <a:t>734</a:t>
            </a:r>
          </a:p>
        </p:txBody>
      </p:sp>
      <p:sp>
        <p:nvSpPr>
          <p:cNvPr id="147501" name="object 46"/>
          <p:cNvSpPr txBox="1">
            <a:spLocks noChangeArrowheads="1"/>
          </p:cNvSpPr>
          <p:nvPr/>
        </p:nvSpPr>
        <p:spPr bwMode="auto">
          <a:xfrm>
            <a:off x="7404100" y="1628775"/>
            <a:ext cx="3683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b="1">
                <a:latin typeface="Times New Roman" pitchFamily="18" charset="0"/>
                <a:cs typeface="Times New Roman" pitchFamily="18" charset="0"/>
              </a:rPr>
              <a:t>734</a:t>
            </a:r>
          </a:p>
        </p:txBody>
      </p:sp>
      <p:sp>
        <p:nvSpPr>
          <p:cNvPr id="147502" name="object 47"/>
          <p:cNvSpPr txBox="1">
            <a:spLocks noChangeArrowheads="1"/>
          </p:cNvSpPr>
          <p:nvPr/>
        </p:nvSpPr>
        <p:spPr bwMode="auto">
          <a:xfrm>
            <a:off x="8197850" y="1628775"/>
            <a:ext cx="3683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b="1">
                <a:latin typeface="Times New Roman" pitchFamily="18" charset="0"/>
                <a:cs typeface="Times New Roman" pitchFamily="18" charset="0"/>
              </a:rPr>
              <a:t>734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503" name="object 48"/>
          <p:cNvSpPr txBox="1">
            <a:spLocks noChangeArrowheads="1"/>
          </p:cNvSpPr>
          <p:nvPr/>
        </p:nvSpPr>
        <p:spPr bwMode="auto">
          <a:xfrm>
            <a:off x="4524375" y="2911475"/>
            <a:ext cx="18415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1200">
                <a:latin typeface="Times New Roman" pitchFamily="18" charset="0"/>
                <a:cs typeface="Times New Roman" pitchFamily="18" charset="0"/>
              </a:rPr>
              <a:t>Количество школ, реализующих программы общего образования, имеющих физкультурный зал, в общей численности школ, реализующих программы общего образования, %</a:t>
            </a:r>
          </a:p>
        </p:txBody>
      </p:sp>
      <p:sp>
        <p:nvSpPr>
          <p:cNvPr id="147504" name="object 49"/>
          <p:cNvSpPr txBox="1">
            <a:spLocks noChangeArrowheads="1"/>
          </p:cNvSpPr>
          <p:nvPr/>
        </p:nvSpPr>
        <p:spPr bwMode="auto">
          <a:xfrm>
            <a:off x="6613525" y="2908300"/>
            <a:ext cx="4254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b="1">
                <a:latin typeface="Times New Roman" pitchFamily="18" charset="0"/>
                <a:cs typeface="Times New Roman" pitchFamily="18" charset="0"/>
              </a:rPr>
              <a:t>85,7</a:t>
            </a:r>
          </a:p>
        </p:txBody>
      </p:sp>
      <p:sp>
        <p:nvSpPr>
          <p:cNvPr id="147505" name="object 50"/>
          <p:cNvSpPr txBox="1">
            <a:spLocks noChangeArrowheads="1"/>
          </p:cNvSpPr>
          <p:nvPr/>
        </p:nvSpPr>
        <p:spPr bwMode="auto">
          <a:xfrm>
            <a:off x="7404100" y="2908300"/>
            <a:ext cx="4270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b="1">
                <a:latin typeface="Times New Roman" pitchFamily="18" charset="0"/>
                <a:cs typeface="Times New Roman" pitchFamily="18" charset="0"/>
              </a:rPr>
              <a:t>85,7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506" name="object 51"/>
          <p:cNvSpPr txBox="1">
            <a:spLocks noChangeArrowheads="1"/>
          </p:cNvSpPr>
          <p:nvPr/>
        </p:nvSpPr>
        <p:spPr bwMode="auto">
          <a:xfrm>
            <a:off x="8197850" y="2908300"/>
            <a:ext cx="4254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b="1">
                <a:latin typeface="Times New Roman" pitchFamily="18" charset="0"/>
                <a:cs typeface="Times New Roman" pitchFamily="18" charset="0"/>
              </a:rPr>
              <a:t>85,7</a:t>
            </a:r>
          </a:p>
        </p:txBody>
      </p:sp>
      <p:sp>
        <p:nvSpPr>
          <p:cNvPr id="147507" name="object 52"/>
          <p:cNvSpPr txBox="1">
            <a:spLocks noChangeArrowheads="1"/>
          </p:cNvSpPr>
          <p:nvPr/>
        </p:nvSpPr>
        <p:spPr bwMode="auto">
          <a:xfrm>
            <a:off x="4524375" y="4587875"/>
            <a:ext cx="18637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1300">
                <a:latin typeface="Times New Roman" pitchFamily="18" charset="0"/>
                <a:cs typeface="Times New Roman" pitchFamily="18" charset="0"/>
              </a:rPr>
              <a:t>Доля выпускников школ, не сдавших единый государственный экзамен, в общей численности выпускников  школ, %</a:t>
            </a:r>
          </a:p>
        </p:txBody>
      </p:sp>
      <p:sp>
        <p:nvSpPr>
          <p:cNvPr id="147508" name="object 53"/>
          <p:cNvSpPr txBox="1">
            <a:spLocks noChangeArrowheads="1"/>
          </p:cNvSpPr>
          <p:nvPr/>
        </p:nvSpPr>
        <p:spPr bwMode="auto">
          <a:xfrm>
            <a:off x="6588125" y="4581525"/>
            <a:ext cx="4254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b="1">
                <a:latin typeface="Times New Roman" pitchFamily="18" charset="0"/>
                <a:cs typeface="Times New Roman" pitchFamily="18" charset="0"/>
              </a:rPr>
              <a:t>0,0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509" name="object 54"/>
          <p:cNvSpPr txBox="1">
            <a:spLocks noChangeArrowheads="1"/>
          </p:cNvSpPr>
          <p:nvPr/>
        </p:nvSpPr>
        <p:spPr bwMode="auto">
          <a:xfrm>
            <a:off x="7404100" y="4584700"/>
            <a:ext cx="4270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b="1">
                <a:latin typeface="Times New Roman" pitchFamily="18" charset="0"/>
                <a:cs typeface="Times New Roman" pitchFamily="18" charset="0"/>
              </a:rPr>
              <a:t>3,0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510" name="object 55"/>
          <p:cNvSpPr txBox="1">
            <a:spLocks noChangeArrowheads="1"/>
          </p:cNvSpPr>
          <p:nvPr/>
        </p:nvSpPr>
        <p:spPr bwMode="auto">
          <a:xfrm>
            <a:off x="8197850" y="4584700"/>
            <a:ext cx="4254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b="1">
                <a:latin typeface="Times New Roman" pitchFamily="18" charset="0"/>
                <a:cs typeface="Times New Roman" pitchFamily="18" charset="0"/>
              </a:rPr>
              <a:t>3,0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511" name="object 56"/>
          <p:cNvSpPr>
            <a:spLocks noChangeArrowheads="1"/>
          </p:cNvSpPr>
          <p:nvPr/>
        </p:nvSpPr>
        <p:spPr bwMode="auto">
          <a:xfrm>
            <a:off x="8424863" y="6388100"/>
            <a:ext cx="719137" cy="288925"/>
          </a:xfrm>
          <a:custGeom>
            <a:avLst/>
            <a:gdLst>
              <a:gd name="T0" fmla="*/ 359825 w 719074"/>
              <a:gd name="T1" fmla="*/ 0 h 288925"/>
              <a:gd name="T2" fmla="*/ 301437 w 719074"/>
              <a:gd name="T3" fmla="*/ 1890 h 288925"/>
              <a:gd name="T4" fmla="*/ 246070 w 719074"/>
              <a:gd name="T5" fmla="*/ 7363 h 288925"/>
              <a:gd name="T6" fmla="*/ 194435 w 719074"/>
              <a:gd name="T7" fmla="*/ 16122 h 288925"/>
              <a:gd name="T8" fmla="*/ 147289 w 719074"/>
              <a:gd name="T9" fmla="*/ 27870 h 288925"/>
              <a:gd name="T10" fmla="*/ 105364 w 719074"/>
              <a:gd name="T11" fmla="*/ 42308 h 288925"/>
              <a:gd name="T12" fmla="*/ 69406 w 719074"/>
              <a:gd name="T13" fmla="*/ 59140 h 288925"/>
              <a:gd name="T14" fmla="*/ 28263 w 719074"/>
              <a:gd name="T15" fmla="*/ 88227 h 288925"/>
              <a:gd name="T16" fmla="*/ 4704 w 719074"/>
              <a:gd name="T17" fmla="*/ 121027 h 288925"/>
              <a:gd name="T18" fmla="*/ 0 w 719074"/>
              <a:gd name="T19" fmla="*/ 144462 h 288925"/>
              <a:gd name="T20" fmla="*/ 1191 w 719074"/>
              <a:gd name="T21" fmla="*/ 156310 h 288925"/>
              <a:gd name="T22" fmla="*/ 28263 w 719074"/>
              <a:gd name="T23" fmla="*/ 200692 h 288925"/>
              <a:gd name="T24" fmla="*/ 69406 w 719074"/>
              <a:gd name="T25" fmla="*/ 229778 h 288925"/>
              <a:gd name="T26" fmla="*/ 105363 w 719074"/>
              <a:gd name="T27" fmla="*/ 246611 h 288925"/>
              <a:gd name="T28" fmla="*/ 147289 w 719074"/>
              <a:gd name="T29" fmla="*/ 261051 h 288925"/>
              <a:gd name="T30" fmla="*/ 194435 w 719074"/>
              <a:gd name="T31" fmla="*/ 272799 h 288925"/>
              <a:gd name="T32" fmla="*/ 246070 w 719074"/>
              <a:gd name="T33" fmla="*/ 281559 h 288925"/>
              <a:gd name="T34" fmla="*/ 301437 w 719074"/>
              <a:gd name="T35" fmla="*/ 287034 h 288925"/>
              <a:gd name="T36" fmla="*/ 359825 w 719074"/>
              <a:gd name="T37" fmla="*/ 288924 h 288925"/>
              <a:gd name="T38" fmla="*/ 389321 w 719074"/>
              <a:gd name="T39" fmla="*/ 288446 h 288925"/>
              <a:gd name="T40" fmla="*/ 446267 w 719074"/>
              <a:gd name="T41" fmla="*/ 284726 h 288925"/>
              <a:gd name="T42" fmla="*/ 499853 w 719074"/>
              <a:gd name="T43" fmla="*/ 277571 h 288925"/>
              <a:gd name="T44" fmla="*/ 549328 w 719074"/>
              <a:gd name="T45" fmla="*/ 267280 h 288925"/>
              <a:gd name="T46" fmla="*/ 593960 w 719074"/>
              <a:gd name="T47" fmla="*/ 254149 h 288925"/>
              <a:gd name="T48" fmla="*/ 633000 w 719074"/>
              <a:gd name="T49" fmla="*/ 238475 h 288925"/>
              <a:gd name="T50" fmla="*/ 679469 w 719074"/>
              <a:gd name="T51" fmla="*/ 210849 h 288925"/>
              <a:gd name="T52" fmla="*/ 709179 w 719074"/>
              <a:gd name="T53" fmla="*/ 179177 h 288925"/>
              <a:gd name="T54" fmla="*/ 719641 w 719074"/>
              <a:gd name="T55" fmla="*/ 144462 h 288925"/>
              <a:gd name="T56" fmla="*/ 718448 w 719074"/>
              <a:gd name="T57" fmla="*/ 132613 h 288925"/>
              <a:gd name="T58" fmla="*/ 691359 w 719074"/>
              <a:gd name="T59" fmla="*/ 88227 h 288925"/>
              <a:gd name="T60" fmla="*/ 650198 w 719074"/>
              <a:gd name="T61" fmla="*/ 59140 h 288925"/>
              <a:gd name="T62" fmla="*/ 614229 w 719074"/>
              <a:gd name="T63" fmla="*/ 42308 h 288925"/>
              <a:gd name="T64" fmla="*/ 572296 w 719074"/>
              <a:gd name="T65" fmla="*/ 27870 h 288925"/>
              <a:gd name="T66" fmla="*/ 525149 w 719074"/>
              <a:gd name="T67" fmla="*/ 16122 h 288925"/>
              <a:gd name="T68" fmla="*/ 473522 w 719074"/>
              <a:gd name="T69" fmla="*/ 7363 h 288925"/>
              <a:gd name="T70" fmla="*/ 418172 w 719074"/>
              <a:gd name="T71" fmla="*/ 1890 h 288925"/>
              <a:gd name="T72" fmla="*/ 359825 w 719074"/>
              <a:gd name="T73" fmla="*/ 0 h 28892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9074"/>
              <a:gd name="T112" fmla="*/ 0 h 288925"/>
              <a:gd name="T113" fmla="*/ 719074 w 719074"/>
              <a:gd name="T114" fmla="*/ 288925 h 288925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9074" h="288925">
                <a:moveTo>
                  <a:pt x="359537" y="0"/>
                </a:moveTo>
                <a:lnTo>
                  <a:pt x="301203" y="1890"/>
                </a:lnTo>
                <a:lnTo>
                  <a:pt x="245872" y="7363"/>
                </a:lnTo>
                <a:lnTo>
                  <a:pt x="194282" y="16122"/>
                </a:lnTo>
                <a:lnTo>
                  <a:pt x="147172" y="27870"/>
                </a:lnTo>
                <a:lnTo>
                  <a:pt x="105283" y="42308"/>
                </a:lnTo>
                <a:lnTo>
                  <a:pt x="69352" y="59140"/>
                </a:lnTo>
                <a:lnTo>
                  <a:pt x="28245" y="88227"/>
                </a:lnTo>
                <a:lnTo>
                  <a:pt x="4704" y="121027"/>
                </a:lnTo>
                <a:lnTo>
                  <a:pt x="0" y="144462"/>
                </a:lnTo>
                <a:lnTo>
                  <a:pt x="1191" y="156310"/>
                </a:lnTo>
                <a:lnTo>
                  <a:pt x="28245" y="200692"/>
                </a:lnTo>
                <a:lnTo>
                  <a:pt x="69352" y="229778"/>
                </a:lnTo>
                <a:lnTo>
                  <a:pt x="105282" y="246611"/>
                </a:lnTo>
                <a:lnTo>
                  <a:pt x="147172" y="261051"/>
                </a:lnTo>
                <a:lnTo>
                  <a:pt x="194282" y="272799"/>
                </a:lnTo>
                <a:lnTo>
                  <a:pt x="245872" y="281559"/>
                </a:lnTo>
                <a:lnTo>
                  <a:pt x="301203" y="287034"/>
                </a:lnTo>
                <a:lnTo>
                  <a:pt x="359537" y="288924"/>
                </a:lnTo>
                <a:lnTo>
                  <a:pt x="389015" y="288446"/>
                </a:lnTo>
                <a:lnTo>
                  <a:pt x="445916" y="284726"/>
                </a:lnTo>
                <a:lnTo>
                  <a:pt x="499457" y="277571"/>
                </a:lnTo>
                <a:lnTo>
                  <a:pt x="548896" y="267280"/>
                </a:lnTo>
                <a:lnTo>
                  <a:pt x="593492" y="254149"/>
                </a:lnTo>
                <a:lnTo>
                  <a:pt x="632505" y="238475"/>
                </a:lnTo>
                <a:lnTo>
                  <a:pt x="678930" y="210849"/>
                </a:lnTo>
                <a:lnTo>
                  <a:pt x="708621" y="179177"/>
                </a:lnTo>
                <a:lnTo>
                  <a:pt x="719074" y="144462"/>
                </a:lnTo>
                <a:lnTo>
                  <a:pt x="717881" y="132613"/>
                </a:lnTo>
                <a:lnTo>
                  <a:pt x="690810" y="88227"/>
                </a:lnTo>
                <a:lnTo>
                  <a:pt x="649685" y="59140"/>
                </a:lnTo>
                <a:lnTo>
                  <a:pt x="613743" y="42308"/>
                </a:lnTo>
                <a:lnTo>
                  <a:pt x="571846" y="27870"/>
                </a:lnTo>
                <a:lnTo>
                  <a:pt x="524735" y="16122"/>
                </a:lnTo>
                <a:lnTo>
                  <a:pt x="473153" y="7363"/>
                </a:lnTo>
                <a:lnTo>
                  <a:pt x="417839" y="1890"/>
                </a:lnTo>
                <a:lnTo>
                  <a:pt x="35953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47512" name="object 59"/>
          <p:cNvSpPr>
            <a:spLocks noChangeArrowheads="1"/>
          </p:cNvSpPr>
          <p:nvPr/>
        </p:nvSpPr>
        <p:spPr bwMode="auto">
          <a:xfrm>
            <a:off x="8786813" y="6321425"/>
            <a:ext cx="357187" cy="5143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7513" name="Rectangle 68"/>
          <p:cNvSpPr>
            <a:spLocks noChangeArrowheads="1"/>
          </p:cNvSpPr>
          <p:nvPr/>
        </p:nvSpPr>
        <p:spPr bwMode="auto">
          <a:xfrm>
            <a:off x="323850" y="4221163"/>
            <a:ext cx="3960813" cy="1222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FontTx/>
              <a:buChar char="•"/>
            </a:pPr>
            <a:r>
              <a:rPr lang="ru-RU" sz="1600">
                <a:latin typeface="Times New Roman" pitchFamily="18" charset="0"/>
              </a:rPr>
              <a:t>в муниципальных дошкольных </a:t>
            </a:r>
          </a:p>
          <a:p>
            <a:r>
              <a:rPr lang="ru-RU" sz="1600">
                <a:latin typeface="Times New Roman" pitchFamily="18" charset="0"/>
              </a:rPr>
              <a:t>организациях – 28 166,3 тыс.рублей,</a:t>
            </a:r>
          </a:p>
          <a:p>
            <a:pPr>
              <a:buFontTx/>
              <a:buChar char="•"/>
            </a:pPr>
            <a:r>
              <a:rPr lang="ru-RU" sz="1600">
                <a:latin typeface="Times New Roman" pitchFamily="18" charset="0"/>
              </a:rPr>
              <a:t>в муниципальных </a:t>
            </a:r>
          </a:p>
          <a:p>
            <a:r>
              <a:rPr lang="ru-RU" sz="1600">
                <a:latin typeface="Times New Roman" pitchFamily="18" charset="0"/>
              </a:rPr>
              <a:t>общеобразовательных</a:t>
            </a:r>
          </a:p>
          <a:p>
            <a:r>
              <a:rPr lang="ru-RU" sz="1600">
                <a:latin typeface="Times New Roman" pitchFamily="18" charset="0"/>
              </a:rPr>
              <a:t>организациях – 55 694,9 тыс.рублей.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98" name="Rectangle 15"/>
          <p:cNvSpPr>
            <a:spLocks noGrp="1" noChangeArrowheads="1"/>
          </p:cNvSpPr>
          <p:nvPr>
            <p:ph type="title" idx="4294967295"/>
          </p:nvPr>
        </p:nvSpPr>
        <p:spPr>
          <a:solidFill>
            <a:srgbClr val="FFFF99"/>
          </a:solidFill>
        </p:spPr>
        <p:txBody>
          <a:bodyPr/>
          <a:lstStyle/>
          <a:p>
            <a:pPr eaLnBrk="1" hangingPunct="1"/>
            <a:r>
              <a:rPr lang="ru-RU" sz="2000" b="1" smtClean="0"/>
              <a:t>Муниципальная программа</a:t>
            </a:r>
            <a:r>
              <a:rPr lang="ru-RU" sz="2400" b="1" smtClean="0"/>
              <a:t> «Развитие физической культуры и спорта в Тонкинском муниципальном районе»</a:t>
            </a:r>
            <a:r>
              <a:rPr lang="ru-RU" sz="4000" smtClean="0"/>
              <a:t> </a:t>
            </a:r>
          </a:p>
        </p:txBody>
      </p:sp>
      <p:sp>
        <p:nvSpPr>
          <p:cNvPr id="93199" name="Rectangle 1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8313" y="5084763"/>
            <a:ext cx="3671887" cy="14398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  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1800" b="1" smtClean="0"/>
              <a:t>     Расходы на физическую культуру и спорт в 2015 году – 2 896,0 тыс.р.</a:t>
            </a:r>
          </a:p>
        </p:txBody>
      </p:sp>
      <p:pic>
        <p:nvPicPr>
          <p:cNvPr id="93200" name="Picture 21" descr="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484313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201" name="Picture 22" descr="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3357563"/>
            <a:ext cx="25812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202" name="Text Box 6"/>
          <p:cNvSpPr txBox="1">
            <a:spLocks noChangeArrowheads="1"/>
          </p:cNvSpPr>
          <p:nvPr/>
        </p:nvSpPr>
        <p:spPr bwMode="auto">
          <a:xfrm>
            <a:off x="5003800" y="1838325"/>
            <a:ext cx="244792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graphicFrame>
        <p:nvGraphicFramePr>
          <p:cNvPr id="93197" name="Object 13"/>
          <p:cNvGraphicFramePr>
            <a:graphicFrameLocks noChangeAspect="1"/>
          </p:cNvGraphicFramePr>
          <p:nvPr/>
        </p:nvGraphicFramePr>
        <p:xfrm>
          <a:off x="4140200" y="1916113"/>
          <a:ext cx="4824413" cy="4133850"/>
        </p:xfrm>
        <a:graphic>
          <a:graphicData uri="http://schemas.openxmlformats.org/presentationml/2006/ole">
            <p:oleObj spid="_x0000_s93197" name="Диаграмма" r:id="rId5" imgW="6057900" imgH="4134002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210" name="Group 2"/>
          <p:cNvGraphicFramePr>
            <a:graphicFrameLocks noGrp="1"/>
          </p:cNvGraphicFramePr>
          <p:nvPr>
            <p:ph idx="4294967295"/>
          </p:nvPr>
        </p:nvGraphicFramePr>
        <p:xfrm>
          <a:off x="468313" y="1412875"/>
          <a:ext cx="8229600" cy="5318125"/>
        </p:xfrm>
        <a:graphic>
          <a:graphicData uri="http://schemas.openxmlformats.org/drawingml/2006/table">
            <a:tbl>
              <a:tblPr/>
              <a:tblGrid>
                <a:gridCol w="5267325"/>
                <a:gridCol w="1511300"/>
                <a:gridCol w="1450975"/>
              </a:tblGrid>
              <a:tr h="1071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2014 год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2015 год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Население Тонкинского муниципального района, систематически занимающееся физической культурой и спортом, тысяч человек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1,62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1,63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Удельный вес населения района, систематически занимающегося физической культурой и спортом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19,5%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19,6 %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Количество спортивных сооружений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8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Единовременная пропускная способность действующих спортивных сооружений в год (всего), тысяч человек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786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786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6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Доля учащихся, занимающихся физической культурой и спортом, в общей численности учащихся соответствующих учреждений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9535" name="object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738187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lIns="0" tIns="0" rIns="0" bIns="0">
            <a:spAutoFit/>
          </a:bodyPr>
          <a:lstStyle/>
          <a:p>
            <a:pPr eaLnBrk="1" hangingPunct="1"/>
            <a:r>
              <a:rPr lang="ru-RU" sz="2400" b="1" smtClean="0">
                <a:solidFill>
                  <a:schemeClr val="bg1"/>
                </a:solidFill>
                <a:latin typeface="Times New Roman" pitchFamily="18" charset="0"/>
              </a:rPr>
              <a:t>Как можно охарактеризовать результаты работы по отрасли</a:t>
            </a:r>
            <a:endParaRPr lang="ru-RU" sz="2000" b="1" smtClean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43" name="object 2"/>
          <p:cNvSpPr>
            <a:spLocks noChangeArrowheads="1"/>
          </p:cNvSpPr>
          <p:nvPr/>
        </p:nvSpPr>
        <p:spPr bwMode="auto">
          <a:xfrm>
            <a:off x="593725" y="244475"/>
            <a:ext cx="8027988" cy="609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Times New Roman" pitchFamily="18" charset="0"/>
              </a:rPr>
              <a:t>МП «Социальная поддержка граждан Тонкинского муниципального района Нижегородской области»</a:t>
            </a:r>
          </a:p>
        </p:txBody>
      </p:sp>
      <p:sp>
        <p:nvSpPr>
          <p:cNvPr id="95244" name="Text Box 3"/>
          <p:cNvSpPr txBox="1">
            <a:spLocks noChangeArrowheads="1"/>
          </p:cNvSpPr>
          <p:nvPr/>
        </p:nvSpPr>
        <p:spPr bwMode="auto">
          <a:xfrm>
            <a:off x="5651500" y="1766888"/>
            <a:ext cx="1584325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graphicFrame>
        <p:nvGraphicFramePr>
          <p:cNvPr id="95242" name="Object 10"/>
          <p:cNvGraphicFramePr>
            <a:graphicFrameLocks noChangeAspect="1"/>
          </p:cNvGraphicFramePr>
          <p:nvPr/>
        </p:nvGraphicFramePr>
        <p:xfrm>
          <a:off x="4643438" y="1362075"/>
          <a:ext cx="4249737" cy="4133850"/>
        </p:xfrm>
        <a:graphic>
          <a:graphicData uri="http://schemas.openxmlformats.org/presentationml/2006/ole">
            <p:oleObj spid="_x0000_s95242" name="Диаграмма" r:id="rId4" imgW="6057900" imgH="4134002" progId="Excel.Chart.8">
              <p:embed/>
            </p:oleObj>
          </a:graphicData>
        </a:graphic>
      </p:graphicFrame>
      <p:sp>
        <p:nvSpPr>
          <p:cNvPr id="95245" name="Text Box 5"/>
          <p:cNvSpPr txBox="1">
            <a:spLocks noChangeArrowheads="1"/>
          </p:cNvSpPr>
          <p:nvPr/>
        </p:nvSpPr>
        <p:spPr bwMode="auto">
          <a:xfrm>
            <a:off x="827088" y="3213100"/>
            <a:ext cx="2665412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graphicFrame>
        <p:nvGraphicFramePr>
          <p:cNvPr id="2" name="Group 6"/>
          <p:cNvGraphicFramePr>
            <a:graphicFrameLocks noGrp="1"/>
          </p:cNvGraphicFramePr>
          <p:nvPr/>
        </p:nvGraphicFramePr>
        <p:xfrm>
          <a:off x="611188" y="2420938"/>
          <a:ext cx="3600450" cy="2736850"/>
        </p:xfrm>
        <a:graphic>
          <a:graphicData uri="http://schemas.openxmlformats.org/drawingml/2006/table">
            <a:tbl>
              <a:tblPr/>
              <a:tblGrid>
                <a:gridCol w="2017712"/>
                <a:gridCol w="790575"/>
                <a:gridCol w="792163"/>
              </a:tblGrid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Наименование показателя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2014 год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2015 год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Расходы на социальную политику, тыс. рублей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8 881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7 793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536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 том числе на социальное обеспечение населения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5 943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1 410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Социальные расходы на 1 жителя, рублей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1 038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936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object 2"/>
          <p:cNvSpPr>
            <a:spLocks noChangeArrowheads="1"/>
          </p:cNvSpPr>
          <p:nvPr/>
        </p:nvSpPr>
        <p:spPr bwMode="auto">
          <a:xfrm>
            <a:off x="234950" y="344488"/>
            <a:ext cx="8585200" cy="7302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МП «Развитие культуры Тонкинского муниципального района Нижегородской области»</a:t>
            </a:r>
          </a:p>
        </p:txBody>
      </p:sp>
      <p:sp>
        <p:nvSpPr>
          <p:cNvPr id="151554" name="object 9"/>
          <p:cNvSpPr>
            <a:spLocks noChangeArrowheads="1"/>
          </p:cNvSpPr>
          <p:nvPr/>
        </p:nvSpPr>
        <p:spPr bwMode="auto">
          <a:xfrm>
            <a:off x="536575" y="1343025"/>
            <a:ext cx="6146800" cy="1938338"/>
          </a:xfrm>
          <a:custGeom>
            <a:avLst/>
            <a:gdLst>
              <a:gd name="T0" fmla="*/ 5180624 w 6146292"/>
              <a:gd name="T1" fmla="*/ 0 h 1938909"/>
              <a:gd name="T2" fmla="*/ 0 w 6146292"/>
              <a:gd name="T3" fmla="*/ 0 h 1938909"/>
              <a:gd name="T4" fmla="*/ 970238 w 6146292"/>
              <a:gd name="T5" fmla="*/ 966825 h 1938909"/>
              <a:gd name="T6" fmla="*/ 0 w 6146292"/>
              <a:gd name="T7" fmla="*/ 1933776 h 1938909"/>
              <a:gd name="T8" fmla="*/ 5180624 w 6146292"/>
              <a:gd name="T9" fmla="*/ 1933776 h 1938909"/>
              <a:gd name="T10" fmla="*/ 6150864 w 6146292"/>
              <a:gd name="T11" fmla="*/ 966825 h 1938909"/>
              <a:gd name="T12" fmla="*/ 5180624 w 6146292"/>
              <a:gd name="T13" fmla="*/ 0 h 19389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6292"/>
              <a:gd name="T22" fmla="*/ 0 h 1938909"/>
              <a:gd name="T23" fmla="*/ 6146292 w 6146292"/>
              <a:gd name="T24" fmla="*/ 1938909 h 193890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6292" h="1938909">
                <a:moveTo>
                  <a:pt x="5176774" y="0"/>
                </a:moveTo>
                <a:lnTo>
                  <a:pt x="0" y="0"/>
                </a:lnTo>
                <a:lnTo>
                  <a:pt x="969518" y="969390"/>
                </a:lnTo>
                <a:lnTo>
                  <a:pt x="0" y="1938909"/>
                </a:lnTo>
                <a:lnTo>
                  <a:pt x="5176774" y="1938909"/>
                </a:lnTo>
                <a:lnTo>
                  <a:pt x="6146292" y="969390"/>
                </a:lnTo>
                <a:lnTo>
                  <a:pt x="5176774" y="0"/>
                </a:lnTo>
                <a:close/>
              </a:path>
            </a:pathLst>
          </a:custGeom>
          <a:solidFill>
            <a:srgbClr val="C4BC96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51555" name="object 10"/>
          <p:cNvSpPr>
            <a:spLocks noChangeArrowheads="1"/>
          </p:cNvSpPr>
          <p:nvPr/>
        </p:nvSpPr>
        <p:spPr bwMode="auto">
          <a:xfrm>
            <a:off x="536575" y="1343025"/>
            <a:ext cx="6146800" cy="1938338"/>
          </a:xfrm>
          <a:custGeom>
            <a:avLst/>
            <a:gdLst>
              <a:gd name="T0" fmla="*/ 0 w 6146292"/>
              <a:gd name="T1" fmla="*/ 0 h 1938909"/>
              <a:gd name="T2" fmla="*/ 5180624 w 6146292"/>
              <a:gd name="T3" fmla="*/ 0 h 1938909"/>
              <a:gd name="T4" fmla="*/ 6150864 w 6146292"/>
              <a:gd name="T5" fmla="*/ 966825 h 1938909"/>
              <a:gd name="T6" fmla="*/ 5180624 w 6146292"/>
              <a:gd name="T7" fmla="*/ 1933776 h 1938909"/>
              <a:gd name="T8" fmla="*/ 0 w 6146292"/>
              <a:gd name="T9" fmla="*/ 1933776 h 1938909"/>
              <a:gd name="T10" fmla="*/ 970238 w 6146292"/>
              <a:gd name="T11" fmla="*/ 966825 h 1938909"/>
              <a:gd name="T12" fmla="*/ 0 w 6146292"/>
              <a:gd name="T13" fmla="*/ 0 h 19389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6292"/>
              <a:gd name="T22" fmla="*/ 0 h 1938909"/>
              <a:gd name="T23" fmla="*/ 6146292 w 6146292"/>
              <a:gd name="T24" fmla="*/ 1938909 h 193890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6292" h="1938909">
                <a:moveTo>
                  <a:pt x="0" y="0"/>
                </a:moveTo>
                <a:lnTo>
                  <a:pt x="5176774" y="0"/>
                </a:lnTo>
                <a:lnTo>
                  <a:pt x="6146292" y="969390"/>
                </a:lnTo>
                <a:lnTo>
                  <a:pt x="5176774" y="1938909"/>
                </a:lnTo>
                <a:lnTo>
                  <a:pt x="0" y="1938909"/>
                </a:lnTo>
                <a:lnTo>
                  <a:pt x="969518" y="96939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51556" name="object 11"/>
          <p:cNvSpPr txBox="1">
            <a:spLocks noChangeArrowheads="1"/>
          </p:cNvSpPr>
          <p:nvPr/>
        </p:nvSpPr>
        <p:spPr bwMode="auto">
          <a:xfrm>
            <a:off x="1527175" y="1482725"/>
            <a:ext cx="4181475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>
              <a:lnSpc>
                <a:spcPct val="86000"/>
              </a:lnSpc>
            </a:pPr>
            <a:endParaRPr lang="ru-RU" sz="1400" b="1">
              <a:latin typeface="Times New Roman" pitchFamily="18" charset="0"/>
              <a:cs typeface="Times New Roman" pitchFamily="18" charset="0"/>
            </a:endParaRPr>
          </a:p>
          <a:p>
            <a:pPr marL="12700" algn="ctr">
              <a:lnSpc>
                <a:spcPct val="86000"/>
              </a:lnSpc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За счет средств районного бюджета учреждения культуры оказывают населению района муниципальные услуги по библиотечному обслуживанию населения, по организации досуга населения в учреждениях клубного типа, услуги по хранению, выявлению, собиранию и изучению музейных предметов и музейных коллекций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557" name="object 12"/>
          <p:cNvSpPr>
            <a:spLocks noChangeArrowheads="1"/>
          </p:cNvSpPr>
          <p:nvPr/>
        </p:nvSpPr>
        <p:spPr bwMode="auto">
          <a:xfrm>
            <a:off x="536575" y="3330575"/>
            <a:ext cx="5999163" cy="1165225"/>
          </a:xfrm>
          <a:custGeom>
            <a:avLst/>
            <a:gdLst>
              <a:gd name="T0" fmla="*/ 5417624 w 5998971"/>
              <a:gd name="T1" fmla="*/ 0 h 1165732"/>
              <a:gd name="T2" fmla="*/ 0 w 5998971"/>
              <a:gd name="T3" fmla="*/ 0 h 1165732"/>
              <a:gd name="T4" fmla="*/ 583050 w 5998971"/>
              <a:gd name="T5" fmla="*/ 580525 h 1165732"/>
              <a:gd name="T6" fmla="*/ 0 w 5998971"/>
              <a:gd name="T7" fmla="*/ 1161178 h 1165732"/>
              <a:gd name="T8" fmla="*/ 5417624 w 5998971"/>
              <a:gd name="T9" fmla="*/ 1161178 h 1165732"/>
              <a:gd name="T10" fmla="*/ 6000699 w 5998971"/>
              <a:gd name="T11" fmla="*/ 580525 h 1165732"/>
              <a:gd name="T12" fmla="*/ 5417624 w 5998971"/>
              <a:gd name="T13" fmla="*/ 0 h 11657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98971"/>
              <a:gd name="T22" fmla="*/ 0 h 1165732"/>
              <a:gd name="T23" fmla="*/ 5998971 w 5998971"/>
              <a:gd name="T24" fmla="*/ 1165732 h 11657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998971" h="1165732">
                <a:moveTo>
                  <a:pt x="5416042" y="0"/>
                </a:moveTo>
                <a:lnTo>
                  <a:pt x="0" y="0"/>
                </a:lnTo>
                <a:lnTo>
                  <a:pt x="582879" y="582802"/>
                </a:lnTo>
                <a:lnTo>
                  <a:pt x="0" y="1165733"/>
                </a:lnTo>
                <a:lnTo>
                  <a:pt x="5416042" y="1165733"/>
                </a:lnTo>
                <a:lnTo>
                  <a:pt x="5998971" y="582802"/>
                </a:lnTo>
                <a:lnTo>
                  <a:pt x="5416042" y="0"/>
                </a:lnTo>
                <a:close/>
              </a:path>
            </a:pathLst>
          </a:custGeom>
          <a:solidFill>
            <a:srgbClr val="C4BC96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51558" name="object 13"/>
          <p:cNvSpPr>
            <a:spLocks noChangeArrowheads="1"/>
          </p:cNvSpPr>
          <p:nvPr/>
        </p:nvSpPr>
        <p:spPr bwMode="auto">
          <a:xfrm>
            <a:off x="536575" y="3330575"/>
            <a:ext cx="5999163" cy="1165225"/>
          </a:xfrm>
          <a:custGeom>
            <a:avLst/>
            <a:gdLst>
              <a:gd name="T0" fmla="*/ 0 w 5998971"/>
              <a:gd name="T1" fmla="*/ 0 h 1165732"/>
              <a:gd name="T2" fmla="*/ 5417624 w 5998971"/>
              <a:gd name="T3" fmla="*/ 0 h 1165732"/>
              <a:gd name="T4" fmla="*/ 6000699 w 5998971"/>
              <a:gd name="T5" fmla="*/ 580525 h 1165732"/>
              <a:gd name="T6" fmla="*/ 5417624 w 5998971"/>
              <a:gd name="T7" fmla="*/ 1161178 h 1165732"/>
              <a:gd name="T8" fmla="*/ 0 w 5998971"/>
              <a:gd name="T9" fmla="*/ 1161178 h 1165732"/>
              <a:gd name="T10" fmla="*/ 583050 w 5998971"/>
              <a:gd name="T11" fmla="*/ 580525 h 1165732"/>
              <a:gd name="T12" fmla="*/ 0 w 5998971"/>
              <a:gd name="T13" fmla="*/ 0 h 11657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98971"/>
              <a:gd name="T22" fmla="*/ 0 h 1165732"/>
              <a:gd name="T23" fmla="*/ 5998971 w 5998971"/>
              <a:gd name="T24" fmla="*/ 1165732 h 11657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998971" h="1165732">
                <a:moveTo>
                  <a:pt x="0" y="0"/>
                </a:moveTo>
                <a:lnTo>
                  <a:pt x="5416042" y="0"/>
                </a:lnTo>
                <a:lnTo>
                  <a:pt x="5998971" y="582802"/>
                </a:lnTo>
                <a:lnTo>
                  <a:pt x="5416042" y="1165733"/>
                </a:lnTo>
                <a:lnTo>
                  <a:pt x="0" y="1165733"/>
                </a:lnTo>
                <a:lnTo>
                  <a:pt x="582879" y="582802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51559" name="object 14"/>
          <p:cNvSpPr txBox="1">
            <a:spLocks noChangeArrowheads="1"/>
          </p:cNvSpPr>
          <p:nvPr/>
        </p:nvSpPr>
        <p:spPr bwMode="auto">
          <a:xfrm>
            <a:off x="1547813" y="3500438"/>
            <a:ext cx="38639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46113" indent="-633413" algn="ctr">
              <a:lnSpc>
                <a:spcPts val="1438"/>
              </a:lnSpc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Обеспечение деятельности 4</a:t>
            </a:r>
          </a:p>
          <a:p>
            <a:pPr marL="646113" indent="-633413" algn="ctr">
              <a:lnSpc>
                <a:spcPts val="1438"/>
              </a:lnSpc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учреждений культуры </a:t>
            </a:r>
          </a:p>
          <a:p>
            <a:pPr marL="646113" indent="-633413" algn="ctr">
              <a:lnSpc>
                <a:spcPts val="1438"/>
              </a:lnSpc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(без учреждений дополнительного образования)</a:t>
            </a:r>
          </a:p>
          <a:p>
            <a:pPr marL="646113" indent="-633413" algn="ctr">
              <a:lnSpc>
                <a:spcPts val="1438"/>
              </a:lnSpc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  - 32 022 тыс. рублей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560" name="object 15"/>
          <p:cNvSpPr>
            <a:spLocks noChangeArrowheads="1"/>
          </p:cNvSpPr>
          <p:nvPr/>
        </p:nvSpPr>
        <p:spPr bwMode="auto">
          <a:xfrm>
            <a:off x="536575" y="4464050"/>
            <a:ext cx="6405563" cy="1512888"/>
          </a:xfrm>
          <a:custGeom>
            <a:avLst/>
            <a:gdLst>
              <a:gd name="T0" fmla="*/ 5650099 w 6405498"/>
              <a:gd name="T1" fmla="*/ 0 h 1511858"/>
              <a:gd name="T2" fmla="*/ 0 w 6405498"/>
              <a:gd name="T3" fmla="*/ 0 h 1511858"/>
              <a:gd name="T4" fmla="*/ 755976 w 6405498"/>
              <a:gd name="T5" fmla="*/ 760551 h 1511858"/>
              <a:gd name="T6" fmla="*/ 0 w 6405498"/>
              <a:gd name="T7" fmla="*/ 1521154 h 1511858"/>
              <a:gd name="T8" fmla="*/ 5650099 w 6405498"/>
              <a:gd name="T9" fmla="*/ 1521154 h 1511858"/>
              <a:gd name="T10" fmla="*/ 6406075 w 6405498"/>
              <a:gd name="T11" fmla="*/ 760551 h 1511858"/>
              <a:gd name="T12" fmla="*/ 5650099 w 6405498"/>
              <a:gd name="T13" fmla="*/ 0 h 15118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05498"/>
              <a:gd name="T22" fmla="*/ 0 h 1511858"/>
              <a:gd name="T23" fmla="*/ 6405498 w 6405498"/>
              <a:gd name="T24" fmla="*/ 1511858 h 151185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05498" h="1511858">
                <a:moveTo>
                  <a:pt x="5649595" y="0"/>
                </a:moveTo>
                <a:lnTo>
                  <a:pt x="0" y="0"/>
                </a:lnTo>
                <a:lnTo>
                  <a:pt x="755904" y="755904"/>
                </a:lnTo>
                <a:lnTo>
                  <a:pt x="0" y="1511858"/>
                </a:lnTo>
                <a:lnTo>
                  <a:pt x="5649595" y="1511858"/>
                </a:lnTo>
                <a:lnTo>
                  <a:pt x="6405498" y="755904"/>
                </a:lnTo>
                <a:lnTo>
                  <a:pt x="5649595" y="0"/>
                </a:lnTo>
                <a:close/>
              </a:path>
            </a:pathLst>
          </a:custGeom>
          <a:solidFill>
            <a:srgbClr val="C4BC96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51561" name="object 16"/>
          <p:cNvSpPr>
            <a:spLocks noChangeArrowheads="1"/>
          </p:cNvSpPr>
          <p:nvPr/>
        </p:nvSpPr>
        <p:spPr bwMode="auto">
          <a:xfrm>
            <a:off x="536575" y="4464050"/>
            <a:ext cx="6405563" cy="1512888"/>
          </a:xfrm>
          <a:custGeom>
            <a:avLst/>
            <a:gdLst>
              <a:gd name="T0" fmla="*/ 0 w 6405498"/>
              <a:gd name="T1" fmla="*/ 0 h 1511858"/>
              <a:gd name="T2" fmla="*/ 5650099 w 6405498"/>
              <a:gd name="T3" fmla="*/ 0 h 1511858"/>
              <a:gd name="T4" fmla="*/ 6406075 w 6405498"/>
              <a:gd name="T5" fmla="*/ 760551 h 1511858"/>
              <a:gd name="T6" fmla="*/ 5650099 w 6405498"/>
              <a:gd name="T7" fmla="*/ 1521154 h 1511858"/>
              <a:gd name="T8" fmla="*/ 0 w 6405498"/>
              <a:gd name="T9" fmla="*/ 1521154 h 1511858"/>
              <a:gd name="T10" fmla="*/ 755976 w 6405498"/>
              <a:gd name="T11" fmla="*/ 760551 h 1511858"/>
              <a:gd name="T12" fmla="*/ 0 w 6405498"/>
              <a:gd name="T13" fmla="*/ 0 h 15118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05498"/>
              <a:gd name="T22" fmla="*/ 0 h 1511858"/>
              <a:gd name="T23" fmla="*/ 6405498 w 6405498"/>
              <a:gd name="T24" fmla="*/ 1511858 h 151185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05498" h="1511858">
                <a:moveTo>
                  <a:pt x="0" y="0"/>
                </a:moveTo>
                <a:lnTo>
                  <a:pt x="5649595" y="0"/>
                </a:lnTo>
                <a:lnTo>
                  <a:pt x="6405498" y="755904"/>
                </a:lnTo>
                <a:lnTo>
                  <a:pt x="5649595" y="1511858"/>
                </a:lnTo>
                <a:lnTo>
                  <a:pt x="0" y="1511858"/>
                </a:lnTo>
                <a:lnTo>
                  <a:pt x="755904" y="755904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51562" name="object 17"/>
          <p:cNvSpPr txBox="1">
            <a:spLocks noChangeArrowheads="1"/>
          </p:cNvSpPr>
          <p:nvPr/>
        </p:nvSpPr>
        <p:spPr bwMode="auto">
          <a:xfrm>
            <a:off x="1633538" y="4851400"/>
            <a:ext cx="4232275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-1588" algn="ctr">
              <a:lnSpc>
                <a:spcPct val="86000"/>
              </a:lnSpc>
              <a:tabLst>
                <a:tab pos="2251075" algn="l"/>
                <a:tab pos="2479675" algn="l"/>
                <a:tab pos="3068638" algn="l"/>
                <a:tab pos="4030663" algn="l"/>
              </a:tabLs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Муниципальная программа «Развитие культуры Тонкинского муниципального района Нижегородской области» - 36 771 тыс. рублей</a:t>
            </a:r>
          </a:p>
        </p:txBody>
      </p:sp>
      <p:sp>
        <p:nvSpPr>
          <p:cNvPr id="151563" name="object 18"/>
          <p:cNvSpPr txBox="1">
            <a:spLocks noChangeArrowheads="1"/>
          </p:cNvSpPr>
          <p:nvPr/>
        </p:nvSpPr>
        <p:spPr bwMode="auto">
          <a:xfrm>
            <a:off x="615950" y="6173788"/>
            <a:ext cx="7442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b="1">
                <a:latin typeface="Times New Roman" pitchFamily="18" charset="0"/>
                <a:cs typeface="Times New Roman" pitchFamily="18" charset="0"/>
              </a:rPr>
              <a:t>Всего расходы на культуру в 2015 году – 32 022,9  тыс. рублей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1564" name="Picture 23" descr="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1054100"/>
            <a:ext cx="3203575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65" name="Picture 24" descr="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3357563"/>
            <a:ext cx="284321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AutoShape 3"/>
          <p:cNvSpPr>
            <a:spLocks noChangeArrowheads="1"/>
          </p:cNvSpPr>
          <p:nvPr/>
        </p:nvSpPr>
        <p:spPr bwMode="auto">
          <a:xfrm>
            <a:off x="900113" y="2492375"/>
            <a:ext cx="1511300" cy="8651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Водное </a:t>
            </a:r>
          </a:p>
          <a:p>
            <a:pPr algn="ctr"/>
            <a:r>
              <a:rPr lang="ru-RU"/>
              <a:t>хозяйство</a:t>
            </a:r>
          </a:p>
        </p:txBody>
      </p:sp>
      <p:sp>
        <p:nvSpPr>
          <p:cNvPr id="152578" name="AutoShape 4"/>
          <p:cNvSpPr>
            <a:spLocks noChangeArrowheads="1"/>
          </p:cNvSpPr>
          <p:nvPr/>
        </p:nvSpPr>
        <p:spPr bwMode="auto">
          <a:xfrm>
            <a:off x="900113" y="3573463"/>
            <a:ext cx="1511300" cy="107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Охрана</a:t>
            </a:r>
          </a:p>
          <a:p>
            <a:pPr algn="ctr"/>
            <a:r>
              <a:rPr lang="ru-RU"/>
              <a:t>окружающей</a:t>
            </a:r>
          </a:p>
          <a:p>
            <a:pPr algn="ctr"/>
            <a:r>
              <a:rPr lang="ru-RU"/>
              <a:t>среды</a:t>
            </a:r>
          </a:p>
        </p:txBody>
      </p:sp>
      <p:sp>
        <p:nvSpPr>
          <p:cNvPr id="152579" name="AutoShape 5"/>
          <p:cNvSpPr>
            <a:spLocks noChangeArrowheads="1"/>
          </p:cNvSpPr>
          <p:nvPr/>
        </p:nvSpPr>
        <p:spPr bwMode="auto">
          <a:xfrm>
            <a:off x="2555875" y="1268413"/>
            <a:ext cx="1439863" cy="1368425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Первона-</a:t>
            </a:r>
          </a:p>
          <a:p>
            <a:pPr algn="ctr"/>
            <a:r>
              <a:rPr lang="ru-RU" sz="1600"/>
              <a:t>чальный</a:t>
            </a:r>
          </a:p>
          <a:p>
            <a:pPr algn="ctr"/>
            <a:r>
              <a:rPr lang="ru-RU" sz="1600"/>
              <a:t>бюджет</a:t>
            </a:r>
          </a:p>
          <a:p>
            <a:pPr algn="ctr"/>
            <a:r>
              <a:rPr lang="ru-RU" sz="1600"/>
              <a:t>2014 (т.р.)</a:t>
            </a:r>
          </a:p>
        </p:txBody>
      </p:sp>
      <p:sp>
        <p:nvSpPr>
          <p:cNvPr id="152580" name="AutoShape 6"/>
          <p:cNvSpPr>
            <a:spLocks noChangeArrowheads="1"/>
          </p:cNvSpPr>
          <p:nvPr/>
        </p:nvSpPr>
        <p:spPr bwMode="auto">
          <a:xfrm>
            <a:off x="4572000" y="1268413"/>
            <a:ext cx="1368425" cy="1368425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2015 год </a:t>
            </a:r>
          </a:p>
          <a:p>
            <a:pPr algn="ctr"/>
            <a:r>
              <a:rPr lang="ru-RU"/>
              <a:t>(т.р.)</a:t>
            </a:r>
          </a:p>
        </p:txBody>
      </p:sp>
      <p:sp>
        <p:nvSpPr>
          <p:cNvPr id="152581" name="AutoShape 7"/>
          <p:cNvSpPr>
            <a:spLocks noChangeArrowheads="1"/>
          </p:cNvSpPr>
          <p:nvPr/>
        </p:nvSpPr>
        <p:spPr bwMode="auto">
          <a:xfrm>
            <a:off x="6443663" y="1268413"/>
            <a:ext cx="1441450" cy="1368425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Рост,%</a:t>
            </a:r>
          </a:p>
        </p:txBody>
      </p:sp>
      <p:sp>
        <p:nvSpPr>
          <p:cNvPr id="152582" name="Text Box 8"/>
          <p:cNvSpPr txBox="1">
            <a:spLocks noChangeArrowheads="1"/>
          </p:cNvSpPr>
          <p:nvPr/>
        </p:nvSpPr>
        <p:spPr bwMode="auto">
          <a:xfrm>
            <a:off x="2751138" y="2800350"/>
            <a:ext cx="1173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52583" name="Text Box 9"/>
          <p:cNvSpPr txBox="1">
            <a:spLocks noChangeArrowheads="1"/>
          </p:cNvSpPr>
          <p:nvPr/>
        </p:nvSpPr>
        <p:spPr bwMode="auto">
          <a:xfrm>
            <a:off x="2700338" y="2800350"/>
            <a:ext cx="1008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5200,0</a:t>
            </a:r>
          </a:p>
        </p:txBody>
      </p:sp>
      <p:sp>
        <p:nvSpPr>
          <p:cNvPr id="152584" name="Text Box 10"/>
          <p:cNvSpPr txBox="1">
            <a:spLocks noChangeArrowheads="1"/>
          </p:cNvSpPr>
          <p:nvPr/>
        </p:nvSpPr>
        <p:spPr bwMode="auto">
          <a:xfrm>
            <a:off x="2916238" y="3808413"/>
            <a:ext cx="752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90,0</a:t>
            </a:r>
          </a:p>
        </p:txBody>
      </p:sp>
      <p:sp>
        <p:nvSpPr>
          <p:cNvPr id="152585" name="Text Box 12"/>
          <p:cNvSpPr txBox="1">
            <a:spLocks noChangeArrowheads="1"/>
          </p:cNvSpPr>
          <p:nvPr/>
        </p:nvSpPr>
        <p:spPr bwMode="auto">
          <a:xfrm>
            <a:off x="4932363" y="3789363"/>
            <a:ext cx="823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90,0</a:t>
            </a:r>
          </a:p>
        </p:txBody>
      </p:sp>
      <p:sp>
        <p:nvSpPr>
          <p:cNvPr id="152586" name="Text Box 13"/>
          <p:cNvSpPr txBox="1">
            <a:spLocks noChangeArrowheads="1"/>
          </p:cNvSpPr>
          <p:nvPr/>
        </p:nvSpPr>
        <p:spPr bwMode="auto">
          <a:xfrm>
            <a:off x="6804025" y="2800350"/>
            <a:ext cx="1108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0%</a:t>
            </a:r>
          </a:p>
        </p:txBody>
      </p:sp>
      <p:sp>
        <p:nvSpPr>
          <p:cNvPr id="152587" name="Text Box 14"/>
          <p:cNvSpPr txBox="1">
            <a:spLocks noChangeArrowheads="1"/>
          </p:cNvSpPr>
          <p:nvPr/>
        </p:nvSpPr>
        <p:spPr bwMode="auto">
          <a:xfrm>
            <a:off x="6804025" y="3789363"/>
            <a:ext cx="965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100%</a:t>
            </a:r>
          </a:p>
        </p:txBody>
      </p:sp>
      <p:pic>
        <p:nvPicPr>
          <p:cNvPr id="152588" name="Picture 15" descr="1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781300" y="4578350"/>
            <a:ext cx="2511425" cy="1714500"/>
          </a:xfrm>
        </p:spPr>
      </p:pic>
      <p:pic>
        <p:nvPicPr>
          <p:cNvPr id="152589" name="Picture 16" descr="getImage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4581525"/>
            <a:ext cx="259238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2590" name="object 2"/>
          <p:cNvSpPr>
            <a:spLocks noChangeArrowheads="1"/>
          </p:cNvSpPr>
          <p:nvPr/>
        </p:nvSpPr>
        <p:spPr bwMode="auto">
          <a:xfrm>
            <a:off x="250825" y="333375"/>
            <a:ext cx="8585200" cy="36988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Times New Roman" pitchFamily="18" charset="0"/>
              </a:rPr>
              <a:t>Охрана и использование природных ресурсов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object 2"/>
          <p:cNvSpPr>
            <a:spLocks noChangeArrowheads="1"/>
          </p:cNvSpPr>
          <p:nvPr/>
        </p:nvSpPr>
        <p:spPr bwMode="auto">
          <a:xfrm>
            <a:off x="0" y="835025"/>
            <a:ext cx="2563813" cy="15446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602" name="object 3"/>
          <p:cNvSpPr>
            <a:spLocks noChangeArrowheads="1"/>
          </p:cNvSpPr>
          <p:nvPr/>
        </p:nvSpPr>
        <p:spPr bwMode="auto">
          <a:xfrm>
            <a:off x="9525" y="915988"/>
            <a:ext cx="2527300" cy="143668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603" name="object 4"/>
          <p:cNvSpPr>
            <a:spLocks noChangeArrowheads="1"/>
          </p:cNvSpPr>
          <p:nvPr/>
        </p:nvSpPr>
        <p:spPr bwMode="auto">
          <a:xfrm>
            <a:off x="9525" y="3944938"/>
            <a:ext cx="2428875" cy="148113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604" name="object 5"/>
          <p:cNvSpPr>
            <a:spLocks noChangeArrowheads="1"/>
          </p:cNvSpPr>
          <p:nvPr/>
        </p:nvSpPr>
        <p:spPr bwMode="auto">
          <a:xfrm>
            <a:off x="0" y="2365375"/>
            <a:ext cx="2663825" cy="15398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605" name="object 6"/>
          <p:cNvSpPr>
            <a:spLocks noChangeArrowheads="1"/>
          </p:cNvSpPr>
          <p:nvPr/>
        </p:nvSpPr>
        <p:spPr bwMode="auto">
          <a:xfrm>
            <a:off x="2906713" y="3614738"/>
            <a:ext cx="5813425" cy="66516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606" name="object 7"/>
          <p:cNvSpPr>
            <a:spLocks noChangeArrowheads="1"/>
          </p:cNvSpPr>
          <p:nvPr/>
        </p:nvSpPr>
        <p:spPr bwMode="auto">
          <a:xfrm>
            <a:off x="1979613" y="6165850"/>
            <a:ext cx="692150" cy="692150"/>
          </a:xfrm>
          <a:custGeom>
            <a:avLst/>
            <a:gdLst>
              <a:gd name="T0" fmla="*/ 0 w 692692"/>
              <a:gd name="T1" fmla="*/ 0 h 692692"/>
              <a:gd name="T2" fmla="*/ 687829 w 692692"/>
              <a:gd name="T3" fmla="*/ 687829 h 692692"/>
              <a:gd name="T4" fmla="*/ 0 60000 65536"/>
              <a:gd name="T5" fmla="*/ 0 60000 65536"/>
              <a:gd name="T6" fmla="*/ 0 w 692692"/>
              <a:gd name="T7" fmla="*/ 0 h 692692"/>
              <a:gd name="T8" fmla="*/ 692692 w 692692"/>
              <a:gd name="T9" fmla="*/ 692692 h 6926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92692" h="692692">
                <a:moveTo>
                  <a:pt x="0" y="0"/>
                </a:moveTo>
                <a:lnTo>
                  <a:pt x="692692" y="692692"/>
                </a:lnTo>
              </a:path>
            </a:pathLst>
          </a:custGeom>
          <a:noFill/>
          <a:ln w="9525">
            <a:solidFill>
              <a:srgbClr val="497DBA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153607" name="object 9"/>
          <p:cNvSpPr>
            <a:spLocks noChangeArrowheads="1"/>
          </p:cNvSpPr>
          <p:nvPr/>
        </p:nvSpPr>
        <p:spPr bwMode="auto">
          <a:xfrm>
            <a:off x="666750" y="84138"/>
            <a:ext cx="8035925" cy="73025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МП «Развитие агропромышленного комплекса Тонкинского муниципального района»</a:t>
            </a:r>
          </a:p>
        </p:txBody>
      </p:sp>
      <p:sp>
        <p:nvSpPr>
          <p:cNvPr id="153608" name="object 14"/>
          <p:cNvSpPr>
            <a:spLocks noChangeArrowheads="1"/>
          </p:cNvSpPr>
          <p:nvPr/>
        </p:nvSpPr>
        <p:spPr bwMode="auto">
          <a:xfrm>
            <a:off x="2940050" y="1106488"/>
            <a:ext cx="5765800" cy="1262062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609" name="object 15"/>
          <p:cNvSpPr>
            <a:spLocks noChangeArrowheads="1"/>
          </p:cNvSpPr>
          <p:nvPr/>
        </p:nvSpPr>
        <p:spPr bwMode="auto">
          <a:xfrm>
            <a:off x="2924175" y="2476500"/>
            <a:ext cx="5795963" cy="99377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610" name="object 16"/>
          <p:cNvSpPr txBox="1">
            <a:spLocks noChangeArrowheads="1"/>
          </p:cNvSpPr>
          <p:nvPr/>
        </p:nvSpPr>
        <p:spPr bwMode="auto">
          <a:xfrm>
            <a:off x="3032125" y="1120775"/>
            <a:ext cx="5492750" cy="301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74613">
              <a:lnSpc>
                <a:spcPct val="99000"/>
              </a:lnSpc>
              <a:tabLst>
                <a:tab pos="3373438" algn="l"/>
              </a:tabLst>
            </a:pPr>
            <a:r>
              <a:rPr lang="ru-RU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Развитие животноводства –	10 313,6 тыс.рублей, в том числе на стабилизацию и увеличение поголовья крупного рогатого скота – 9 838,3 тыс. рублей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marL="74613">
              <a:lnSpc>
                <a:spcPts val="700"/>
              </a:lnSpc>
              <a:spcBef>
                <a:spcPts val="38"/>
              </a:spcBef>
              <a:tabLst>
                <a:tab pos="3373438" algn="l"/>
              </a:tabLst>
            </a:pPr>
            <a:endParaRPr lang="ru-RU">
              <a:latin typeface="Calibri" pitchFamily="34" charset="0"/>
            </a:endParaRPr>
          </a:p>
          <a:p>
            <a:pPr marL="74613">
              <a:lnSpc>
                <a:spcPts val="1000"/>
              </a:lnSpc>
              <a:tabLst>
                <a:tab pos="3373438" algn="l"/>
              </a:tabLst>
            </a:pPr>
            <a:endParaRPr lang="ru-RU" sz="1000">
              <a:latin typeface="Calibri" pitchFamily="34" charset="0"/>
            </a:endParaRPr>
          </a:p>
          <a:p>
            <a:pPr marL="74613">
              <a:lnSpc>
                <a:spcPts val="1000"/>
              </a:lnSpc>
              <a:tabLst>
                <a:tab pos="3373438" algn="l"/>
              </a:tabLst>
            </a:pPr>
            <a:endParaRPr lang="ru-RU" sz="1000"/>
          </a:p>
          <a:p>
            <a:pPr marL="74613" algn="ctr">
              <a:lnSpc>
                <a:spcPts val="1000"/>
              </a:lnSpc>
              <a:tabLst>
                <a:tab pos="3373438" algn="l"/>
              </a:tabLst>
            </a:pPr>
            <a:endParaRPr lang="ru-RU" sz="1000"/>
          </a:p>
          <a:p>
            <a:pPr marL="74613">
              <a:tabLst>
                <a:tab pos="3373438" algn="l"/>
              </a:tabLst>
            </a:pPr>
            <a:r>
              <a:rPr lang="ru-RU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Развитие растениеводства	– 7 301,7 тыс.рублей</a:t>
            </a:r>
          </a:p>
          <a:p>
            <a:pPr marL="74613">
              <a:tabLst>
                <a:tab pos="3373438" algn="l"/>
              </a:tabLst>
            </a:pP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marL="74613">
              <a:lnSpc>
                <a:spcPts val="850"/>
              </a:lnSpc>
              <a:spcBef>
                <a:spcPts val="13"/>
              </a:spcBef>
              <a:tabLst>
                <a:tab pos="3373438" algn="l"/>
              </a:tabLst>
            </a:pPr>
            <a:endParaRPr lang="ru-RU">
              <a:latin typeface="Calibri" pitchFamily="34" charset="0"/>
            </a:endParaRPr>
          </a:p>
          <a:p>
            <a:pPr marL="74613">
              <a:lnSpc>
                <a:spcPts val="1000"/>
              </a:lnSpc>
              <a:tabLst>
                <a:tab pos="3373438" algn="l"/>
              </a:tabLst>
            </a:pPr>
            <a:endParaRPr lang="ru-RU" sz="1000">
              <a:latin typeface="Calibri" pitchFamily="34" charset="0"/>
            </a:endParaRPr>
          </a:p>
          <a:p>
            <a:pPr marL="74613" algn="ctr">
              <a:lnSpc>
                <a:spcPct val="242000"/>
              </a:lnSpc>
              <a:tabLst>
                <a:tab pos="3373438" algn="l"/>
              </a:tabLst>
            </a:pPr>
            <a:r>
              <a:rPr lang="ru-RU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Другие виды поддержки –	5 332,1 тыс. рублей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11" name="Rectangle 29"/>
          <p:cNvSpPr>
            <a:spLocks noChangeArrowheads="1"/>
          </p:cNvSpPr>
          <p:nvPr/>
        </p:nvSpPr>
        <p:spPr bwMode="auto">
          <a:xfrm>
            <a:off x="1619250" y="5734050"/>
            <a:ext cx="5676900" cy="54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b="1">
                <a:latin typeface="Times New Roman" pitchFamily="18" charset="0"/>
              </a:rPr>
              <a:t>Всего поддержка сельскохозяйственного производства</a:t>
            </a:r>
          </a:p>
          <a:p>
            <a:pPr algn="ctr"/>
            <a:r>
              <a:rPr lang="ru-RU" b="1">
                <a:latin typeface="Times New Roman" pitchFamily="18" charset="0"/>
              </a:rPr>
              <a:t>в 2015 году – 22 947,4 тыс. рублей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object 2"/>
          <p:cNvSpPr>
            <a:spLocks noChangeArrowheads="1"/>
          </p:cNvSpPr>
          <p:nvPr/>
        </p:nvSpPr>
        <p:spPr bwMode="auto">
          <a:xfrm>
            <a:off x="593725" y="244475"/>
            <a:ext cx="8027988" cy="609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Times New Roman" pitchFamily="18" charset="0"/>
              </a:rPr>
              <a:t>Муниципальные программы  Тонкинского муниципального Нижегородской области в 2015 году</a:t>
            </a:r>
          </a:p>
        </p:txBody>
      </p:sp>
      <p:sp>
        <p:nvSpPr>
          <p:cNvPr id="154626" name="object 4"/>
          <p:cNvSpPr txBox="1">
            <a:spLocks noChangeArrowheads="1"/>
          </p:cNvSpPr>
          <p:nvPr/>
        </p:nvSpPr>
        <p:spPr bwMode="auto">
          <a:xfrm>
            <a:off x="885825" y="2216150"/>
            <a:ext cx="3590925" cy="119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>
              <a:lnSpc>
                <a:spcPct val="86000"/>
              </a:lnSpc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СОЦИАЛЬНАЯ ПОДДЕРЖКА ГРАЖДАН НИЖЕГОРОДСКОЙ ОБЛАСТИ НА  2014-2016 ГОДЫ – 19,1 МЛРД. РУБЛЕЙ (39% В РАСХОДАХ НА ПРОГРАММЫ)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627" name="object 5"/>
          <p:cNvSpPr>
            <a:spLocks noChangeArrowheads="1"/>
          </p:cNvSpPr>
          <p:nvPr/>
        </p:nvSpPr>
        <p:spPr bwMode="auto">
          <a:xfrm>
            <a:off x="739775" y="1916113"/>
            <a:ext cx="7737475" cy="2371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4628" name="object 6"/>
          <p:cNvSpPr txBox="1">
            <a:spLocks noChangeArrowheads="1"/>
          </p:cNvSpPr>
          <p:nvPr/>
        </p:nvSpPr>
        <p:spPr bwMode="auto">
          <a:xfrm>
            <a:off x="4729163" y="1989138"/>
            <a:ext cx="3611562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>
              <a:lnSpc>
                <a:spcPts val="1863"/>
              </a:lnSpc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Тонкинского муниципального района Нижегородской области» – 128 989,2 тыс.рублей ( 54,9 % в расходах на программы)</a:t>
            </a:r>
          </a:p>
        </p:txBody>
      </p:sp>
      <p:sp>
        <p:nvSpPr>
          <p:cNvPr id="154629" name="object 7"/>
          <p:cNvSpPr txBox="1">
            <a:spLocks noChangeArrowheads="1"/>
          </p:cNvSpPr>
          <p:nvPr/>
        </p:nvSpPr>
        <p:spPr bwMode="auto">
          <a:xfrm>
            <a:off x="914400" y="5141913"/>
            <a:ext cx="3532188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1588" algn="ctr">
              <a:lnSpc>
                <a:spcPct val="86000"/>
              </a:lnSpc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РАЗВИТИЕ ТРАНСПОРТНОЙ СИСТЕМЫ НИЖЕГОРОДСКОЙ ОБЛАСТИ ДО 2016 ГОДА – 7,8 МЛРД. РУБЛЕЙ (16% В РАСХОДАХ НА ПРОГРАММЫ)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630" name="object 8"/>
          <p:cNvSpPr>
            <a:spLocks noChangeArrowheads="1"/>
          </p:cNvSpPr>
          <p:nvPr/>
        </p:nvSpPr>
        <p:spPr bwMode="auto">
          <a:xfrm>
            <a:off x="739775" y="4256088"/>
            <a:ext cx="7737475" cy="237331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4631" name="object 10"/>
          <p:cNvSpPr>
            <a:spLocks noChangeArrowheads="1"/>
          </p:cNvSpPr>
          <p:nvPr/>
        </p:nvSpPr>
        <p:spPr bwMode="auto">
          <a:xfrm>
            <a:off x="2655888" y="3427413"/>
            <a:ext cx="4046537" cy="140176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4632" name="object 11"/>
          <p:cNvSpPr txBox="1">
            <a:spLocks noChangeArrowheads="1"/>
          </p:cNvSpPr>
          <p:nvPr/>
        </p:nvSpPr>
        <p:spPr bwMode="auto">
          <a:xfrm>
            <a:off x="2890838" y="3586163"/>
            <a:ext cx="3582987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/>
            <a:r>
              <a:rPr lang="ru-RU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14 муниципальных программ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marL="12700" algn="ctr">
              <a:lnSpc>
                <a:spcPct val="120000"/>
              </a:lnSpc>
            </a:pPr>
            <a:r>
              <a:rPr lang="ru-RU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235 039,0 тыс. рублей </a:t>
            </a:r>
          </a:p>
          <a:p>
            <a:pPr marL="12700" algn="ctr">
              <a:lnSpc>
                <a:spcPct val="120000"/>
              </a:lnSpc>
            </a:pPr>
            <a:r>
              <a:rPr lang="ru-RU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(87,4 % в общих расходах)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633" name="object 12"/>
          <p:cNvSpPr txBox="1">
            <a:spLocks noChangeArrowheads="1"/>
          </p:cNvSpPr>
          <p:nvPr/>
        </p:nvSpPr>
        <p:spPr bwMode="auto">
          <a:xfrm>
            <a:off x="827088" y="1125538"/>
            <a:ext cx="75993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b="1">
                <a:latin typeface="Times New Roman" pitchFamily="18" charset="0"/>
                <a:cs typeface="Times New Roman" pitchFamily="18" charset="0"/>
              </a:rPr>
              <a:t>В рамках подготовки  к переходу с 2015 года на программный бюджет администрацией района разрабатываются муниципальные программы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634" name="object 6"/>
          <p:cNvSpPr txBox="1">
            <a:spLocks noChangeArrowheads="1"/>
          </p:cNvSpPr>
          <p:nvPr/>
        </p:nvSpPr>
        <p:spPr bwMode="auto">
          <a:xfrm>
            <a:off x="900113" y="1989138"/>
            <a:ext cx="3611562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>
              <a:lnSpc>
                <a:spcPts val="1863"/>
              </a:lnSpc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Муниципальная программа «Развитие культуры Тонкинского муниципального района Нижегородской области» - 36771 тыс. рублей (15,6 % в расходах на программы)</a:t>
            </a:r>
          </a:p>
        </p:txBody>
      </p:sp>
      <p:sp>
        <p:nvSpPr>
          <p:cNvPr id="154635" name="object 9"/>
          <p:cNvSpPr txBox="1">
            <a:spLocks noChangeArrowheads="1"/>
          </p:cNvSpPr>
          <p:nvPr/>
        </p:nvSpPr>
        <p:spPr bwMode="auto">
          <a:xfrm>
            <a:off x="1042988" y="4868863"/>
            <a:ext cx="341947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>
              <a:lnSpc>
                <a:spcPct val="86000"/>
              </a:lnSpc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Муниципальная программа «Развитие агропромышленного комплекса Тонкинского </a:t>
            </a:r>
            <a:r>
              <a:rPr lang="ru-RU" sz="1600" b="1">
                <a:latin typeface="Times New Roman" pitchFamily="18" charset="0"/>
              </a:rPr>
              <a:t>муниципального района Нижегородской области</a:t>
            </a:r>
            <a:r>
              <a:rPr lang="ru-RU" sz="1600" b="1">
                <a:latin typeface="Calibri" pitchFamily="34" charset="0"/>
              </a:rPr>
              <a:t>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» - 22947,4 тыс. рублей (9,8 % в расходах на муниципальные программы)</a:t>
            </a:r>
          </a:p>
        </p:txBody>
      </p:sp>
      <p:sp>
        <p:nvSpPr>
          <p:cNvPr id="154636" name="object 9"/>
          <p:cNvSpPr txBox="1">
            <a:spLocks noChangeArrowheads="1"/>
          </p:cNvSpPr>
          <p:nvPr/>
        </p:nvSpPr>
        <p:spPr bwMode="auto">
          <a:xfrm>
            <a:off x="4787900" y="4941888"/>
            <a:ext cx="341947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>
              <a:lnSpc>
                <a:spcPct val="86000"/>
              </a:lnSpc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Муниципальная программа «Обеспечение безопасности жизнедеятельности населения Тонкинского муниципального района» - 6 441,0 тыс. рублей (2,7 % в расходах на программы)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2080</TotalTime>
  <Words>1909</Words>
  <Application>Microsoft Office PowerPoint</Application>
  <PresentationFormat>Экран (4:3)</PresentationFormat>
  <Paragraphs>414</Paragraphs>
  <Slides>33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33</vt:i4>
      </vt:variant>
    </vt:vector>
  </HeadingPairs>
  <TitlesOfParts>
    <vt:vector size="45" baseType="lpstr">
      <vt:lpstr>Arial</vt:lpstr>
      <vt:lpstr>Calibri</vt:lpstr>
      <vt:lpstr>Cambria</vt:lpstr>
      <vt:lpstr>Albertus Extra Bold</vt:lpstr>
      <vt:lpstr>Times New Roman</vt:lpstr>
      <vt:lpstr>Candara</vt:lpstr>
      <vt:lpstr>Tahoma</vt:lpstr>
      <vt:lpstr>Verdana</vt:lpstr>
      <vt:lpstr>Тема Office</vt:lpstr>
      <vt:lpstr>Диаграмма</vt:lpstr>
      <vt:lpstr>Диаграмма Microsoft Excel</vt:lpstr>
      <vt:lpstr>Лист</vt:lpstr>
      <vt:lpstr>Что такое « Бюджет для граждан»</vt:lpstr>
      <vt:lpstr>Что такое бюджет</vt:lpstr>
      <vt:lpstr>Какие показатели характеризуют наш район в 2014 году</vt:lpstr>
      <vt:lpstr>Динамика прогнозных показателей социально-экономического развития района </vt:lpstr>
      <vt:lpstr>Из чего состоит бюджетная система Тонкинского муниципального района</vt:lpstr>
      <vt:lpstr>Слайд 6</vt:lpstr>
      <vt:lpstr>Слайд 7</vt:lpstr>
      <vt:lpstr>Слайд 8</vt:lpstr>
      <vt:lpstr>Сколько доходов поступает в консолидированный бюджет района на исполнение собственных полномочий</vt:lpstr>
      <vt:lpstr>Сколько налоговых и неналоговых доходов поступает в консолидированный бюджет района</vt:lpstr>
      <vt:lpstr>Как зачисляются налоги на территории района</vt:lpstr>
      <vt:lpstr>Каковы основные параметры районного бюджета </vt:lpstr>
      <vt:lpstr>Из каких поступлений формируются доходы районного бюджета </vt:lpstr>
      <vt:lpstr>Какие основные виды налоговых и неналоговых доходов поступят в районный бюджет </vt:lpstr>
      <vt:lpstr>Как формируются и используются средства дорожных фондов консолидированного бюджета района</vt:lpstr>
      <vt:lpstr>Финансовая помощь нижестоящим бюджетам на исполнение собственных полномочий </vt:lpstr>
      <vt:lpstr>Слайд 17</vt:lpstr>
      <vt:lpstr>Что такое программный бюджет</vt:lpstr>
      <vt:lpstr>Сколько средств районного бюджета распределено в рамках муниципальных программ </vt:lpstr>
      <vt:lpstr>Слайд 20</vt:lpstr>
      <vt:lpstr>Слайд 21</vt:lpstr>
      <vt:lpstr>На сколько и когда планируется повысить заработную плату работникам бюджетной сферы  </vt:lpstr>
      <vt:lpstr>Слайд 23</vt:lpstr>
      <vt:lpstr>Слайд 24</vt:lpstr>
      <vt:lpstr>Слайд 25</vt:lpstr>
      <vt:lpstr>На какие направления будут расходоваться средства в образовании и какие будут достигнуты результаты</vt:lpstr>
      <vt:lpstr>Муниципальная программа «Развитие физической культуры и спорта в Тонкинском муниципальном районе» </vt:lpstr>
      <vt:lpstr>Как можно охарактеризовать результаты работы по отрасли</vt:lpstr>
      <vt:lpstr>Слайд 29</vt:lpstr>
      <vt:lpstr>Слайд 30</vt:lpstr>
      <vt:lpstr>Слайд 31</vt:lpstr>
      <vt:lpstr>Слайд 32</vt:lpstr>
      <vt:lpstr>Слайд 33</vt:lpstr>
    </vt:vector>
  </TitlesOfParts>
  <Company>Отдел экономики и прогнозирования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Какие показатели характеризуют наш район в 2013 году</dc:title>
  <dc:creator>Ольга Анатольевна</dc:creator>
  <cp:lastModifiedBy>vera</cp:lastModifiedBy>
  <cp:revision>73</cp:revision>
  <cp:lastPrinted>2013-11-18T11:09:09Z</cp:lastPrinted>
  <dcterms:created xsi:type="dcterms:W3CDTF">2013-11-18T10:33:29Z</dcterms:created>
  <dcterms:modified xsi:type="dcterms:W3CDTF">2014-11-24T13:01:55Z</dcterms:modified>
</cp:coreProperties>
</file>